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7" r:id="rId5"/>
    <p:sldId id="263" r:id="rId6"/>
    <p:sldId id="256" r:id="rId7"/>
    <p:sldId id="259" r:id="rId8"/>
    <p:sldId id="262" r:id="rId9"/>
    <p:sldId id="322" r:id="rId10"/>
    <p:sldId id="350" r:id="rId11"/>
    <p:sldId id="268" r:id="rId12"/>
    <p:sldId id="270" r:id="rId13"/>
    <p:sldId id="333" r:id="rId14"/>
    <p:sldId id="335" r:id="rId15"/>
    <p:sldId id="338" r:id="rId16"/>
    <p:sldId id="339" r:id="rId17"/>
    <p:sldId id="341" r:id="rId18"/>
    <p:sldId id="363" r:id="rId19"/>
    <p:sldId id="337" r:id="rId20"/>
    <p:sldId id="377" r:id="rId21"/>
    <p:sldId id="366" r:id="rId22"/>
    <p:sldId id="327" r:id="rId23"/>
    <p:sldId id="372" r:id="rId24"/>
    <p:sldId id="373" r:id="rId25"/>
    <p:sldId id="374" r:id="rId26"/>
    <p:sldId id="369" r:id="rId27"/>
    <p:sldId id="365" r:id="rId28"/>
    <p:sldId id="361" r:id="rId29"/>
    <p:sldId id="323" r:id="rId30"/>
    <p:sldId id="371" r:id="rId31"/>
    <p:sldId id="352" r:id="rId32"/>
    <p:sldId id="334" r:id="rId33"/>
    <p:sldId id="301" r:id="rId34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02A861-03D3-363A-BD4C-6D8F89F514C4}" v="29" dt="2024-04-30T03:45:12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0" autoAdjust="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31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James" userId="S::sjames@thephn.com.au::8c0c3dc5-9d70-4500-9e29-96eee1cee992" providerId="AD" clId="Web-{B502A861-03D3-363A-BD4C-6D8F89F514C4}"/>
    <pc:docChg chg="modSld">
      <pc:chgData name="Sara James" userId="S::sjames@thephn.com.au::8c0c3dc5-9d70-4500-9e29-96eee1cee992" providerId="AD" clId="Web-{B502A861-03D3-363A-BD4C-6D8F89F514C4}" dt="2024-04-30T03:45:12.412" v="29" actId="20577"/>
      <pc:docMkLst>
        <pc:docMk/>
      </pc:docMkLst>
      <pc:sldChg chg="modSp">
        <pc:chgData name="Sara James" userId="S::sjames@thephn.com.au::8c0c3dc5-9d70-4500-9e29-96eee1cee992" providerId="AD" clId="Web-{B502A861-03D3-363A-BD4C-6D8F89F514C4}" dt="2024-04-30T03:45:12.412" v="29" actId="20577"/>
        <pc:sldMkLst>
          <pc:docMk/>
          <pc:sldMk cId="3309113785" sldId="301"/>
        </pc:sldMkLst>
        <pc:spChg chg="mod">
          <ac:chgData name="Sara James" userId="S::sjames@thephn.com.au::8c0c3dc5-9d70-4500-9e29-96eee1cee992" providerId="AD" clId="Web-{B502A861-03D3-363A-BD4C-6D8F89F514C4}" dt="2024-04-30T03:45:12.412" v="29" actId="20577"/>
          <ac:spMkLst>
            <pc:docMk/>
            <pc:sldMk cId="3309113785" sldId="30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0409F-89A6-46BC-8F66-CF6273B59B4D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C8B58-0703-42D5-ABDB-BC939F0B1D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4909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00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2290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2415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9773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744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4323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4515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7750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3528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4872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397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8DAC0-69C1-4000-9DDF-962318EAD3D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328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9942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4299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0908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2117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>
                <a:solidFill>
                  <a:prstClr val="black"/>
                </a:solidFill>
              </a:rPr>
              <a:pPr/>
              <a:t>24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43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>
                <a:solidFill>
                  <a:prstClr val="black"/>
                </a:solidFill>
              </a:rPr>
              <a:pPr/>
              <a:t>25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85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2147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>
                <a:solidFill>
                  <a:prstClr val="black"/>
                </a:solidFill>
              </a:rPr>
              <a:pPr/>
              <a:t>27</a:t>
            </a:fld>
            <a:endParaRPr lang="en-AU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22" y="1145396"/>
            <a:ext cx="2649851" cy="26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39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>
                <a:solidFill>
                  <a:prstClr val="black"/>
                </a:solidFill>
              </a:rPr>
              <a:pPr/>
              <a:t>28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491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299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8DAC0-69C1-4000-9DDF-962318EAD3D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8532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2350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8DAC0-69C1-4000-9DDF-962318EAD3D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7256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8DAC0-69C1-4000-9DDF-962318EAD3D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302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2143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90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4311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C8B58-0703-42D5-ABDB-BC939F0B1DB4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7794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EA34-2AA7-4914-BEC2-1DA70E4FF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4EFF2-ABB2-49B8-BA11-21B7C106E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30CF1-E650-4F70-BC00-A119EEADF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6F7D2-C6FB-4EC7-81F0-B037F0E4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2C090-FF7F-46CA-A64D-1C7A67FB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0556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2D980-C491-4B95-B809-E400C339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33D1E3-2FAE-493B-AD2B-94E39DD22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CEF8C-3881-4655-AD2F-8FA157D6B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68F85-F07B-4A8E-8529-59CBC31F5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209A1-911E-4439-8931-22557C241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94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F6778B-A248-4B50-AC35-C352472855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40786-3AEC-4506-A56E-A0FDC80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4DAF1-21A6-48D2-96E1-3D0370E0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86891-C3C9-4BB3-83F1-32A4C66B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C3367-DAC8-4B04-8A90-183C88DB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964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0AB9-A595-4C5D-A201-6CF9C88E5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BB4DD-14BF-4372-B9FB-D5EC866A3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55955-55DC-4132-A105-664DB5EE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C1966-B6BF-4D4D-8CDF-CF4DD15E3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06819-C285-4B5A-98C6-FFF0508A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654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24F8-2A6C-43D1-A386-43E5C4E67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428A6-A9DB-4B3C-8BDA-3ABD73C7F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403B1-4685-4FE2-9EE1-8C6F98ADE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56857-939C-481B-B0BA-AD3E6D51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524A9-8B5C-4930-9348-077D7573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790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80318-2D8C-472F-9F53-AB3A97EFE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7662A-544D-40AC-958C-707435754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7A947-A77E-4AEB-9EE6-E12B6D50E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D08A-B9B2-4166-9A8D-F0721C6CA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CA00E-2704-45F4-BDA3-5660EA58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7BC4A-354E-46C8-8179-CEB818F7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430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109F3-394F-46A7-A775-A7919C628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913E87-649E-4AD7-98F6-5B0B0B801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C2352-FDD6-4F75-85E8-9EB659B14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91ED6-1DA4-4D32-BF50-E1C108E7B1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1D1E8F-05AC-427C-9C28-B965F6A0F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0B04A2-2C91-4238-A232-1237D4D4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A832AA-D80E-4910-BE4A-24F285B7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199762-AA2A-4643-B7B9-6745E0A1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765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FAA43-75E6-4988-8D21-A6C292F40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6453D-08D0-4162-A1BE-727EA0176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BCCAB-CF41-4CC5-AB5F-23343E76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8E365-9541-4323-9EB0-D4A5A193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814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821DF-1D26-411D-B972-8B8903FAC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2A052-6B9E-40B9-91C4-A12D24E7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83EE4-ABE5-4734-B4B3-83607888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930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B70E-5A2F-4AAC-B155-CE5F8B96F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CF43C-4900-4C92-A57F-047345614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0DF89-CC30-4B59-9F52-A5F0A9C58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81662-2617-489A-8BD0-89888339A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7D1D7-1C3C-4596-A02F-CD8FCD96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BDD0B-84F2-41E1-B774-1A3BE217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132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2A6A9-69B3-4042-A6D5-511DCE57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C6D233-5F0E-4270-ADE5-AB70BC2DA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9AB1A-C289-426C-9770-9948135F3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F1BAB-88D1-4003-A9DE-CF7B4F07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01C26-B31E-4428-A50C-36DB12F26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C4B7F-1F1C-43E0-87C4-0C83497B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474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7E1AA-93D0-48F0-9C56-9664751D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E1468-DC69-4BB7-99C6-E75B27940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9B544-45D6-4449-B79B-632D07F58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5F29F-2360-4EC1-91F9-5C625D7F62B4}" type="datetimeFigureOut">
              <a:rPr lang="en-AU" smtClean="0"/>
              <a:t>29/04/2024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E18CC-4CF6-4EA0-8D06-716F2BEF6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122F9-A0C3-4BD7-97F0-3DB040D48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D3F93-6894-4640-9490-97AD6FAF32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77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sgoodtome.com.a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umbrella&#10;&#10;Description automatically generated">
            <a:extLst>
              <a:ext uri="{FF2B5EF4-FFF2-40B4-BE49-F238E27FC236}">
                <a16:creationId xmlns:a16="http://schemas.microsoft.com/office/drawing/2014/main" id="{7B4A975A-AB32-4F20-8B99-ACC0532F0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59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734" y="1446741"/>
            <a:ext cx="8010961" cy="42502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rhyming words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9734" y="365125"/>
            <a:ext cx="9254066" cy="1006475"/>
          </a:xfrm>
        </p:spPr>
        <p:txBody>
          <a:bodyPr>
            <a:normAutofit/>
          </a:bodyPr>
          <a:lstStyle/>
          <a:p>
            <a:b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phonological awareness</a:t>
            </a:r>
            <a:endParaRPr lang="en-AU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984" y="3411008"/>
            <a:ext cx="1847850" cy="2466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36" y="3411008"/>
            <a:ext cx="2000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9133" y="1498600"/>
            <a:ext cx="8010961" cy="42502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 and syllables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9734" y="365125"/>
            <a:ext cx="9254066" cy="1006475"/>
          </a:xfrm>
        </p:spPr>
        <p:txBody>
          <a:bodyPr>
            <a:normAutofit/>
          </a:bodyPr>
          <a:lstStyle/>
          <a:p>
            <a:b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dirty="0"/>
          </a:p>
        </p:txBody>
      </p:sp>
      <p:pic>
        <p:nvPicPr>
          <p:cNvPr id="5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DEFD8506-34D1-4A8A-A701-7AEA5B501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73" y="3474968"/>
            <a:ext cx="2139519" cy="16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8821" y="1498600"/>
            <a:ext cx="8401274" cy="42502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 sounds in words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AU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AU" sz="6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endParaRPr lang="en-AU" sz="6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9734" y="365125"/>
            <a:ext cx="9254066" cy="1006475"/>
          </a:xfrm>
        </p:spPr>
        <p:txBody>
          <a:bodyPr>
            <a:normAutofit/>
          </a:bodyPr>
          <a:lstStyle/>
          <a:p>
            <a:b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Recognising sounds - Phonemic awareness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018674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076" y="1008742"/>
            <a:ext cx="8010961" cy="42502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AU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and middle sounds in words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do-</a:t>
            </a:r>
            <a:r>
              <a:rPr lang="en-AU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AU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m-</a:t>
            </a:r>
            <a:r>
              <a:rPr lang="en-AU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AU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9734" y="365125"/>
            <a:ext cx="9254066" cy="1006475"/>
          </a:xfrm>
        </p:spPr>
        <p:txBody>
          <a:bodyPr>
            <a:normAutofit/>
          </a:bodyPr>
          <a:lstStyle/>
          <a:p>
            <a:b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Phonemic awareness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851783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6799" y="1654175"/>
            <a:ext cx="85259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50000"/>
              </a:lnSpc>
            </a:pPr>
            <a:endParaRPr lang="en-AU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150000"/>
              </a:lnSpc>
            </a:pPr>
            <a:r>
              <a:rPr lang="en-A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ki</a:t>
            </a:r>
            <a:r>
              <a:rPr lang="en-AU" sz="3600" b="1" dirty="0">
                <a:solidFill>
                  <a:srgbClr val="F25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en-A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A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AU" sz="3600" b="1" dirty="0">
                <a:solidFill>
                  <a:srgbClr val="F25C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</a:p>
          <a:p>
            <a:pPr marL="285750" indent="-285750">
              <a:buBlip>
                <a:blip r:embed="rId4"/>
              </a:buBlip>
            </a:pPr>
            <a:endParaRPr lang="en-AU" dirty="0"/>
          </a:p>
          <a:p>
            <a:endParaRPr lang="en-AU" dirty="0"/>
          </a:p>
          <a:p>
            <a:pPr marL="285750" indent="-285750">
              <a:buBlip>
                <a:blip r:embed="rId4"/>
              </a:buBlip>
            </a:pP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2605468" y="656822"/>
            <a:ext cx="6371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Phonemic awareness</a:t>
            </a: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913966" y="3373191"/>
            <a:ext cx="978408" cy="484632"/>
          </a:xfrm>
          <a:prstGeom prst="rightArrow">
            <a:avLst/>
          </a:prstGeom>
          <a:solidFill>
            <a:srgbClr val="F25C22"/>
          </a:solidFill>
          <a:ln>
            <a:solidFill>
              <a:srgbClr val="F25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25C2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54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79"/>
    </mc:Choice>
    <mc:Fallback xmlns="">
      <p:transition spd="slow" advTm="6937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800" y="1825625"/>
            <a:ext cx="927099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377" y="1770744"/>
            <a:ext cx="5889246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41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00" y="799501"/>
            <a:ext cx="7456599" cy="525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49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29" y="1881284"/>
            <a:ext cx="5067283" cy="33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63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5400" y="1342102"/>
            <a:ext cx="8525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pPr marL="285750" indent="-285750">
              <a:buBlip>
                <a:blip r:embed="rId4"/>
              </a:buBlip>
            </a:pP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2605468" y="656822"/>
            <a:ext cx="637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good to me </a:t>
            </a: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testimonial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7F812F-58CB-48D9-B148-CE79A44CC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124" y="1342102"/>
            <a:ext cx="5241751" cy="5241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9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79"/>
    </mc:Choice>
    <mc:Fallback xmlns="">
      <p:transition spd="slow" advTm="6937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ro">
            <a:hlinkClick r:id="" action="ppaction://media"/>
            <a:extLst>
              <a:ext uri="{FF2B5EF4-FFF2-40B4-BE49-F238E27FC236}">
                <a16:creationId xmlns:a16="http://schemas.microsoft.com/office/drawing/2014/main" id="{078A22A4-E161-4D99-8E66-462B107F04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1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7028" y="524692"/>
            <a:ext cx="3694779" cy="5225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29" y="524691"/>
            <a:ext cx="3694779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57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BDB46F-620F-480C-91D0-C62CC6D3BF8A}"/>
              </a:ext>
            </a:extLst>
          </p:cNvPr>
          <p:cNvSpPr txBox="1"/>
          <p:nvPr/>
        </p:nvSpPr>
        <p:spPr>
          <a:xfrm>
            <a:off x="1428749" y="2967335"/>
            <a:ext cx="8562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Char char="-"/>
            </a:pPr>
            <a:r>
              <a:rPr lang="en-AU" dirty="0">
                <a:hlinkClick r:id="rId3"/>
              </a:rPr>
              <a:t>https://soundsgoodtome.com.au/</a:t>
            </a: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61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BDB46F-620F-480C-91D0-C62CC6D3BF8A}"/>
              </a:ext>
            </a:extLst>
          </p:cNvPr>
          <p:cNvSpPr txBox="1"/>
          <p:nvPr/>
        </p:nvSpPr>
        <p:spPr>
          <a:xfrm>
            <a:off x="1057689" y="1675106"/>
            <a:ext cx="8562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23F7D4D-82D2-E02A-50E8-D2166E5A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35" y="1242889"/>
            <a:ext cx="8998529" cy="437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7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4EDAEDB-86A4-2B43-61FB-5B73BA794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31" y="987384"/>
            <a:ext cx="9024931" cy="437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00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BDB46F-620F-480C-91D0-C62CC6D3BF8A}"/>
              </a:ext>
            </a:extLst>
          </p:cNvPr>
          <p:cNvSpPr txBox="1"/>
          <p:nvPr/>
        </p:nvSpPr>
        <p:spPr>
          <a:xfrm>
            <a:off x="2038349" y="1582340"/>
            <a:ext cx="856297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DAD38B-E1EA-43B0-95A5-CF051B82C155}"/>
              </a:ext>
            </a:extLst>
          </p:cNvPr>
          <p:cNvSpPr txBox="1"/>
          <p:nvPr/>
        </p:nvSpPr>
        <p:spPr>
          <a:xfrm>
            <a:off x="2371726" y="638174"/>
            <a:ext cx="672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resource kit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666" y="1582340"/>
            <a:ext cx="6428710" cy="42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28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9134" y="1498600"/>
            <a:ext cx="7441142" cy="425026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AU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9734" y="365125"/>
            <a:ext cx="9254066" cy="1006475"/>
          </a:xfrm>
        </p:spPr>
        <p:txBody>
          <a:bodyPr>
            <a:normAutofit/>
          </a:bodyPr>
          <a:lstStyle/>
          <a:p>
            <a:b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38" y="1914525"/>
            <a:ext cx="5502534" cy="325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97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76" y="1100889"/>
            <a:ext cx="6993194" cy="4963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04E9E-1463-4FD3-A3DC-5E6E07ADA51D}"/>
              </a:ext>
            </a:extLst>
          </p:cNvPr>
          <p:cNvSpPr txBox="1"/>
          <p:nvPr/>
        </p:nvSpPr>
        <p:spPr>
          <a:xfrm>
            <a:off x="1443789" y="545432"/>
            <a:ext cx="6801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Sounds good to me </a:t>
            </a:r>
            <a:r>
              <a:rPr lang="en-AU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testimonial</a:t>
            </a:r>
            <a:endParaRPr lang="en-A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44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9" t="176" r="15413" b="353"/>
          <a:stretch/>
        </p:blipFill>
        <p:spPr>
          <a:xfrm>
            <a:off x="3246400" y="1646587"/>
            <a:ext cx="5027806" cy="424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12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66" y="1825625"/>
            <a:ext cx="944033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1391043"/>
            <a:ext cx="3792389" cy="345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68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66" y="1825625"/>
            <a:ext cx="944033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83" y="437388"/>
            <a:ext cx="4639499" cy="52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02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9734" y="365125"/>
            <a:ext cx="9254066" cy="1006475"/>
          </a:xfrm>
        </p:spPr>
        <p:txBody>
          <a:bodyPr>
            <a:normAutofit/>
          </a:bodyPr>
          <a:lstStyle/>
          <a:p>
            <a:endParaRPr lang="en-AU" sz="12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B0BCC89-1402-494C-9146-BD44FDF94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97" y="1758140"/>
            <a:ext cx="3913443" cy="36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2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22AEA-1641-E2B2-9DA7-3B7A6FEF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15" y="139430"/>
            <a:ext cx="9908969" cy="13255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5A3F99"/>
                </a:solidFill>
                <a:latin typeface="Freestyle Script" panose="030804020302050B0404" pitchFamily="66" charset="0"/>
              </a:rPr>
              <a:t>About Us</a:t>
            </a:r>
            <a:endParaRPr lang="en-US" dirty="0"/>
          </a:p>
        </p:txBody>
      </p:sp>
      <p:pic>
        <p:nvPicPr>
          <p:cNvPr id="4" name="Picture 3" descr="A close-up of icons&#10;&#10;Description automatically generated">
            <a:extLst>
              <a:ext uri="{FF2B5EF4-FFF2-40B4-BE49-F238E27FC236}">
                <a16:creationId xmlns:a16="http://schemas.microsoft.com/office/drawing/2014/main" id="{7A6055BB-8F39-4868-04F0-8FE5306D3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5" y="1464993"/>
            <a:ext cx="9877514" cy="3835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875CB0-8DD0-C532-389E-CD539841A4F5}"/>
              </a:ext>
            </a:extLst>
          </p:cNvPr>
          <p:cNvSpPr txBox="1"/>
          <p:nvPr/>
        </p:nvSpPr>
        <p:spPr>
          <a:xfrm>
            <a:off x="1151906" y="1027906"/>
            <a:ext cx="10094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We provide a range of clinical services across New England North West and parts of South East Queensland, including: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D444E-0F0C-61A8-CC8E-7EFA5F9CC502}"/>
              </a:ext>
            </a:extLst>
          </p:cNvPr>
          <p:cNvSpPr txBox="1"/>
          <p:nvPr/>
        </p:nvSpPr>
        <p:spPr>
          <a:xfrm>
            <a:off x="617517" y="5429951"/>
            <a:ext cx="106284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Leelawadee" panose="020B0502040204020203" pitchFamily="34" charset="-34"/>
                <a:cs typeface="Leelawadee" panose="020B0502040204020203" pitchFamily="34" charset="-34"/>
              </a:rPr>
              <a:t>In addition to our clinical services, we are focused on helping our communities and individuals take greater responsibility</a:t>
            </a:r>
          </a:p>
          <a:p>
            <a:pPr algn="ctr"/>
            <a:r>
              <a:rPr lang="en-US" sz="1300" dirty="0">
                <a:latin typeface="Leelawadee" panose="020B0502040204020203" pitchFamily="34" charset="-34"/>
                <a:cs typeface="Leelawadee" panose="020B0502040204020203" pitchFamily="34" charset="-34"/>
              </a:rPr>
              <a:t>for their health outcomes through health literacy and </a:t>
            </a:r>
            <a:r>
              <a:rPr lang="en-AU" sz="1300" dirty="0"/>
              <a:t>health promotion programs and partnerships</a:t>
            </a:r>
            <a:endParaRPr lang="en-US" sz="13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5233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732" y="365125"/>
            <a:ext cx="9381067" cy="1325563"/>
          </a:xfrm>
        </p:spPr>
        <p:txBody>
          <a:bodyPr>
            <a:normAutofit/>
          </a:bodyPr>
          <a:lstStyle/>
          <a:p>
            <a: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 to know more?</a:t>
            </a:r>
            <a:b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066" y="1355725"/>
            <a:ext cx="944033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Anne Williams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Speech Pathologist and Integrated Care Manager</a:t>
            </a:r>
          </a:p>
          <a:p>
            <a:pPr marL="0" indent="0" algn="ctr">
              <a:buNone/>
            </a:pP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info@soundsgoodtome.com.au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Tx/>
              <a:buChar char="-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13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5637" y="404948"/>
            <a:ext cx="3977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rgbClr val="5A3F99"/>
                </a:solidFill>
                <a:latin typeface="Freestyle Script" panose="030804020302050B0404" pitchFamily="66" charset="0"/>
              </a:rPr>
              <a:t>Our Footprint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5199016"/>
            <a:ext cx="377976" cy="204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77245" y="5199016"/>
            <a:ext cx="2129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2">
                    <a:lumMod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Denotes HealthWISE office</a:t>
            </a:r>
          </a:p>
        </p:txBody>
      </p:sp>
      <p:pic>
        <p:nvPicPr>
          <p:cNvPr id="2" name="Picture 3" descr="Service Maps_HW Service Area 1_updated July2023.png">
            <a:extLst>
              <a:ext uri="{FF2B5EF4-FFF2-40B4-BE49-F238E27FC236}">
                <a16:creationId xmlns:a16="http://schemas.microsoft.com/office/drawing/2014/main" id="{3EE45210-4DB6-6504-CCEE-FE9ACB3D2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752" y="341969"/>
            <a:ext cx="4277932" cy="55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68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15" y="391886"/>
            <a:ext cx="7984199" cy="56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E08AD2-D600-4407-8B66-393BCDB90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09600"/>
            <a:ext cx="5638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77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91" y="1676248"/>
            <a:ext cx="6291617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66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133" y="1007534"/>
            <a:ext cx="9762067" cy="590021"/>
          </a:xfrm>
        </p:spPr>
        <p:txBody>
          <a:bodyPr>
            <a:normAutofit fontScale="90000"/>
          </a:bodyPr>
          <a:lstStyle/>
          <a:p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phonological awareness?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1067" y="1825625"/>
            <a:ext cx="959273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AU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phonology = the sound system of a language</a:t>
            </a:r>
          </a:p>
          <a:p>
            <a:pPr marL="0" indent="0">
              <a:lnSpc>
                <a:spcPct val="110000"/>
              </a:lnSpc>
              <a:buNone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= knowledge of, or interest in …</a:t>
            </a:r>
            <a:endParaRPr lang="en-AU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AU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AU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222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9133" y="1498600"/>
            <a:ext cx="8010961" cy="42502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AU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A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awareness or knowledge of the sound system of a language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9734" y="365125"/>
            <a:ext cx="9254066" cy="1006475"/>
          </a:xfrm>
        </p:spPr>
        <p:txBody>
          <a:bodyPr>
            <a:normAutofit/>
          </a:bodyPr>
          <a:lstStyle/>
          <a:p>
            <a:b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phonological awareness?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2738543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3|9.6|8.2|6.6|13.1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3|9.6|8.2|6.6|13.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B9F886F335E439F70D05737DEB866" ma:contentTypeVersion="29" ma:contentTypeDescription="Create a new document." ma:contentTypeScope="" ma:versionID="10d081a3c09e5a1f1823045340c58310">
  <xsd:schema xmlns:xsd="http://www.w3.org/2001/XMLSchema" xmlns:xs="http://www.w3.org/2001/XMLSchema" xmlns:p="http://schemas.microsoft.com/office/2006/metadata/properties" xmlns:ns2="8121c63c-c079-4dde-9368-6615550d9e69" xmlns:ns3="7acb38cf-83ee-4021-986a-91676412a9e3" xmlns:ns4="11627f60-91cb-47c6-bf39-d28b6e0e7344" targetNamespace="http://schemas.microsoft.com/office/2006/metadata/properties" ma:root="true" ma:fieldsID="ea2b7d1e113761acec2841df91258fb4" ns2:_="" ns3:_="" ns4:_="">
    <xsd:import namespace="8121c63c-c079-4dde-9368-6615550d9e69"/>
    <xsd:import namespace="7acb38cf-83ee-4021-986a-91676412a9e3"/>
    <xsd:import namespace="11627f60-91cb-47c6-bf39-d28b6e0e7344"/>
    <xsd:element name="properties">
      <xsd:complexType>
        <xsd:sequence>
          <xsd:element name="documentManagement">
            <xsd:complexType>
              <xsd:all>
                <xsd:element ref="ns2:PHN_x0020_Loca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1c63c-c079-4dde-9368-6615550d9e69" elementFormDefault="qualified">
    <xsd:import namespace="http://schemas.microsoft.com/office/2006/documentManagement/types"/>
    <xsd:import namespace="http://schemas.microsoft.com/office/infopath/2007/PartnerControls"/>
    <xsd:element name="PHN_x0020_Location" ma:index="8" nillable="true" ma:displayName="PHN Location" ma:format="Dropdown" ma:internalName="PHN_x0020_Location">
      <xsd:simpleType>
        <xsd:restriction base="dms:Choice">
          <xsd:enumeration value="Central Coast"/>
          <xsd:enumeration value="Hunter"/>
          <xsd:enumeration value="New England"/>
          <xsd:enumeration value="Al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b38cf-83ee-4021-986a-91676412a9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fed01f9-cc88-473d-afbc-199b91779a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627f60-91cb-47c6-bf39-d28b6e0e734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2aab229-987d-4a9f-b537-795c34c6eb33}" ma:internalName="TaxCatchAll" ma:showField="CatchAllData" ma:web="11627f60-91cb-47c6-bf39-d28b6e0e73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HN_x0020_Location xmlns="8121c63c-c079-4dde-9368-6615550d9e69" xsi:nil="true"/>
    <lcf76f155ced4ddcb4097134ff3c332f xmlns="7acb38cf-83ee-4021-986a-91676412a9e3">
      <Terms xmlns="http://schemas.microsoft.com/office/infopath/2007/PartnerControls"/>
    </lcf76f155ced4ddcb4097134ff3c332f>
    <TaxCatchAll xmlns="11627f60-91cb-47c6-bf39-d28b6e0e734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27CDAF-B623-4CEA-9A0B-48D9AF06F9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21c63c-c079-4dde-9368-6615550d9e69"/>
    <ds:schemaRef ds:uri="7acb38cf-83ee-4021-986a-91676412a9e3"/>
    <ds:schemaRef ds:uri="11627f60-91cb-47c6-bf39-d28b6e0e73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AD5CC6-110E-4541-9E25-996D4E1E1F9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cc6bb8c-8de2-44e8-82b2-6f62d8472d29"/>
    <ds:schemaRef ds:uri="http://www.w3.org/XML/1998/namespace"/>
    <ds:schemaRef ds:uri="8121c63c-c079-4dde-9368-6615550d9e69"/>
    <ds:schemaRef ds:uri="7acb38cf-83ee-4021-986a-91676412a9e3"/>
    <ds:schemaRef ds:uri="11627f60-91cb-47c6-bf39-d28b6e0e7344"/>
  </ds:schemaRefs>
</ds:datastoreItem>
</file>

<file path=customXml/itemProps3.xml><?xml version="1.0" encoding="utf-8"?>
<ds:datastoreItem xmlns:ds="http://schemas.openxmlformats.org/officeDocument/2006/customXml" ds:itemID="{CFA79620-9606-46AF-972E-6A56661C7B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2871</TotalTime>
  <Words>215</Words>
  <Application>Microsoft Office PowerPoint</Application>
  <PresentationFormat>Widescreen</PresentationFormat>
  <Paragraphs>97</Paragraphs>
  <Slides>30</Slides>
  <Notes>30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About Us</vt:lpstr>
      <vt:lpstr>PowerPoint Presentation</vt:lpstr>
      <vt:lpstr>PowerPoint Presentation</vt:lpstr>
      <vt:lpstr>PowerPoint Presentation</vt:lpstr>
      <vt:lpstr>PowerPoint Presentation</vt:lpstr>
      <vt:lpstr>What is phonological awareness? </vt:lpstr>
      <vt:lpstr> What is phonological awareness?</vt:lpstr>
      <vt:lpstr> Early phonological awareness</vt:lpstr>
      <vt:lpstr> </vt:lpstr>
      <vt:lpstr> Recognising sounds - Phonemic awareness</vt:lpstr>
      <vt:lpstr> Phonemic awareness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Want to know more?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HealthWISE</dc:creator>
  <cp:lastModifiedBy>Anne Williams</cp:lastModifiedBy>
  <cp:revision>97</cp:revision>
  <cp:lastPrinted>2021-09-06T23:37:53Z</cp:lastPrinted>
  <dcterms:created xsi:type="dcterms:W3CDTF">2020-03-02T02:43:19Z</dcterms:created>
  <dcterms:modified xsi:type="dcterms:W3CDTF">2024-04-30T03:45:19Z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0x010100A3BB9F886F335E439F70D05737DEB866</vt:lpwstr>
  </property>
  <property fmtid="{D5CDD505-2E9C-101B-9397-08002B2CF9AE}" pid="3" name="MediaServiceImageTags">
    <vt:lpwstr/>
  </property>
</Properties>
</file>