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4"/>
    <p:sldMasterId id="2147483725" r:id="rId5"/>
  </p:sldMasterIdLst>
  <p:notesMasterIdLst>
    <p:notesMasterId r:id="rId8"/>
  </p:notesMasterIdLst>
  <p:sldIdLst>
    <p:sldId id="267" r:id="rId6"/>
    <p:sldId id="26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3F99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83" autoAdjust="0"/>
    <p:restoredTop sz="94731"/>
  </p:normalViewPr>
  <p:slideViewPr>
    <p:cSldViewPr snapToGrid="0">
      <p:cViewPr varScale="1">
        <p:scale>
          <a:sx n="68" d="100"/>
          <a:sy n="68" d="100"/>
        </p:scale>
        <p:origin x="8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64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D4BF5-7B98-449D-A206-E5D2BBA71841}" type="datetimeFigureOut">
              <a:rPr lang="en-AU" smtClean="0"/>
              <a:t>12/04/2024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8DAC0-69C1-4000-9DDF-962318EAD3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2906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BE08AF-D016-4D04-8C9B-DF35BD31CDAA}" type="datetimeFigureOut">
              <a:rPr lang="en-AU" smtClean="0"/>
              <a:t>12/04/2024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C4C38-6EF8-4C84-B83F-45F8BBECBD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289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BE08AF-D016-4D04-8C9B-DF35BD31CDAA}" type="datetimeFigureOut">
              <a:rPr lang="en-AU" smtClean="0"/>
              <a:t>12/04/2024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C4C38-6EF8-4C84-B83F-45F8BBECBD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853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BE08AF-D016-4D04-8C9B-DF35BD31CDAA}" type="datetimeFigureOut">
              <a:rPr lang="en-AU" smtClean="0"/>
              <a:t>12/04/2024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C4C38-6EF8-4C84-B83F-45F8BBECBD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5581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09FC6-DAF2-4212-925C-3D9CB0E63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C984F3-96E5-49BE-86EC-C1D3867342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6B5F0-7166-419F-AE5C-F237726870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1FDF9A-FBD0-411B-9C0C-BD4429C3946E}" type="datetimeFigureOut">
              <a:rPr lang="en-AU" smtClean="0"/>
              <a:t>12/04/2024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E6F66-2250-43CC-B01C-9CB588F23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09780-031E-4228-AC23-EC313606A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FDFB7B-ED90-4F79-A265-21DBD6C76F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0719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F441B-F17C-48E8-B87E-6822D6EFD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D9CAC-F595-413F-B1ED-AE38898C0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4A787-BB64-4EC1-8A72-645EA8102C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1FDF9A-FBD0-411B-9C0C-BD4429C3946E}" type="datetimeFigureOut">
              <a:rPr lang="en-AU" smtClean="0"/>
              <a:t>12/04/2024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708B2-EF32-4E9F-A45F-EB6B2F511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55272-A27B-47EC-B9C0-2B343F30F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FDFB7B-ED90-4F79-A265-21DBD6C76F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3787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56B5D-6216-4A2B-8590-861E8B7CD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C70BCD-F707-4C1D-826F-F655A2607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A6CF1-F091-45BF-BF19-7137AA12E8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1FDF9A-FBD0-411B-9C0C-BD4429C3946E}" type="datetimeFigureOut">
              <a:rPr lang="en-AU" smtClean="0"/>
              <a:t>12/04/2024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D03D5-E7C8-49E0-887B-3375F18F0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0DFBB-8AE1-434D-80AF-14BD6F3EF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FDFB7B-ED90-4F79-A265-21DBD6C76F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8362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FE462-05A0-4CAF-BF43-11545B77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58431-8EB5-4B03-9E05-87DD779273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AE0B2D-1AA4-41F6-AE6E-F35D70EB1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8CBDB2-3C48-4158-8056-C94D3C63CB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1FDF9A-FBD0-411B-9C0C-BD4429C3946E}" type="datetimeFigureOut">
              <a:rPr lang="en-AU" smtClean="0"/>
              <a:t>12/04/2024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EA6B80-421A-4C40-849A-6E03C59F1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D9182-DD88-4BF3-BCE6-EEB6AF6EC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FDFB7B-ED90-4F79-A265-21DBD6C76F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3183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96B53-4136-4143-829C-BC5167A2A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F74AE-E463-43DB-9502-E7844EA69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25EE9E-BD48-4740-BAE0-E1C5F0969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A56CE4-37B3-45A4-9E92-9553DAB5EB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07342D-682D-4AE8-91FC-556F4E91B9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307C4B-DE6F-4273-97DA-2FFEDA5729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1FDF9A-FBD0-411B-9C0C-BD4429C3946E}" type="datetimeFigureOut">
              <a:rPr lang="en-AU" smtClean="0"/>
              <a:t>12/04/2024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C45FAB-980A-47E4-9676-DE2BC3859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C4CF00-C6D2-4B5B-A1F0-F54B525A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FDFB7B-ED90-4F79-A265-21DBD6C76F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2611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2B1FF-5C6F-4F12-8377-1F11E51F3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309737-7CFE-4839-8FC5-6B83CAE041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1FDF9A-FBD0-411B-9C0C-BD4429C3946E}" type="datetimeFigureOut">
              <a:rPr lang="en-AU" smtClean="0"/>
              <a:t>12/04/2024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EB03EB-75D4-4790-9E08-72D6EF8F5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F017C5-16E0-478F-9841-5AE02A3CC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FDFB7B-ED90-4F79-A265-21DBD6C76F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0606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C2D5DF-FF4B-4630-9359-7D846002CE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1FDF9A-FBD0-411B-9C0C-BD4429C3946E}" type="datetimeFigureOut">
              <a:rPr lang="en-AU" smtClean="0"/>
              <a:t>12/04/2024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0B0D26-5CFE-411E-8A55-93359CB3C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764D0-CF37-4C0A-B46B-973C30645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FDFB7B-ED90-4F79-A265-21DBD6C76F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89793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EA7AC-A9BF-43B7-B87D-37016D294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E332B-B23E-47AA-92FA-0EF51D915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7DAE1-AEE1-42D6-8AAD-EA9E1A8FA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F9950-976C-4687-B7CC-C3BB7A190E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1FDF9A-FBD0-411B-9C0C-BD4429C3946E}" type="datetimeFigureOut">
              <a:rPr lang="en-AU" smtClean="0"/>
              <a:t>12/04/2024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286A49-CDA2-4F55-95B3-D740BEA1B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DF805-7208-4575-BAE9-B26FAC9AE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FDFB7B-ED90-4F79-A265-21DBD6C76F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629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BE08AF-D016-4D04-8C9B-DF35BD31CDAA}" type="datetimeFigureOut">
              <a:rPr lang="en-AU" smtClean="0"/>
              <a:t>12/04/2024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C4C38-6EF8-4C84-B83F-45F8BBECBD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1684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60547-5B23-47DA-BA34-27B79C84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99A338-7E85-44A5-85AD-E531E61727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0BC840-6198-4799-864B-CA73182A1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A39EA9-915A-4F69-BB2C-AE9FBD3405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1FDF9A-FBD0-411B-9C0C-BD4429C3946E}" type="datetimeFigureOut">
              <a:rPr lang="en-AU" smtClean="0"/>
              <a:t>12/04/2024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E68E7B-B7A4-40D3-9FB3-036F88C3B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6E8D9-F1B6-4AAD-8ECF-1C5389B7D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FDFB7B-ED90-4F79-A265-21DBD6C76F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9833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7D2F1-B6BF-48A5-AEC0-9B64B2940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1AF855-C3A4-43A1-B6AF-1A96C47EBD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2FCF5-D0A8-49E3-AA59-44197D45A0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1FDF9A-FBD0-411B-9C0C-BD4429C3946E}" type="datetimeFigureOut">
              <a:rPr lang="en-AU" smtClean="0"/>
              <a:t>12/04/2024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A9926-4086-420D-8F08-4F85CE4C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50439-7FAE-4D33-BA34-4A74AA905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FDFB7B-ED90-4F79-A265-21DBD6C76F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627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812128-2802-493E-8136-29ABC1452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32BA87-57E7-45DD-B119-62D388CA37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4984A-31A3-429C-94FE-6546E34A10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1FDF9A-FBD0-411B-9C0C-BD4429C3946E}" type="datetimeFigureOut">
              <a:rPr lang="en-AU" smtClean="0"/>
              <a:t>12/04/2024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B4A76-8365-4616-86F9-908D11E06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BE5D0-63F4-4B4F-84A1-5F885A26B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FDFB7B-ED90-4F79-A265-21DBD6C76F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370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BE08AF-D016-4D04-8C9B-DF35BD31CDAA}" type="datetimeFigureOut">
              <a:rPr lang="en-AU" smtClean="0"/>
              <a:t>12/04/2024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C4C38-6EF8-4C84-B83F-45F8BBECBD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97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BE08AF-D016-4D04-8C9B-DF35BD31CDAA}" type="datetimeFigureOut">
              <a:rPr lang="en-AU" smtClean="0"/>
              <a:t>12/04/2024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C4C38-6EF8-4C84-B83F-45F8BBECBD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1872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BE08AF-D016-4D04-8C9B-DF35BD31CDAA}" type="datetimeFigureOut">
              <a:rPr lang="en-AU" smtClean="0"/>
              <a:t>12/04/2024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C4C38-6EF8-4C84-B83F-45F8BBECBD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7057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BE08AF-D016-4D04-8C9B-DF35BD31CDAA}" type="datetimeFigureOut">
              <a:rPr lang="en-AU" smtClean="0"/>
              <a:t>12/04/2024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C4C38-6EF8-4C84-B83F-45F8BBECBD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703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7213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BE08AF-D016-4D04-8C9B-DF35BD31CDAA}" type="datetimeFigureOut">
              <a:rPr lang="en-AU" smtClean="0"/>
              <a:t>12/04/2024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C4C38-6EF8-4C84-B83F-45F8BBECBD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4330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BE08AF-D016-4D04-8C9B-DF35BD31CDAA}" type="datetimeFigureOut">
              <a:rPr lang="en-AU" smtClean="0"/>
              <a:t>12/04/2024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C4C38-6EF8-4C84-B83F-45F8BBECBD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0270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03A60CC-FFE7-4EDF-A1FE-0A21108E7CC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65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86C58DD-7BC8-46F1-91A4-16DAB32D1B0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4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42082F-5A7F-FE88-E7E1-37E39C656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18" y="326184"/>
            <a:ext cx="3706689" cy="47004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8E65DF-1970-90FA-B3C2-E1B1CF5A3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94081"/>
            <a:ext cx="8477686" cy="13907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8C9239B-9223-4D79-89F3-394F480CAC4B}"/>
              </a:ext>
            </a:extLst>
          </p:cNvPr>
          <p:cNvSpPr/>
          <p:nvPr/>
        </p:nvSpPr>
        <p:spPr>
          <a:xfrm>
            <a:off x="8349521" y="5891134"/>
            <a:ext cx="3842479" cy="9668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627B87-5043-AD5D-CDF0-918DF65ED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8181" y="3415933"/>
            <a:ext cx="3763819" cy="34561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B8552E-EE5A-F687-63EC-48BA7BD4F4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0308" y="0"/>
            <a:ext cx="5041692" cy="34728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9BDF97B-2692-1C5C-B987-2930CFCFFF41}"/>
              </a:ext>
            </a:extLst>
          </p:cNvPr>
          <p:cNvSpPr txBox="1"/>
          <p:nvPr/>
        </p:nvSpPr>
        <p:spPr>
          <a:xfrm>
            <a:off x="4022749" y="1019183"/>
            <a:ext cx="33481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i="1" dirty="0">
                <a:latin typeface="Leelawadee" panose="020B0502040204020203" pitchFamily="34" charset="-34"/>
                <a:ea typeface="Calibri" panose="020F0502020204030204" pitchFamily="34" charset="0"/>
              </a:rPr>
              <a:t>Knowing ahead of time how a disaster situation might be experienced, can help reduce anxiety levels and overall psychological </a:t>
            </a:r>
            <a:r>
              <a:rPr lang="en-AU" dirty="0">
                <a:latin typeface="Leelawadee" panose="020B0502040204020203" pitchFamily="34" charset="-34"/>
                <a:ea typeface="Calibri" panose="020F0502020204030204" pitchFamily="34" charset="0"/>
              </a:rPr>
              <a:t>responses</a:t>
            </a:r>
            <a:r>
              <a:rPr lang="en-AU" i="1" dirty="0">
                <a:latin typeface="Leelawadee" panose="020B0502040204020203" pitchFamily="34" charset="-34"/>
                <a:ea typeface="Calibri" panose="020F0502020204030204" pitchFamily="34" charset="0"/>
              </a:rPr>
              <a:t> to an event.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40E322-2A93-77E9-CD71-6AAEE808A6CA}"/>
              </a:ext>
            </a:extLst>
          </p:cNvPr>
          <p:cNvSpPr txBox="1"/>
          <p:nvPr/>
        </p:nvSpPr>
        <p:spPr>
          <a:xfrm>
            <a:off x="4237007" y="3549279"/>
            <a:ext cx="34808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  <a:tabLst>
                <a:tab pos="1962150" algn="l"/>
              </a:tabLst>
            </a:pPr>
            <a:r>
              <a:rPr lang="en-US" sz="1800" dirty="0">
                <a:effectLst/>
                <a:latin typeface="Leelawadee" panose="020B0502040204020203" pitchFamily="34" charset="-34"/>
                <a:ea typeface="Calibri" panose="020F0502020204030204" pitchFamily="34" charset="0"/>
              </a:rPr>
              <a:t>“</a:t>
            </a:r>
            <a:r>
              <a:rPr lang="en-US" sz="1800" i="1" dirty="0">
                <a:effectLst/>
                <a:latin typeface="Leelawadee" panose="020B0502040204020203" pitchFamily="34" charset="-34"/>
                <a:ea typeface="Calibri" panose="020F0502020204030204" pitchFamily="34" charset="0"/>
              </a:rPr>
              <a:t>Risk reduction and resilience aren’t just about infrastructure… the most critical ingredient in recovery and resilience is human relationships.”</a:t>
            </a: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861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F7CF94-1DF3-3BB3-558B-865FAC7FBB6D}"/>
              </a:ext>
            </a:extLst>
          </p:cNvPr>
          <p:cNvSpPr txBox="1"/>
          <p:nvPr/>
        </p:nvSpPr>
        <p:spPr>
          <a:xfrm>
            <a:off x="951313" y="490741"/>
            <a:ext cx="89664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6000" dirty="0">
                <a:solidFill>
                  <a:schemeClr val="accent4"/>
                </a:solidFill>
                <a:latin typeface="Freestyle Script" panose="030804020302050B0404" pitchFamily="66" charset="0"/>
              </a:rPr>
              <a:t>Recover – </a:t>
            </a:r>
            <a:r>
              <a:rPr lang="en-US" sz="2000" i="1" dirty="0">
                <a:latin typeface="Leelawadee" panose="020B0502040204020203" pitchFamily="34" charset="-34"/>
                <a:cs typeface="Leelawadee" panose="020B0502040204020203" pitchFamily="34" charset="-34"/>
              </a:rPr>
              <a:t>1121 individuals supported through care navigation, access to mental health and allied health services.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CC026-5486-B821-0DBD-A2BBB90EACB3}"/>
              </a:ext>
            </a:extLst>
          </p:cNvPr>
          <p:cNvSpPr txBox="1"/>
          <p:nvPr/>
        </p:nvSpPr>
        <p:spPr>
          <a:xfrm>
            <a:off x="1077922" y="2234423"/>
            <a:ext cx="89664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Freestyle Script" panose="030804020302050B0404" pitchFamily="66" charset="0"/>
              </a:rPr>
              <a:t>Adapt – </a:t>
            </a:r>
            <a:r>
              <a:rPr lang="en-US" sz="2000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eelawadee" panose="020B0502040204020203" pitchFamily="34" charset="-34"/>
                <a:cs typeface="Leelawadee" panose="020B0502040204020203" pitchFamily="34" charset="-34"/>
              </a:rPr>
              <a:t>2,493 group events supporting ongoing recovery and psychological preparedness for future </a:t>
            </a:r>
            <a:r>
              <a:rPr lang="en-US" sz="2000" i="1" dirty="0">
                <a:solidFill>
                  <a:srgbClr val="000000"/>
                </a:solidFill>
                <a:highlight>
                  <a:srgbClr val="FFFFFF"/>
                </a:highlight>
                <a:latin typeface="Leelawadee" panose="020B0502040204020203" pitchFamily="34" charset="-34"/>
                <a:cs typeface="Leelawadee" panose="020B0502040204020203" pitchFamily="34" charset="-34"/>
              </a:rPr>
              <a:t>disasters, impacting 36,852 people.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D23C8A-0348-CBA2-E4F3-687BDA16D735}"/>
              </a:ext>
            </a:extLst>
          </p:cNvPr>
          <p:cNvSpPr txBox="1"/>
          <p:nvPr/>
        </p:nvSpPr>
        <p:spPr>
          <a:xfrm>
            <a:off x="951313" y="3978106"/>
            <a:ext cx="89664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Freestyle Script" panose="030804020302050B0404" pitchFamily="66" charset="0"/>
              </a:rPr>
              <a:t>Connect - </a:t>
            </a:r>
            <a:r>
              <a:rPr lang="en-US" sz="2000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eelawadee" panose="020B0502040204020203" pitchFamily="34" charset="-34"/>
                <a:cs typeface="Leelawadee" panose="020B0502040204020203" pitchFamily="34" charset="-34"/>
              </a:rPr>
              <a:t>112 events to encourage individuals to reconnect in their communities, supporting 4,453 people. Community engagement  in 16 LGAs.</a:t>
            </a:r>
            <a:endParaRPr lang="en-US" sz="2000" i="1" dirty="0">
              <a:solidFill>
                <a:schemeClr val="accent6">
                  <a:lumMod val="75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24160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1627f60-91cb-47c6-bf39-d28b6e0e7344" xsi:nil="true"/>
    <lcf76f155ced4ddcb4097134ff3c332f xmlns="7acb38cf-83ee-4021-986a-91676412a9e3">
      <Terms xmlns="http://schemas.microsoft.com/office/infopath/2007/PartnerControls"/>
    </lcf76f155ced4ddcb4097134ff3c332f>
    <PHN_x0020_Location xmlns="8121c63c-c079-4dde-9368-6615550d9e6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BB9F886F335E439F70D05737DEB866" ma:contentTypeVersion="29" ma:contentTypeDescription="Create a new document." ma:contentTypeScope="" ma:versionID="10d081a3c09e5a1f1823045340c58310">
  <xsd:schema xmlns:xsd="http://www.w3.org/2001/XMLSchema" xmlns:xs="http://www.w3.org/2001/XMLSchema" xmlns:p="http://schemas.microsoft.com/office/2006/metadata/properties" xmlns:ns2="8121c63c-c079-4dde-9368-6615550d9e69" xmlns:ns3="7acb38cf-83ee-4021-986a-91676412a9e3" xmlns:ns4="11627f60-91cb-47c6-bf39-d28b6e0e7344" targetNamespace="http://schemas.microsoft.com/office/2006/metadata/properties" ma:root="true" ma:fieldsID="ea2b7d1e113761acec2841df91258fb4" ns2:_="" ns3:_="" ns4:_="">
    <xsd:import namespace="8121c63c-c079-4dde-9368-6615550d9e69"/>
    <xsd:import namespace="7acb38cf-83ee-4021-986a-91676412a9e3"/>
    <xsd:import namespace="11627f60-91cb-47c6-bf39-d28b6e0e7344"/>
    <xsd:element name="properties">
      <xsd:complexType>
        <xsd:sequence>
          <xsd:element name="documentManagement">
            <xsd:complexType>
              <xsd:all>
                <xsd:element ref="ns2:PHN_x0020_Location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TaxCatchAll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21c63c-c079-4dde-9368-6615550d9e69" elementFormDefault="qualified">
    <xsd:import namespace="http://schemas.microsoft.com/office/2006/documentManagement/types"/>
    <xsd:import namespace="http://schemas.microsoft.com/office/infopath/2007/PartnerControls"/>
    <xsd:element name="PHN_x0020_Location" ma:index="8" nillable="true" ma:displayName="PHN Location" ma:format="Dropdown" ma:internalName="PHN_x0020_Location">
      <xsd:simpleType>
        <xsd:restriction base="dms:Choice">
          <xsd:enumeration value="Central Coast"/>
          <xsd:enumeration value="Hunter"/>
          <xsd:enumeration value="New England"/>
          <xsd:enumeration value="Al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cb38cf-83ee-4021-986a-91676412a9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cfed01f9-cc88-473d-afbc-199b91779a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627f60-91cb-47c6-bf39-d28b6e0e734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2aab229-987d-4a9f-b537-795c34c6eb33}" ma:internalName="TaxCatchAll" ma:showField="CatchAllData" ma:web="11627f60-91cb-47c6-bf39-d28b6e0e73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8D8800-D108-485E-A86E-DE98A832929B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http://www.w3.org/XML/1998/namespace"/>
    <ds:schemaRef ds:uri="3f8b24c5-7330-419a-b013-9f277fe3dc1b"/>
    <ds:schemaRef ds:uri="http://purl.org/dc/elements/1.1/"/>
    <ds:schemaRef ds:uri="http://schemas.microsoft.com/office/infopath/2007/PartnerControls"/>
    <ds:schemaRef ds:uri="515bc2f7-6ac5-47ed-a375-f9605ba82be9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2C7FD4C-D4EB-4126-ACBE-0C7A53DB338D}"/>
</file>

<file path=customXml/itemProps3.xml><?xml version="1.0" encoding="utf-8"?>
<ds:datastoreItem xmlns:ds="http://schemas.openxmlformats.org/officeDocument/2006/customXml" ds:itemID="{4F3C0FAC-5244-4833-BD70-CF2DF3FA2E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2319</TotalTime>
  <Words>108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Freestyle Script</vt:lpstr>
      <vt:lpstr>Leelawadee</vt:lpstr>
      <vt:lpstr>Times New Roman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Georgia Etheridge</dc:creator>
  <cp:lastModifiedBy>Anne Williams</cp:lastModifiedBy>
  <cp:revision>61</cp:revision>
  <dcterms:created xsi:type="dcterms:W3CDTF">2018-11-06T23:32:08Z</dcterms:created>
  <dcterms:modified xsi:type="dcterms:W3CDTF">2024-04-12T04:03:55Z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0x010100A3BB9F886F335E439F70D05737DEB866</vt:lpwstr>
  </property>
  <property fmtid="{D5CDD505-2E9C-101B-9397-08002B2CF9AE}" pid="3" name="MediaServiceImageTags">
    <vt:lpwstr/>
  </property>
</Properties>
</file>