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1"/>
  </p:notesMasterIdLst>
  <p:sldIdLst>
    <p:sldId id="256" r:id="rId5"/>
    <p:sldId id="265" r:id="rId6"/>
    <p:sldId id="266" r:id="rId7"/>
    <p:sldId id="267" r:id="rId8"/>
    <p:sldId id="257" r:id="rId9"/>
    <p:sldId id="259" r:id="rId10"/>
  </p:sldIdLst>
  <p:sldSz cx="18288000" cy="10287000"/>
  <p:notesSz cx="6858000" cy="9144000"/>
  <p:embeddedFontLst>
    <p:embeddedFont>
      <p:font typeface="Helveticish" panose="020B0604020202020204" charset="0"/>
      <p:regular r:id="rId12"/>
    </p:embeddedFont>
    <p:embeddedFont>
      <p:font typeface="Shadows Into Light Two" panose="02000506000000020004" pitchFamily="2"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F7E70-F52D-4D74-97C9-C6EFB4B2574D}" v="26" dt="2024-05-05T03:52:40.5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5645" autoAdjust="0"/>
  </p:normalViewPr>
  <p:slideViewPr>
    <p:cSldViewPr>
      <p:cViewPr varScale="1">
        <p:scale>
          <a:sx n="36" d="100"/>
          <a:sy n="36" d="100"/>
        </p:scale>
        <p:origin x="780" y="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Haskins" userId="6047b20d-7c3c-4d8b-a10d-2fb6289f39e6" providerId="ADAL" clId="{10CF7E70-F52D-4D74-97C9-C6EFB4B2574D}"/>
    <pc:docChg chg="undo custSel addSld delSld modSld sldOrd">
      <pc:chgData name="Lauren Haskins" userId="6047b20d-7c3c-4d8b-a10d-2fb6289f39e6" providerId="ADAL" clId="{10CF7E70-F52D-4D74-97C9-C6EFB4B2574D}" dt="2024-05-05T03:55:00.301" v="4360" actId="5793"/>
      <pc:docMkLst>
        <pc:docMk/>
      </pc:docMkLst>
      <pc:sldChg chg="delSp modSp mod">
        <pc:chgData name="Lauren Haskins" userId="6047b20d-7c3c-4d8b-a10d-2fb6289f39e6" providerId="ADAL" clId="{10CF7E70-F52D-4D74-97C9-C6EFB4B2574D}" dt="2024-05-04T09:52:22.504" v="73" actId="1076"/>
        <pc:sldMkLst>
          <pc:docMk/>
          <pc:sldMk cId="0" sldId="256"/>
        </pc:sldMkLst>
        <pc:spChg chg="mod">
          <ac:chgData name="Lauren Haskins" userId="6047b20d-7c3c-4d8b-a10d-2fb6289f39e6" providerId="ADAL" clId="{10CF7E70-F52D-4D74-97C9-C6EFB4B2574D}" dt="2024-05-04T09:52:22.504" v="73" actId="1076"/>
          <ac:spMkLst>
            <pc:docMk/>
            <pc:sldMk cId="0" sldId="256"/>
            <ac:spMk id="4" creationId="{00000000-0000-0000-0000-000000000000}"/>
          </ac:spMkLst>
        </pc:spChg>
        <pc:spChg chg="del">
          <ac:chgData name="Lauren Haskins" userId="6047b20d-7c3c-4d8b-a10d-2fb6289f39e6" providerId="ADAL" clId="{10CF7E70-F52D-4D74-97C9-C6EFB4B2574D}" dt="2024-05-04T09:52:03.460" v="70" actId="478"/>
          <ac:spMkLst>
            <pc:docMk/>
            <pc:sldMk cId="0" sldId="256"/>
            <ac:spMk id="5" creationId="{00000000-0000-0000-0000-000000000000}"/>
          </ac:spMkLst>
        </pc:spChg>
      </pc:sldChg>
      <pc:sldChg chg="addSp delSp modSp mod ord modNotesTx">
        <pc:chgData name="Lauren Haskins" userId="6047b20d-7c3c-4d8b-a10d-2fb6289f39e6" providerId="ADAL" clId="{10CF7E70-F52D-4D74-97C9-C6EFB4B2574D}" dt="2024-05-05T03:55:00.301" v="4360" actId="5793"/>
        <pc:sldMkLst>
          <pc:docMk/>
          <pc:sldMk cId="0" sldId="257"/>
        </pc:sldMkLst>
        <pc:spChg chg="add del mod">
          <ac:chgData name="Lauren Haskins" userId="6047b20d-7c3c-4d8b-a10d-2fb6289f39e6" providerId="ADAL" clId="{10CF7E70-F52D-4D74-97C9-C6EFB4B2574D}" dt="2024-05-04T11:35:16.803" v="1480"/>
          <ac:spMkLst>
            <pc:docMk/>
            <pc:sldMk cId="0" sldId="257"/>
            <ac:spMk id="4" creationId="{ED4248A0-5F9A-1CB8-E85F-922E0B3F2858}"/>
          </ac:spMkLst>
        </pc:spChg>
        <pc:spChg chg="add mod">
          <ac:chgData name="Lauren Haskins" userId="6047b20d-7c3c-4d8b-a10d-2fb6289f39e6" providerId="ADAL" clId="{10CF7E70-F52D-4D74-97C9-C6EFB4B2574D}" dt="2024-05-05T03:39:40.029" v="3180" actId="255"/>
          <ac:spMkLst>
            <pc:docMk/>
            <pc:sldMk cId="0" sldId="257"/>
            <ac:spMk id="5" creationId="{4788BD6D-E14F-C4CA-4150-573F5324821D}"/>
          </ac:spMkLst>
        </pc:spChg>
        <pc:picChg chg="add del mod">
          <ac:chgData name="Lauren Haskins" userId="6047b20d-7c3c-4d8b-a10d-2fb6289f39e6" providerId="ADAL" clId="{10CF7E70-F52D-4D74-97C9-C6EFB4B2574D}" dt="2024-05-05T02:38:01.515" v="2206" actId="478"/>
          <ac:picMkLst>
            <pc:docMk/>
            <pc:sldMk cId="0" sldId="257"/>
            <ac:picMk id="7" creationId="{0A8B3DD3-33B1-F17F-5B8A-D5C90BBB02DD}"/>
          </ac:picMkLst>
        </pc:picChg>
        <pc:picChg chg="add mod">
          <ac:chgData name="Lauren Haskins" userId="6047b20d-7c3c-4d8b-a10d-2fb6289f39e6" providerId="ADAL" clId="{10CF7E70-F52D-4D74-97C9-C6EFB4B2574D}" dt="2024-05-05T03:41:04.543" v="3192" actId="1076"/>
          <ac:picMkLst>
            <pc:docMk/>
            <pc:sldMk cId="0" sldId="257"/>
            <ac:picMk id="9" creationId="{A4B70034-E0CC-EE03-EEF8-DAB0D36AD3F6}"/>
          </ac:picMkLst>
        </pc:picChg>
        <pc:picChg chg="add mod">
          <ac:chgData name="Lauren Haskins" userId="6047b20d-7c3c-4d8b-a10d-2fb6289f39e6" providerId="ADAL" clId="{10CF7E70-F52D-4D74-97C9-C6EFB4B2574D}" dt="2024-05-05T03:40:56.022" v="3189" actId="1076"/>
          <ac:picMkLst>
            <pc:docMk/>
            <pc:sldMk cId="0" sldId="257"/>
            <ac:picMk id="11" creationId="{0FE4BF61-E2B4-C08C-2F4D-9DA26A8B0B02}"/>
          </ac:picMkLst>
        </pc:picChg>
      </pc:sldChg>
      <pc:sldChg chg="del">
        <pc:chgData name="Lauren Haskins" userId="6047b20d-7c3c-4d8b-a10d-2fb6289f39e6" providerId="ADAL" clId="{10CF7E70-F52D-4D74-97C9-C6EFB4B2574D}" dt="2024-05-04T12:00:22.032" v="2196" actId="47"/>
        <pc:sldMkLst>
          <pc:docMk/>
          <pc:sldMk cId="0" sldId="258"/>
        </pc:sldMkLst>
      </pc:sldChg>
      <pc:sldChg chg="addSp modSp mod ord">
        <pc:chgData name="Lauren Haskins" userId="6047b20d-7c3c-4d8b-a10d-2fb6289f39e6" providerId="ADAL" clId="{10CF7E70-F52D-4D74-97C9-C6EFB4B2574D}" dt="2024-05-05T02:30:13.974" v="2201" actId="1076"/>
        <pc:sldMkLst>
          <pc:docMk/>
          <pc:sldMk cId="0" sldId="259"/>
        </pc:sldMkLst>
        <pc:spChg chg="mod">
          <ac:chgData name="Lauren Haskins" userId="6047b20d-7c3c-4d8b-a10d-2fb6289f39e6" providerId="ADAL" clId="{10CF7E70-F52D-4D74-97C9-C6EFB4B2574D}" dt="2024-05-05T02:29:51.848" v="2200" actId="1076"/>
          <ac:spMkLst>
            <pc:docMk/>
            <pc:sldMk cId="0" sldId="259"/>
            <ac:spMk id="2" creationId="{00000000-0000-0000-0000-000000000000}"/>
          </ac:spMkLst>
        </pc:spChg>
        <pc:spChg chg="add mod">
          <ac:chgData name="Lauren Haskins" userId="6047b20d-7c3c-4d8b-a10d-2fb6289f39e6" providerId="ADAL" clId="{10CF7E70-F52D-4D74-97C9-C6EFB4B2574D}" dt="2024-05-05T02:30:13.974" v="2201" actId="1076"/>
          <ac:spMkLst>
            <pc:docMk/>
            <pc:sldMk cId="0" sldId="259"/>
            <ac:spMk id="4" creationId="{4C5B1B65-36BC-5087-2AB6-BEB1D5BF7BEA}"/>
          </ac:spMkLst>
        </pc:spChg>
      </pc:sldChg>
      <pc:sldChg chg="del">
        <pc:chgData name="Lauren Haskins" userId="6047b20d-7c3c-4d8b-a10d-2fb6289f39e6" providerId="ADAL" clId="{10CF7E70-F52D-4D74-97C9-C6EFB4B2574D}" dt="2024-05-04T12:00:22.032" v="2196" actId="47"/>
        <pc:sldMkLst>
          <pc:docMk/>
          <pc:sldMk cId="0" sldId="260"/>
        </pc:sldMkLst>
      </pc:sldChg>
      <pc:sldChg chg="del">
        <pc:chgData name="Lauren Haskins" userId="6047b20d-7c3c-4d8b-a10d-2fb6289f39e6" providerId="ADAL" clId="{10CF7E70-F52D-4D74-97C9-C6EFB4B2574D}" dt="2024-05-04T12:00:22.032" v="2196" actId="47"/>
        <pc:sldMkLst>
          <pc:docMk/>
          <pc:sldMk cId="0" sldId="261"/>
        </pc:sldMkLst>
      </pc:sldChg>
      <pc:sldChg chg="del">
        <pc:chgData name="Lauren Haskins" userId="6047b20d-7c3c-4d8b-a10d-2fb6289f39e6" providerId="ADAL" clId="{10CF7E70-F52D-4D74-97C9-C6EFB4B2574D}" dt="2024-05-04T12:00:22.032" v="2196" actId="47"/>
        <pc:sldMkLst>
          <pc:docMk/>
          <pc:sldMk cId="0" sldId="262"/>
        </pc:sldMkLst>
      </pc:sldChg>
      <pc:sldChg chg="del">
        <pc:chgData name="Lauren Haskins" userId="6047b20d-7c3c-4d8b-a10d-2fb6289f39e6" providerId="ADAL" clId="{10CF7E70-F52D-4D74-97C9-C6EFB4B2574D}" dt="2024-05-04T12:00:22.032" v="2196" actId="47"/>
        <pc:sldMkLst>
          <pc:docMk/>
          <pc:sldMk cId="0" sldId="263"/>
        </pc:sldMkLst>
      </pc:sldChg>
      <pc:sldChg chg="del">
        <pc:chgData name="Lauren Haskins" userId="6047b20d-7c3c-4d8b-a10d-2fb6289f39e6" providerId="ADAL" clId="{10CF7E70-F52D-4D74-97C9-C6EFB4B2574D}" dt="2024-05-04T12:00:22.032" v="2196" actId="47"/>
        <pc:sldMkLst>
          <pc:docMk/>
          <pc:sldMk cId="0" sldId="264"/>
        </pc:sldMkLst>
      </pc:sldChg>
      <pc:sldChg chg="addSp modSp add mod">
        <pc:chgData name="Lauren Haskins" userId="6047b20d-7c3c-4d8b-a10d-2fb6289f39e6" providerId="ADAL" clId="{10CF7E70-F52D-4D74-97C9-C6EFB4B2574D}" dt="2024-05-05T03:07:25.559" v="2566" actId="20577"/>
        <pc:sldMkLst>
          <pc:docMk/>
          <pc:sldMk cId="3019322902" sldId="265"/>
        </pc:sldMkLst>
        <pc:spChg chg="add mod">
          <ac:chgData name="Lauren Haskins" userId="6047b20d-7c3c-4d8b-a10d-2fb6289f39e6" providerId="ADAL" clId="{10CF7E70-F52D-4D74-97C9-C6EFB4B2574D}" dt="2024-05-05T03:03:19.975" v="2398" actId="14100"/>
          <ac:spMkLst>
            <pc:docMk/>
            <pc:sldMk cId="3019322902" sldId="265"/>
            <ac:spMk id="4" creationId="{E56E095C-C065-F335-809B-709EFCAC7B82}"/>
          </ac:spMkLst>
        </pc:spChg>
        <pc:spChg chg="add mod">
          <ac:chgData name="Lauren Haskins" userId="6047b20d-7c3c-4d8b-a10d-2fb6289f39e6" providerId="ADAL" clId="{10CF7E70-F52D-4D74-97C9-C6EFB4B2574D}" dt="2024-05-05T03:07:25.559" v="2566" actId="20577"/>
          <ac:spMkLst>
            <pc:docMk/>
            <pc:sldMk cId="3019322902" sldId="265"/>
            <ac:spMk id="5" creationId="{637F9BFF-FCAB-5BCA-BD3B-FF43311C1AEA}"/>
          </ac:spMkLst>
        </pc:spChg>
      </pc:sldChg>
      <pc:sldChg chg="addSp modSp add mod modNotesTx">
        <pc:chgData name="Lauren Haskins" userId="6047b20d-7c3c-4d8b-a10d-2fb6289f39e6" providerId="ADAL" clId="{10CF7E70-F52D-4D74-97C9-C6EFB4B2574D}" dt="2024-05-05T03:29:16.948" v="3137" actId="6549"/>
        <pc:sldMkLst>
          <pc:docMk/>
          <pc:sldMk cId="2234985197" sldId="266"/>
        </pc:sldMkLst>
        <pc:spChg chg="mod">
          <ac:chgData name="Lauren Haskins" userId="6047b20d-7c3c-4d8b-a10d-2fb6289f39e6" providerId="ADAL" clId="{10CF7E70-F52D-4D74-97C9-C6EFB4B2574D}" dt="2024-05-05T03:24:25.946" v="2886" actId="14100"/>
          <ac:spMkLst>
            <pc:docMk/>
            <pc:sldMk cId="2234985197" sldId="266"/>
            <ac:spMk id="4" creationId="{E56E095C-C065-F335-809B-709EFCAC7B82}"/>
          </ac:spMkLst>
        </pc:spChg>
        <pc:picChg chg="add mod">
          <ac:chgData name="Lauren Haskins" userId="6047b20d-7c3c-4d8b-a10d-2fb6289f39e6" providerId="ADAL" clId="{10CF7E70-F52D-4D74-97C9-C6EFB4B2574D}" dt="2024-05-05T03:16:22.296" v="2590" actId="14100"/>
          <ac:picMkLst>
            <pc:docMk/>
            <pc:sldMk cId="2234985197" sldId="266"/>
            <ac:picMk id="6" creationId="{8F065E6C-1D92-86A5-062F-3286E345F5CE}"/>
          </ac:picMkLst>
        </pc:picChg>
        <pc:picChg chg="add mod">
          <ac:chgData name="Lauren Haskins" userId="6047b20d-7c3c-4d8b-a10d-2fb6289f39e6" providerId="ADAL" clId="{10CF7E70-F52D-4D74-97C9-C6EFB4B2574D}" dt="2024-05-05T03:24:33.839" v="2887" actId="1076"/>
          <ac:picMkLst>
            <pc:docMk/>
            <pc:sldMk cId="2234985197" sldId="266"/>
            <ac:picMk id="8" creationId="{B6F3EB90-DC27-7F06-7C90-2187264AF0C6}"/>
          </ac:picMkLst>
        </pc:picChg>
        <pc:cxnChg chg="add mod">
          <ac:chgData name="Lauren Haskins" userId="6047b20d-7c3c-4d8b-a10d-2fb6289f39e6" providerId="ADAL" clId="{10CF7E70-F52D-4D74-97C9-C6EFB4B2574D}" dt="2024-05-05T03:25:27.759" v="2898" actId="692"/>
          <ac:cxnSpMkLst>
            <pc:docMk/>
            <pc:sldMk cId="2234985197" sldId="266"/>
            <ac:cxnSpMk id="10" creationId="{7F81B558-44FA-2754-20A3-9B8278E2E5BA}"/>
          </ac:cxnSpMkLst>
        </pc:cxnChg>
        <pc:cxnChg chg="add mod">
          <ac:chgData name="Lauren Haskins" userId="6047b20d-7c3c-4d8b-a10d-2fb6289f39e6" providerId="ADAL" clId="{10CF7E70-F52D-4D74-97C9-C6EFB4B2574D}" dt="2024-05-05T03:25:54.572" v="2909" actId="692"/>
          <ac:cxnSpMkLst>
            <pc:docMk/>
            <pc:sldMk cId="2234985197" sldId="266"/>
            <ac:cxnSpMk id="12" creationId="{4315B0F5-BD1E-4B22-D550-8BBAF0CDD463}"/>
          </ac:cxnSpMkLst>
        </pc:cxnChg>
      </pc:sldChg>
      <pc:sldChg chg="addSp delSp modSp add mod modNotesTx">
        <pc:chgData name="Lauren Haskins" userId="6047b20d-7c3c-4d8b-a10d-2fb6289f39e6" providerId="ADAL" clId="{10CF7E70-F52D-4D74-97C9-C6EFB4B2574D}" dt="2024-05-05T03:53:26.684" v="4326" actId="20577"/>
        <pc:sldMkLst>
          <pc:docMk/>
          <pc:sldMk cId="335116512" sldId="267"/>
        </pc:sldMkLst>
        <pc:spChg chg="del mod">
          <ac:chgData name="Lauren Haskins" userId="6047b20d-7c3c-4d8b-a10d-2fb6289f39e6" providerId="ADAL" clId="{10CF7E70-F52D-4D74-97C9-C6EFB4B2574D}" dt="2024-05-04T11:47:19.246" v="1901" actId="478"/>
          <ac:spMkLst>
            <pc:docMk/>
            <pc:sldMk cId="335116512" sldId="267"/>
            <ac:spMk id="2" creationId="{00000000-0000-0000-0000-000000000000}"/>
          </ac:spMkLst>
        </pc:spChg>
        <pc:spChg chg="mod">
          <ac:chgData name="Lauren Haskins" userId="6047b20d-7c3c-4d8b-a10d-2fb6289f39e6" providerId="ADAL" clId="{10CF7E70-F52D-4D74-97C9-C6EFB4B2574D}" dt="2024-05-04T11:46:55.956" v="1899" actId="1076"/>
          <ac:spMkLst>
            <pc:docMk/>
            <pc:sldMk cId="335116512" sldId="267"/>
            <ac:spMk id="3" creationId="{00000000-0000-0000-0000-000000000000}"/>
          </ac:spMkLst>
        </pc:spChg>
        <pc:spChg chg="mod">
          <ac:chgData name="Lauren Haskins" userId="6047b20d-7c3c-4d8b-a10d-2fb6289f39e6" providerId="ADAL" clId="{10CF7E70-F52D-4D74-97C9-C6EFB4B2574D}" dt="2024-05-05T03:38:39.586" v="3178" actId="20577"/>
          <ac:spMkLst>
            <pc:docMk/>
            <pc:sldMk cId="335116512" sldId="267"/>
            <ac:spMk id="5" creationId="{4788BD6D-E14F-C4CA-4150-573F5324821D}"/>
          </ac:spMkLst>
        </pc:spChg>
        <pc:picChg chg="add mod">
          <ac:chgData name="Lauren Haskins" userId="6047b20d-7c3c-4d8b-a10d-2fb6289f39e6" providerId="ADAL" clId="{10CF7E70-F52D-4D74-97C9-C6EFB4B2574D}" dt="2024-05-05T03:36:28.053" v="3147" actId="14100"/>
          <ac:picMkLst>
            <pc:docMk/>
            <pc:sldMk cId="335116512" sldId="267"/>
            <ac:picMk id="6" creationId="{079B1853-B5C3-3288-731F-7BF9D069F0E3}"/>
          </ac:picMkLst>
        </pc:picChg>
        <pc:picChg chg="add mod">
          <ac:chgData name="Lauren Haskins" userId="6047b20d-7c3c-4d8b-a10d-2fb6289f39e6" providerId="ADAL" clId="{10CF7E70-F52D-4D74-97C9-C6EFB4B2574D}" dt="2024-05-05T03:36:51.366" v="3152" actId="1076"/>
          <ac:picMkLst>
            <pc:docMk/>
            <pc:sldMk cId="335116512" sldId="267"/>
            <ac:picMk id="8" creationId="{F7EC5B47-F1E8-D21A-D723-98F45956EBF1}"/>
          </ac:picMkLst>
        </pc:picChg>
        <pc:picChg chg="add mod modCrop">
          <ac:chgData name="Lauren Haskins" userId="6047b20d-7c3c-4d8b-a10d-2fb6289f39e6" providerId="ADAL" clId="{10CF7E70-F52D-4D74-97C9-C6EFB4B2574D}" dt="2024-05-05T03:37:56.232" v="3159" actId="1076"/>
          <ac:picMkLst>
            <pc:docMk/>
            <pc:sldMk cId="335116512" sldId="267"/>
            <ac:picMk id="10" creationId="{E0130B02-3C75-90BA-D83B-C4B72C84C65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957319-2E4B-477F-B81B-4C21FEACCDFB}" type="datetimeFigureOut">
              <a:rPr lang="en-AU" smtClean="0"/>
              <a:t>4/05/2024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EF1EAE-8476-489F-9BCD-B67D81DA0A60}" type="slidenum">
              <a:rPr lang="en-AU" smtClean="0"/>
              <a:t>‹#›</a:t>
            </a:fld>
            <a:endParaRPr lang="en-AU"/>
          </a:p>
        </p:txBody>
      </p:sp>
    </p:spTree>
    <p:extLst>
      <p:ext uri="{BB962C8B-B14F-4D97-AF65-F5344CB8AC3E}">
        <p14:creationId xmlns:p14="http://schemas.microsoft.com/office/powerpoint/2010/main" val="1032069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8EF1EAE-8476-489F-9BCD-B67D81DA0A60}" type="slidenum">
              <a:rPr lang="en-AU" smtClean="0"/>
              <a:t>2</a:t>
            </a:fld>
            <a:endParaRPr lang="en-AU"/>
          </a:p>
        </p:txBody>
      </p:sp>
    </p:spTree>
    <p:extLst>
      <p:ext uri="{BB962C8B-B14F-4D97-AF65-F5344CB8AC3E}">
        <p14:creationId xmlns:p14="http://schemas.microsoft.com/office/powerpoint/2010/main" val="1551793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HelveticaNeue"/>
              </a:rPr>
              <a:t>We believe in creating an authentic environment that respects and </a:t>
            </a:r>
            <a:r>
              <a:rPr lang="en-AU" sz="1800" b="0" i="0" u="none" strike="noStrike" baseline="0" dirty="0">
                <a:latin typeface="HelveticaNeue"/>
              </a:rPr>
              <a:t>values unique experiences and perspectives. </a:t>
            </a:r>
            <a:r>
              <a:rPr lang="en-US" sz="1800" b="0" i="0" u="none" strike="noStrike" baseline="0" dirty="0">
                <a:latin typeface="HelveticaNeue"/>
              </a:rPr>
              <a:t>Our commitment to diversity and inclusion is an ethos ingrained in the fabric of our </a:t>
            </a:r>
            <a:r>
              <a:rPr lang="en-US" sz="1800" b="0" i="0" u="none" strike="noStrike" baseline="0" dirty="0" err="1">
                <a:latin typeface="HelveticaNeue"/>
              </a:rPr>
              <a:t>organisation</a:t>
            </a:r>
            <a:r>
              <a:rPr lang="en-US" sz="1800" b="0" i="0" u="none" strike="noStrike" baseline="0" dirty="0">
                <a:latin typeface="HelveticaNeue"/>
              </a:rPr>
              <a:t>. I am grateful for my team’s ongoing commitment to fostering respect, learning, and building significant and lasting relationships with our diverse community.</a:t>
            </a:r>
          </a:p>
          <a:p>
            <a:pPr algn="l"/>
            <a:endParaRPr lang="en-US" sz="1800" b="0" i="0" u="none" strike="noStrike" baseline="0" dirty="0">
              <a:latin typeface="HelveticaNeue"/>
            </a:endParaRPr>
          </a:p>
          <a:p>
            <a:r>
              <a:rPr lang="en-US" sz="1800" b="0" i="0" u="none" strike="noStrike" baseline="0" dirty="0">
                <a:latin typeface="HelveticaNeue"/>
              </a:rPr>
              <a:t>Emma Hyde is the clinical director at A Growing Understanding. With our organization’s values at the forefront, we asked the question: “</a:t>
            </a:r>
            <a:r>
              <a:rPr lang="en-US" sz="1800" dirty="0">
                <a:solidFill>
                  <a:srgbClr val="824BB0"/>
                </a:solidFill>
                <a:latin typeface="Shadows Into Light Two"/>
              </a:rPr>
              <a:t>HOW do we foster a genuine, thriving community that embraces individual experiences?” How can we go beyond talking the talk and start implementing the change that we want to see the world. (A genuinely inclusive, respectful community). </a:t>
            </a:r>
            <a:r>
              <a:rPr lang="en-US" sz="1800" b="0" i="0" u="none" strike="noStrike" baseline="0" dirty="0">
                <a:latin typeface="HelveticaNeue"/>
              </a:rPr>
              <a:t>Emma designed and set about implementing our Inclusion Framework and Strategy. </a:t>
            </a:r>
          </a:p>
          <a:p>
            <a:pPr algn="l"/>
            <a:endParaRPr lang="en-US" sz="1800" b="0" i="0" u="none" strike="noStrike" baseline="0" dirty="0">
              <a:latin typeface="HelveticaNeue"/>
            </a:endParaRPr>
          </a:p>
          <a:p>
            <a:pPr algn="l"/>
            <a:r>
              <a:rPr lang="en-US" sz="1800" b="0" i="0" u="none" strike="noStrike" baseline="0" dirty="0">
                <a:latin typeface="HelveticaNeue"/>
              </a:rPr>
              <a:t>Emma was successful in receiving a grant from the PHN for a 12 month membership to Pride in Health and Wellbeing. As a result of this membership, </a:t>
            </a:r>
            <a:r>
              <a:rPr lang="en-AU" sz="1800" dirty="0">
                <a:effectLst/>
                <a:latin typeface="Calibri" panose="020F0502020204030204" pitchFamily="34" charset="0"/>
                <a:ea typeface="Times New Roman" panose="02020603050405020304" pitchFamily="18" charset="0"/>
              </a:rPr>
              <a:t>we have taken proactive steps to enhance LGBTQ inclusivity and access to support and services. </a:t>
            </a:r>
            <a:endParaRPr lang="en-AU" sz="1800" dirty="0">
              <a:effectLst/>
              <a:latin typeface="Times New Roman" panose="02020603050405020304" pitchFamily="18" charset="0"/>
              <a:ea typeface="Times New Roman" panose="02020603050405020304" pitchFamily="18" charset="0"/>
            </a:endParaRPr>
          </a:p>
          <a:p>
            <a:endParaRPr lang="en-AU" sz="1800" dirty="0">
              <a:effectLst/>
              <a:latin typeface="Calibri" panose="020F0502020204030204" pitchFamily="34" charset="0"/>
              <a:ea typeface="Calibri" panose="020F0502020204030204" pitchFamily="34" charset="0"/>
            </a:endParaRPr>
          </a:p>
          <a:p>
            <a:r>
              <a:rPr lang="en-AU" sz="1800" dirty="0">
                <a:effectLst/>
                <a:latin typeface="Calibri" panose="020F0502020204030204" pitchFamily="34" charset="0"/>
                <a:ea typeface="Calibri" panose="020F0502020204030204" pitchFamily="34" charset="0"/>
              </a:rPr>
              <a:t>As part of our Inclusion Strategy is our commitment to remove any barriers within our service for Aboriginal and Torres Strait Islander Communities. We are proud Our Reconciliation Action Plan was endorsed at the end of 2023.</a:t>
            </a:r>
            <a:endParaRPr lang="en-AU" dirty="0"/>
          </a:p>
        </p:txBody>
      </p:sp>
      <p:sp>
        <p:nvSpPr>
          <p:cNvPr id="4" name="Slide Number Placeholder 3"/>
          <p:cNvSpPr>
            <a:spLocks noGrp="1"/>
          </p:cNvSpPr>
          <p:nvPr>
            <p:ph type="sldNum" sz="quarter" idx="5"/>
          </p:nvPr>
        </p:nvSpPr>
        <p:spPr/>
        <p:txBody>
          <a:bodyPr/>
          <a:lstStyle/>
          <a:p>
            <a:fld id="{A8EF1EAE-8476-489F-9BCD-B67D81DA0A60}" type="slidenum">
              <a:rPr lang="en-AU" smtClean="0"/>
              <a:t>3</a:t>
            </a:fld>
            <a:endParaRPr lang="en-AU"/>
          </a:p>
        </p:txBody>
      </p:sp>
    </p:spTree>
    <p:extLst>
      <p:ext uri="{BB962C8B-B14F-4D97-AF65-F5344CB8AC3E}">
        <p14:creationId xmlns:p14="http://schemas.microsoft.com/office/powerpoint/2010/main" val="987348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highlight>
                  <a:srgbClr val="FFFFFF"/>
                </a:highlight>
                <a:latin typeface="Calibri" panose="020F0502020204030204" pitchFamily="34" charset="0"/>
                <a:ea typeface="Times New Roman" panose="02020603050405020304" pitchFamily="18" charset="0"/>
              </a:rPr>
              <a:t>1. A documented inclusion strategy that is reflected throughout all of our business planning. Our journey is ongoing and dynamic. We believe that through a proactive approach, we can go beyond mere compliance and actively contribute to creating a more inclusive society. Through assessment and analysis of our processes, and having a documented strategy, we had a road map for the changes that we needed to implement as a service. We knew what we wanted to happen, but the strategy allowed us to know HOW to implement our changes. </a:t>
            </a:r>
            <a:endParaRPr lang="en-AU" sz="1800" dirty="0">
              <a:effectLst/>
              <a:latin typeface="Calibri" panose="020F0502020204030204" pitchFamily="34" charset="0"/>
              <a:ea typeface="Times New Roman" panose="02020603050405020304" pitchFamily="18" charset="0"/>
            </a:endParaRPr>
          </a:p>
          <a:p>
            <a:endParaRPr lang="en-AU" sz="1800" dirty="0">
              <a:solidFill>
                <a:srgbClr val="000000"/>
              </a:solidFill>
              <a:effectLst/>
              <a:highlight>
                <a:srgbClr val="FFFFFF"/>
              </a:highlight>
              <a:latin typeface="Calibri" panose="020F0502020204030204" pitchFamily="34" charset="0"/>
              <a:ea typeface="Times New Roman" panose="02020603050405020304" pitchFamily="18" charset="0"/>
            </a:endParaRPr>
          </a:p>
          <a:p>
            <a:r>
              <a:rPr lang="en-AU" sz="1800" dirty="0">
                <a:solidFill>
                  <a:srgbClr val="000000"/>
                </a:solidFill>
                <a:effectLst/>
                <a:highlight>
                  <a:srgbClr val="FFFFFF"/>
                </a:highlight>
                <a:latin typeface="Calibri" panose="020F0502020204030204" pitchFamily="34" charset="0"/>
                <a:ea typeface="Times New Roman" panose="02020603050405020304" pitchFamily="18" charset="0"/>
              </a:rPr>
              <a:t>2. One of the ways we started implementing our strategy was to undertake education, coaching and support to implement inclusive practice. </a:t>
            </a:r>
            <a:r>
              <a:rPr lang="en-AU" sz="1800" dirty="0">
                <a:effectLst/>
                <a:latin typeface="Calibri" panose="020F0502020204030204" pitchFamily="34" charset="0"/>
                <a:ea typeface="Times New Roman" panose="02020603050405020304" pitchFamily="18" charset="0"/>
              </a:rPr>
              <a:t>Our team undertook LGBTQ inclusive care mentorship, provided by Pride in Health and Wellbeing. This mentorship provided education to our team to assist us in fostering an understanding that encourages the adoption of inclusive practices. We undertake individual and team learning on inclusivity including working with LGBTQ, First Nations and Neurodiverse communities. </a:t>
            </a:r>
          </a:p>
          <a:p>
            <a:endParaRPr lang="en-AU" sz="1800" dirty="0">
              <a:effectLst/>
              <a:latin typeface="Calibri" panose="020F0502020204030204" pitchFamily="34" charset="0"/>
              <a:ea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Times New Roman" panose="02020603050405020304" pitchFamily="18" charset="0"/>
              </a:rPr>
              <a:t>3. As our understanding grew through these learning experiences, we were able to make tangible improvements to our internal systems (from signage, to client communication to agreed team terminology). We continue to make changes to foster inclusivity in everything we do. </a:t>
            </a:r>
            <a:r>
              <a:rPr lang="en-AU"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Our internal policies and procedures have been updated to reflect inclusive practices, as have been our intake and assessment processes.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team participated in inclusive care training from Pride in Health and Wellbeing and attended education on working with Aboriginal and Torres Strait Islander children from an Aboriginal Speech Pathologist on our team. </a:t>
            </a:r>
            <a:r>
              <a:rPr lang="en-AU" sz="1800" kern="100" dirty="0">
                <a:effectLst/>
                <a:latin typeface="Calibri" panose="020F0502020204030204" pitchFamily="34" charset="0"/>
                <a:ea typeface="Calibri" panose="020F0502020204030204" pitchFamily="34" charset="0"/>
                <a:cs typeface="Calibri" panose="020F0502020204030204" pitchFamily="34" charset="0"/>
              </a:rPr>
              <a:t>Our team have also completed Indigenous Allied Health Australia, Cultural Responsiveness Training.</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Our recruitment processes and website have been reviewed and new documents have been created for team members outlining our commitment to inclusive care.</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have made updates to our clinic spaces to include inclusive imagery (ally stickers/badges) and resources (books, toys, resources) within the centre.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Additionally, we have established a language group specifically for Aboriginal and Torres Strait Islander children.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kern="0" dirty="0">
                <a:effectLst/>
                <a:latin typeface="Calibri" panose="020F0502020204030204" pitchFamily="34" charset="0"/>
                <a:ea typeface="Times New Roman" panose="02020603050405020304" pitchFamily="18" charset="0"/>
                <a:cs typeface="Calibri" panose="020F0502020204030204" pitchFamily="34" charset="0"/>
              </a:rPr>
              <a:t>We remain motivated to strive to nurture individuals in an environment that celebrates difference, collective achievement and to continue our journey of learning.</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AU" sz="1800" dirty="0">
                <a:effectLst/>
                <a:latin typeface="Calibri" panose="020F0502020204030204" pitchFamily="34" charset="0"/>
                <a:ea typeface="Times New Roman" panose="02020603050405020304" pitchFamily="18" charset="0"/>
              </a:rPr>
              <a:t>This process of implementation is and will continue to be ongoing. </a:t>
            </a:r>
            <a:endParaRPr lang="en-AU" sz="1800" dirty="0">
              <a:effectLst/>
              <a:latin typeface="Times New Roman" panose="02020603050405020304" pitchFamily="18" charset="0"/>
              <a:ea typeface="Times New Roman" panose="02020603050405020304" pitchFamily="18" charset="0"/>
            </a:endParaRPr>
          </a:p>
          <a:p>
            <a:endParaRPr lang="en-AU" sz="1800" dirty="0">
              <a:effectLst/>
              <a:latin typeface="Calibri" panose="020F0502020204030204" pitchFamily="34" charset="0"/>
              <a:ea typeface="Times New Roman" panose="02020603050405020304" pitchFamily="18" charset="0"/>
            </a:endParaRPr>
          </a:p>
          <a:p>
            <a:r>
              <a:rPr lang="en-AU" sz="1800" dirty="0">
                <a:effectLst/>
                <a:latin typeface="Calibri" panose="020F0502020204030204" pitchFamily="34" charset="0"/>
                <a:ea typeface="Times New Roman" panose="02020603050405020304" pitchFamily="18" charset="0"/>
              </a:rPr>
              <a:t>4. Accreditation</a:t>
            </a:r>
          </a:p>
          <a:p>
            <a:pPr marL="285750" indent="-285750">
              <a:buFontTx/>
              <a:buChar char="-"/>
            </a:pPr>
            <a:r>
              <a:rPr lang="en-AU" sz="1800" dirty="0">
                <a:effectLst/>
                <a:latin typeface="Calibri" panose="020F0502020204030204" pitchFamily="34" charset="0"/>
                <a:ea typeface="Times New Roman" panose="02020603050405020304" pitchFamily="18" charset="0"/>
              </a:rPr>
              <a:t>Awards. RAP. Our goal is to achieve the Rainbow Tick of Approval, a recognition of our commitment to providing an inclusive and supportive environment for the LGBTQ community. Through the process of completing and having our Reconciliation Action Plan endorsed, we pledged to support and partner with Aboriginal and Torres Strait Islander Communities. We are working towards eradicating any barriers within our service and are actively seeking partnerships and meaningful relationships. </a:t>
            </a:r>
          </a:p>
          <a:p>
            <a:pPr marL="0" indent="0">
              <a:buFontTx/>
              <a:buNone/>
            </a:pPr>
            <a:endParaRPr lang="en-AU" sz="1800" dirty="0">
              <a:effectLst/>
              <a:latin typeface="Calibri" panose="020F0502020204030204" pitchFamily="34" charset="0"/>
              <a:ea typeface="Times New Roman" panose="02020603050405020304" pitchFamily="18" charset="0"/>
            </a:endParaRPr>
          </a:p>
          <a:p>
            <a:pPr marL="0" indent="0">
              <a:buFontTx/>
              <a:buNone/>
            </a:pPr>
            <a:r>
              <a:rPr lang="en-AU" sz="1800" dirty="0">
                <a:effectLst/>
                <a:latin typeface="Calibri" panose="020F0502020204030204" pitchFamily="34" charset="0"/>
                <a:ea typeface="Times New Roman" panose="02020603050405020304" pitchFamily="18" charset="0"/>
              </a:rPr>
              <a:t>5. Learn through teaching and helping others (greater change)</a:t>
            </a:r>
          </a:p>
          <a:p>
            <a:pPr marL="0" indent="0">
              <a:buFontTx/>
              <a:buNone/>
            </a:pPr>
            <a:endParaRPr lang="en-AU" sz="1800" dirty="0">
              <a:effectLst/>
              <a:latin typeface="Calibri" panose="020F0502020204030204" pitchFamily="34" charset="0"/>
              <a:ea typeface="Times New Roman" panose="02020603050405020304" pitchFamily="18" charset="0"/>
            </a:endParaRPr>
          </a:p>
          <a:p>
            <a:pPr>
              <a:lnSpc>
                <a:spcPct val="107000"/>
              </a:lnSpc>
              <a:spcAft>
                <a:spcPts val="800"/>
              </a:spcAft>
            </a:pPr>
            <a:r>
              <a:rPr lang="en-AU" sz="1800" kern="0" dirty="0">
                <a:effectLst/>
                <a:latin typeface="Calibri" panose="020F0502020204030204" pitchFamily="34" charset="0"/>
                <a:ea typeface="Times New Roman" panose="02020603050405020304" pitchFamily="18" charset="0"/>
                <a:cs typeface="Calibri" panose="020F0502020204030204" pitchFamily="34" charset="0"/>
              </a:rPr>
              <a:t>We understand our responsibility to find ways to support and represent diverse needs. Through our learning and proactive initiatives. We have learned that invested leaders, team engagement and education is of the utmost importance in promoting a diverse and inclusive culture and in order to create a platform for the collective voice. Our learnings have led us to understand that i</a:t>
            </a:r>
            <a:r>
              <a:rPr lang="en-AU" sz="1800" kern="1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ncreasing diversity and inclusion in our workforces is a significant opportunity for our entire industry to grow and become more impactful.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FontTx/>
              <a:buNone/>
            </a:pPr>
            <a:endParaRPr lang="en-AU" sz="1800" dirty="0">
              <a:effectLst/>
              <a:latin typeface="Times New Roman" panose="02020603050405020304" pitchFamily="18"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A8EF1EAE-8476-489F-9BCD-B67D81DA0A60}" type="slidenum">
              <a:rPr lang="en-AU" smtClean="0"/>
              <a:t>4</a:t>
            </a:fld>
            <a:endParaRPr lang="en-AU"/>
          </a:p>
        </p:txBody>
      </p:sp>
    </p:spTree>
    <p:extLst>
      <p:ext uri="{BB962C8B-B14F-4D97-AF65-F5344CB8AC3E}">
        <p14:creationId xmlns:p14="http://schemas.microsoft.com/office/powerpoint/2010/main" val="1588240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highlight>
                  <a:srgbClr val="FFFFFF"/>
                </a:highlight>
                <a:latin typeface="Calibri" panose="020F0502020204030204" pitchFamily="34" charset="0"/>
                <a:ea typeface="Times New Roman" panose="02020603050405020304" pitchFamily="18" charset="0"/>
              </a:rPr>
              <a:t>1. A documented inclusion strategy</a:t>
            </a:r>
          </a:p>
          <a:p>
            <a:r>
              <a:rPr lang="en-AU" sz="1800" dirty="0">
                <a:solidFill>
                  <a:srgbClr val="000000"/>
                </a:solidFill>
                <a:effectLst/>
                <a:highlight>
                  <a:srgbClr val="FFFFFF"/>
                </a:highlight>
                <a:latin typeface="Calibri" panose="020F0502020204030204" pitchFamily="34" charset="0"/>
                <a:ea typeface="Times New Roman" panose="02020603050405020304" pitchFamily="18" charset="0"/>
              </a:rPr>
              <a:t>2. Education, coaching and support to implement inclusive practice. </a:t>
            </a:r>
            <a:endParaRPr lang="en-AU" sz="1800" dirty="0">
              <a:effectLst/>
              <a:latin typeface="Calibri" panose="020F0502020204030204" pitchFamily="34" charset="0"/>
              <a:ea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Times New Roman" panose="02020603050405020304" pitchFamily="18" charset="0"/>
              </a:rPr>
              <a:t>3. Implementation</a:t>
            </a:r>
          </a:p>
          <a:p>
            <a:r>
              <a:rPr lang="en-AU" sz="1800" dirty="0">
                <a:effectLst/>
                <a:latin typeface="Calibri" panose="020F0502020204030204" pitchFamily="34" charset="0"/>
                <a:ea typeface="Times New Roman" panose="02020603050405020304" pitchFamily="18" charset="0"/>
              </a:rPr>
              <a:t>4. Accreditation</a:t>
            </a:r>
          </a:p>
          <a:p>
            <a:pPr marL="285750" indent="-285750">
              <a:buFontTx/>
              <a:buChar char="-"/>
            </a:pPr>
            <a:r>
              <a:rPr lang="en-AU" sz="1800" dirty="0">
                <a:effectLst/>
                <a:latin typeface="Calibri" panose="020F0502020204030204" pitchFamily="34" charset="0"/>
                <a:ea typeface="Times New Roman" panose="02020603050405020304" pitchFamily="18" charset="0"/>
              </a:rPr>
              <a:t>Awards. RAP. Our goal is to achieve the Rainbow Tick of Approval</a:t>
            </a:r>
            <a:r>
              <a:rPr lang="en-AU" sz="1800">
                <a:effectLst/>
                <a:latin typeface="Calibri" panose="020F0502020204030204" pitchFamily="34" charset="0"/>
                <a:ea typeface="Times New Roman" panose="02020603050405020304" pitchFamily="18" charset="0"/>
              </a:rPr>
              <a:t>, </a:t>
            </a:r>
          </a:p>
          <a:p>
            <a:pPr marL="0" indent="0">
              <a:buFontTx/>
              <a:buNone/>
            </a:pPr>
            <a:r>
              <a:rPr lang="en-AU" sz="1800">
                <a:effectLst/>
                <a:latin typeface="Calibri" panose="020F0502020204030204" pitchFamily="34" charset="0"/>
                <a:ea typeface="Times New Roman" panose="02020603050405020304" pitchFamily="18" charset="0"/>
              </a:rPr>
              <a:t>5</a:t>
            </a:r>
            <a:r>
              <a:rPr lang="en-AU" sz="1800" dirty="0">
                <a:effectLst/>
                <a:latin typeface="Calibri" panose="020F0502020204030204" pitchFamily="34" charset="0"/>
                <a:ea typeface="Times New Roman" panose="02020603050405020304" pitchFamily="18" charset="0"/>
              </a:rPr>
              <a:t>. Learn through teaching and helping others (greater change)</a:t>
            </a:r>
          </a:p>
        </p:txBody>
      </p:sp>
      <p:sp>
        <p:nvSpPr>
          <p:cNvPr id="4" name="Slide Number Placeholder 3"/>
          <p:cNvSpPr>
            <a:spLocks noGrp="1"/>
          </p:cNvSpPr>
          <p:nvPr>
            <p:ph type="sldNum" sz="quarter" idx="5"/>
          </p:nvPr>
        </p:nvSpPr>
        <p:spPr/>
        <p:txBody>
          <a:bodyPr/>
          <a:lstStyle/>
          <a:p>
            <a:fld id="{A8EF1EAE-8476-489F-9BCD-B67D81DA0A60}" type="slidenum">
              <a:rPr lang="en-AU" smtClean="0"/>
              <a:t>5</a:t>
            </a:fld>
            <a:endParaRPr lang="en-AU"/>
          </a:p>
        </p:txBody>
      </p:sp>
    </p:spTree>
    <p:extLst>
      <p:ext uri="{BB962C8B-B14F-4D97-AF65-F5344CB8AC3E}">
        <p14:creationId xmlns:p14="http://schemas.microsoft.com/office/powerpoint/2010/main" val="2173343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8EF1EAE-8476-489F-9BCD-B67D81DA0A60}" type="slidenum">
              <a:rPr lang="en-AU" smtClean="0"/>
              <a:t>6</a:t>
            </a:fld>
            <a:endParaRPr lang="en-AU"/>
          </a:p>
        </p:txBody>
      </p:sp>
    </p:spTree>
    <p:extLst>
      <p:ext uri="{BB962C8B-B14F-4D97-AF65-F5344CB8AC3E}">
        <p14:creationId xmlns:p14="http://schemas.microsoft.com/office/powerpoint/2010/main" val="2795433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hyperlink" Target="http://www.letsgrowtogether.com.au/" TargetMode="External"/><Relationship Id="rId3" Type="http://schemas.openxmlformats.org/officeDocument/2006/relationships/image" Target="../media/image1.jpeg"/><Relationship Id="rId7" Type="http://schemas.openxmlformats.org/officeDocument/2006/relationships/hyperlink" Target="http://www.agrowingunderstanding.com.au/"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mailto:lauren@agrowingunderstanding.com.au" TargetMode="External"/><Relationship Id="rId5" Type="http://schemas.openxmlformats.org/officeDocument/2006/relationships/hyperlink" Target="mailto:emmahyde@agrowingunderstanding.com.au"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424" y="0"/>
            <a:ext cx="18659805" cy="6934154"/>
          </a:xfrm>
          <a:custGeom>
            <a:avLst/>
            <a:gdLst/>
            <a:ahLst/>
            <a:cxnLst/>
            <a:rect l="l" t="t" r="r" b="b"/>
            <a:pathLst>
              <a:path w="18659805" h="6934154">
                <a:moveTo>
                  <a:pt x="0" y="0"/>
                </a:moveTo>
                <a:lnTo>
                  <a:pt x="18659806" y="0"/>
                </a:lnTo>
                <a:lnTo>
                  <a:pt x="18659806" y="6934154"/>
                </a:lnTo>
                <a:lnTo>
                  <a:pt x="0" y="6934154"/>
                </a:lnTo>
                <a:lnTo>
                  <a:pt x="0" y="0"/>
                </a:lnTo>
                <a:close/>
              </a:path>
            </a:pathLst>
          </a:custGeom>
          <a:blipFill>
            <a:blip r:embed="rId2"/>
            <a:stretch>
              <a:fillRect t="-18059" b="-18059"/>
            </a:stretch>
          </a:blipFill>
        </p:spPr>
        <p:txBody>
          <a:bodyPr/>
          <a:lstStyle/>
          <a:p>
            <a:endParaRPr lang="en-AU"/>
          </a:p>
        </p:txBody>
      </p:sp>
      <p:sp>
        <p:nvSpPr>
          <p:cNvPr id="3" name="Freeform 3"/>
          <p:cNvSpPr/>
          <p:nvPr/>
        </p:nvSpPr>
        <p:spPr>
          <a:xfrm>
            <a:off x="11945560" y="7279900"/>
            <a:ext cx="5972506" cy="2710599"/>
          </a:xfrm>
          <a:custGeom>
            <a:avLst/>
            <a:gdLst/>
            <a:ahLst/>
            <a:cxnLst/>
            <a:rect l="l" t="t" r="r" b="b"/>
            <a:pathLst>
              <a:path w="5972506" h="2710599">
                <a:moveTo>
                  <a:pt x="0" y="0"/>
                </a:moveTo>
                <a:lnTo>
                  <a:pt x="5972506" y="0"/>
                </a:lnTo>
                <a:lnTo>
                  <a:pt x="5972506" y="2710599"/>
                </a:lnTo>
                <a:lnTo>
                  <a:pt x="0" y="2710599"/>
                </a:lnTo>
                <a:lnTo>
                  <a:pt x="0" y="0"/>
                </a:lnTo>
                <a:close/>
              </a:path>
            </a:pathLst>
          </a:custGeom>
          <a:blipFill>
            <a:blip r:embed="rId3"/>
            <a:stretch>
              <a:fillRect/>
            </a:stretch>
          </a:blipFill>
        </p:spPr>
        <p:txBody>
          <a:bodyPr/>
          <a:lstStyle/>
          <a:p>
            <a:endParaRPr lang="en-AU"/>
          </a:p>
        </p:txBody>
      </p:sp>
      <p:sp>
        <p:nvSpPr>
          <p:cNvPr id="4" name="TextBox 4"/>
          <p:cNvSpPr txBox="1"/>
          <p:nvPr/>
        </p:nvSpPr>
        <p:spPr>
          <a:xfrm>
            <a:off x="513141" y="7512327"/>
            <a:ext cx="11658599" cy="2245743"/>
          </a:xfrm>
          <a:prstGeom prst="rect">
            <a:avLst/>
          </a:prstGeom>
        </p:spPr>
        <p:txBody>
          <a:bodyPr wrap="square" lIns="0" tIns="0" rIns="0" bIns="0" rtlCol="0" anchor="t">
            <a:spAutoFit/>
          </a:bodyPr>
          <a:lstStyle/>
          <a:p>
            <a:pPr algn="ctr">
              <a:lnSpc>
                <a:spcPts val="8959"/>
              </a:lnSpc>
            </a:pPr>
            <a:r>
              <a:rPr lang="en-US" sz="6399" dirty="0">
                <a:solidFill>
                  <a:srgbClr val="824BB0"/>
                </a:solidFill>
                <a:latin typeface="Shadows Into Light Two"/>
              </a:rPr>
              <a:t>Fostering a thriving community that embraces individual experiences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8839" y="-148751"/>
            <a:ext cx="27971978" cy="10435751"/>
          </a:xfrm>
          <a:custGeom>
            <a:avLst/>
            <a:gdLst/>
            <a:ahLst/>
            <a:cxnLst/>
            <a:rect l="l" t="t" r="r" b="b"/>
            <a:pathLst>
              <a:path w="27971978" h="10435751">
                <a:moveTo>
                  <a:pt x="0" y="0"/>
                </a:moveTo>
                <a:lnTo>
                  <a:pt x="27971978" y="0"/>
                </a:lnTo>
                <a:lnTo>
                  <a:pt x="27971978" y="10435751"/>
                </a:lnTo>
                <a:lnTo>
                  <a:pt x="0" y="10435751"/>
                </a:lnTo>
                <a:lnTo>
                  <a:pt x="0" y="0"/>
                </a:lnTo>
                <a:close/>
              </a:path>
            </a:pathLst>
          </a:custGeom>
          <a:blipFill>
            <a:blip r:embed="rId3">
              <a:alphaModFix amt="50000"/>
            </a:blip>
            <a:stretch>
              <a:fillRect l="-395" t="-18059" b="-18059"/>
            </a:stretch>
          </a:blipFill>
        </p:spPr>
        <p:txBody>
          <a:bodyPr/>
          <a:lstStyle/>
          <a:p>
            <a:endParaRPr lang="en-AU"/>
          </a:p>
        </p:txBody>
      </p:sp>
      <p:sp>
        <p:nvSpPr>
          <p:cNvPr id="3" name="Freeform 3"/>
          <p:cNvSpPr/>
          <p:nvPr/>
        </p:nvSpPr>
        <p:spPr>
          <a:xfrm rot="-7883080">
            <a:off x="-1643772" y="-4638797"/>
            <a:ext cx="19519347" cy="16933033"/>
          </a:xfrm>
          <a:custGeom>
            <a:avLst/>
            <a:gdLst/>
            <a:ahLst/>
            <a:cxnLst/>
            <a:rect l="l" t="t" r="r" b="b"/>
            <a:pathLst>
              <a:path w="19519347" h="16933033">
                <a:moveTo>
                  <a:pt x="0" y="0"/>
                </a:moveTo>
                <a:lnTo>
                  <a:pt x="19519347" y="0"/>
                </a:lnTo>
                <a:lnTo>
                  <a:pt x="19519347" y="16933033"/>
                </a:lnTo>
                <a:lnTo>
                  <a:pt x="0" y="169330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4" name="TextBox 3">
            <a:extLst>
              <a:ext uri="{FF2B5EF4-FFF2-40B4-BE49-F238E27FC236}">
                <a16:creationId xmlns:a16="http://schemas.microsoft.com/office/drawing/2014/main" id="{E56E095C-C065-F335-809B-709EFCAC7B82}"/>
              </a:ext>
            </a:extLst>
          </p:cNvPr>
          <p:cNvSpPr txBox="1"/>
          <p:nvPr/>
        </p:nvSpPr>
        <p:spPr>
          <a:xfrm>
            <a:off x="457200" y="419100"/>
            <a:ext cx="17449800" cy="8617744"/>
          </a:xfrm>
          <a:prstGeom prst="rect">
            <a:avLst/>
          </a:prstGeom>
          <a:noFill/>
        </p:spPr>
        <p:txBody>
          <a:bodyPr wrap="square" rtlCol="0">
            <a:spAutoFit/>
          </a:bodyPr>
          <a:lstStyle/>
          <a:p>
            <a:pPr algn="ctr"/>
            <a:r>
              <a:rPr lang="en-US" sz="5400" dirty="0">
                <a:solidFill>
                  <a:srgbClr val="824BB0"/>
                </a:solidFill>
                <a:latin typeface="Shadows Into Light Two"/>
              </a:rPr>
              <a:t>Acknowledgement</a:t>
            </a:r>
            <a:endParaRPr lang="en-AU" sz="5400" dirty="0">
              <a:latin typeface="Helveticish" panose="020B0604020202020204" charset="0"/>
              <a:ea typeface="Helveticish" panose="020B0604020202020204" charset="0"/>
              <a:cs typeface="Helveticish" panose="020B0604020202020204" charset="0"/>
            </a:endParaRPr>
          </a:p>
          <a:p>
            <a:endParaRPr lang="en-AU" sz="2400" dirty="0">
              <a:latin typeface="Helveticish" panose="020B0604020202020204" charset="0"/>
              <a:ea typeface="Helveticish" panose="020B0604020202020204" charset="0"/>
              <a:cs typeface="Helveticish" panose="020B0604020202020204" charset="0"/>
            </a:endParaRPr>
          </a:p>
          <a:p>
            <a:pPr algn="l"/>
            <a:r>
              <a:rPr lang="en-US" sz="3200" b="0" i="0" u="none" strike="noStrike" baseline="0" dirty="0">
                <a:latin typeface="Helveticish" panose="020B0604020202020204" charset="0"/>
                <a:ea typeface="Helveticish" panose="020B0604020202020204" charset="0"/>
                <a:cs typeface="Helveticish" panose="020B0604020202020204" charset="0"/>
              </a:rPr>
              <a:t>In the spirit of reconciliation, A Growing Understanding acknowledges the Traditional </a:t>
            </a:r>
          </a:p>
          <a:p>
            <a:pPr algn="l"/>
            <a:r>
              <a:rPr lang="en-US" sz="3200" b="0" i="0" u="none" strike="noStrike" baseline="0" dirty="0">
                <a:latin typeface="Helveticish" panose="020B0604020202020204" charset="0"/>
                <a:ea typeface="Helveticish" panose="020B0604020202020204" charset="0"/>
                <a:cs typeface="Helveticish" panose="020B0604020202020204" charset="0"/>
              </a:rPr>
              <a:t>Custodians of Country throughout Australia and their connections to land, sea and </a:t>
            </a:r>
          </a:p>
          <a:p>
            <a:pPr algn="l"/>
            <a:r>
              <a:rPr lang="en-US" sz="3200" b="0" i="0" u="none" strike="noStrike" baseline="0" dirty="0">
                <a:latin typeface="Helveticish" panose="020B0604020202020204" charset="0"/>
                <a:ea typeface="Helveticish" panose="020B0604020202020204" charset="0"/>
                <a:cs typeface="Helveticish" panose="020B0604020202020204" charset="0"/>
              </a:rPr>
              <a:t>community. We </a:t>
            </a:r>
            <a:r>
              <a:rPr lang="en-US" sz="3200" b="0" i="0" u="none" strike="noStrike" baseline="0" dirty="0" err="1">
                <a:latin typeface="Helveticish" panose="020B0604020202020204" charset="0"/>
                <a:ea typeface="Helveticish" panose="020B0604020202020204" charset="0"/>
                <a:cs typeface="Helveticish" panose="020B0604020202020204" charset="0"/>
              </a:rPr>
              <a:t>recognise</a:t>
            </a:r>
            <a:r>
              <a:rPr lang="en-US" sz="3200" b="0" i="0" u="none" strike="noStrike" baseline="0" dirty="0">
                <a:latin typeface="Helveticish" panose="020B0604020202020204" charset="0"/>
                <a:ea typeface="Helveticish" panose="020B0604020202020204" charset="0"/>
                <a:cs typeface="Helveticish" panose="020B0604020202020204" charset="0"/>
              </a:rPr>
              <a:t> that the health, social and emotional wellbeing of Aboriginal and </a:t>
            </a:r>
          </a:p>
          <a:p>
            <a:pPr algn="l"/>
            <a:r>
              <a:rPr lang="en-US" sz="3200" b="0" i="0" u="none" strike="noStrike" baseline="0" dirty="0">
                <a:latin typeface="Helveticish" panose="020B0604020202020204" charset="0"/>
                <a:ea typeface="Helveticish" panose="020B0604020202020204" charset="0"/>
                <a:cs typeface="Helveticish" panose="020B0604020202020204" charset="0"/>
              </a:rPr>
              <a:t>Torres Strait Islander Peoples are grounded in continued connection to culture, country, </a:t>
            </a:r>
          </a:p>
          <a:p>
            <a:pPr algn="l"/>
            <a:r>
              <a:rPr lang="en-US" sz="3200" b="0" i="0" u="none" strike="noStrike" baseline="0" dirty="0">
                <a:latin typeface="Helveticish" panose="020B0604020202020204" charset="0"/>
                <a:ea typeface="Helveticish" panose="020B0604020202020204" charset="0"/>
                <a:cs typeface="Helveticish" panose="020B0604020202020204" charset="0"/>
              </a:rPr>
              <a:t>language and community. We pay our respect to Elders past, present and emerging and extend that respect to all Aboriginal and Torres Strait </a:t>
            </a:r>
            <a:r>
              <a:rPr lang="en-AU" sz="3200" b="0" i="0" u="none" strike="noStrike" baseline="0" dirty="0">
                <a:latin typeface="Helveticish" panose="020B0604020202020204" charset="0"/>
                <a:ea typeface="Helveticish" panose="020B0604020202020204" charset="0"/>
                <a:cs typeface="Helveticish" panose="020B0604020202020204" charset="0"/>
              </a:rPr>
              <a:t>Islander Peoples today.</a:t>
            </a:r>
          </a:p>
          <a:p>
            <a:pPr algn="l"/>
            <a:endParaRPr lang="en-AU" sz="3200" dirty="0">
              <a:latin typeface="Helveticish" panose="020B0604020202020204" charset="0"/>
              <a:ea typeface="Helveticish" panose="020B0604020202020204" charset="0"/>
              <a:cs typeface="Helveticish" panose="020B0604020202020204" charset="0"/>
            </a:endParaRP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5" name="TextBox 4">
            <a:extLst>
              <a:ext uri="{FF2B5EF4-FFF2-40B4-BE49-F238E27FC236}">
                <a16:creationId xmlns:a16="http://schemas.microsoft.com/office/drawing/2014/main" id="{637F9BFF-FCAB-5BCA-BD3B-FF43311C1AEA}"/>
              </a:ext>
            </a:extLst>
          </p:cNvPr>
          <p:cNvSpPr txBox="1"/>
          <p:nvPr/>
        </p:nvSpPr>
        <p:spPr>
          <a:xfrm>
            <a:off x="533400" y="5069124"/>
            <a:ext cx="17830800" cy="2831544"/>
          </a:xfrm>
          <a:prstGeom prst="rect">
            <a:avLst/>
          </a:prstGeom>
          <a:noFill/>
        </p:spPr>
        <p:txBody>
          <a:bodyPr wrap="square" rtlCol="0">
            <a:spAutoFit/>
          </a:bodyPr>
          <a:lstStyle/>
          <a:p>
            <a:r>
              <a:rPr lang="en-US" sz="3200" b="0" i="0" u="none" strike="noStrike" baseline="0" dirty="0">
                <a:latin typeface="Helveticish" panose="020B0604020202020204" charset="0"/>
                <a:ea typeface="Helveticish" panose="020B0604020202020204" charset="0"/>
                <a:cs typeface="Helveticish" panose="020B0604020202020204" charset="0"/>
              </a:rPr>
              <a:t>We acknowledge that artwork </a:t>
            </a:r>
            <a:r>
              <a:rPr lang="en-US" sz="3200" b="0" i="0" u="none" strike="noStrike" baseline="0" dirty="0" err="1">
                <a:latin typeface="Helveticish" panose="020B0604020202020204" charset="0"/>
                <a:ea typeface="Helveticish" panose="020B0604020202020204" charset="0"/>
                <a:cs typeface="Helveticish" panose="020B0604020202020204" charset="0"/>
              </a:rPr>
              <a:t>utilised</a:t>
            </a:r>
            <a:r>
              <a:rPr lang="en-US" sz="3200" b="0" i="0" u="none" strike="noStrike" baseline="0" dirty="0">
                <a:latin typeface="Helveticish" panose="020B0604020202020204" charset="0"/>
                <a:ea typeface="Helveticish" panose="020B0604020202020204" charset="0"/>
                <a:cs typeface="Helveticish" panose="020B0604020202020204" charset="0"/>
              </a:rPr>
              <a:t> throughout this presentation was created by Alexa </a:t>
            </a:r>
            <a:r>
              <a:rPr lang="en-US" sz="3200" b="0" i="0" u="none" strike="noStrike" baseline="0" dirty="0" err="1">
                <a:latin typeface="Helveticish" panose="020B0604020202020204" charset="0"/>
                <a:ea typeface="Helveticish" panose="020B0604020202020204" charset="0"/>
                <a:cs typeface="Helveticish" panose="020B0604020202020204" charset="0"/>
              </a:rPr>
              <a:t>Elbourne</a:t>
            </a:r>
            <a:r>
              <a:rPr lang="en-US" sz="3200" dirty="0">
                <a:latin typeface="Helveticish" panose="020B0604020202020204" charset="0"/>
                <a:ea typeface="Helveticish" panose="020B0604020202020204" charset="0"/>
                <a:cs typeface="Helveticish" panose="020B0604020202020204" charset="0"/>
              </a:rPr>
              <a:t> </a:t>
            </a:r>
            <a:r>
              <a:rPr lang="en-US" sz="3200" b="0" i="0" u="none" strike="noStrike" baseline="0" dirty="0">
                <a:latin typeface="Helveticish" panose="020B0604020202020204" charset="0"/>
                <a:ea typeface="Helveticish" panose="020B0604020202020204" charset="0"/>
                <a:cs typeface="Helveticish" panose="020B0604020202020204" charset="0"/>
              </a:rPr>
              <a:t>and is entitled </a:t>
            </a:r>
            <a:r>
              <a:rPr lang="en-AU" sz="3200" b="0" i="0" u="none" strike="noStrike" baseline="0" dirty="0" err="1">
                <a:latin typeface="Helveticish" panose="020B0604020202020204" charset="0"/>
                <a:ea typeface="Helveticish" panose="020B0604020202020204" charset="0"/>
                <a:cs typeface="Helveticish" panose="020B0604020202020204" charset="0"/>
              </a:rPr>
              <a:t>Djurumi</a:t>
            </a:r>
            <a:r>
              <a:rPr lang="en-AU" sz="3200" b="0" i="0" u="none" strike="noStrike" baseline="0" dirty="0">
                <a:latin typeface="Helveticish" panose="020B0604020202020204" charset="0"/>
                <a:ea typeface="Helveticish" panose="020B0604020202020204" charset="0"/>
                <a:cs typeface="Helveticish" panose="020B0604020202020204" charset="0"/>
              </a:rPr>
              <a:t> </a:t>
            </a:r>
            <a:r>
              <a:rPr lang="en-AU" sz="3200" b="0" i="0" u="none" strike="noStrike" baseline="0" dirty="0" err="1">
                <a:latin typeface="Helveticish" panose="020B0604020202020204" charset="0"/>
                <a:ea typeface="Helveticish" panose="020B0604020202020204" charset="0"/>
                <a:cs typeface="Helveticish" panose="020B0604020202020204" charset="0"/>
              </a:rPr>
              <a:t>Ngarra</a:t>
            </a:r>
            <a:r>
              <a:rPr lang="en-AU" sz="3200" b="0" i="0" u="none" strike="noStrike" baseline="0" dirty="0">
                <a:latin typeface="Helveticish" panose="020B0604020202020204" charset="0"/>
                <a:ea typeface="Helveticish" panose="020B0604020202020204" charset="0"/>
                <a:cs typeface="Helveticish" panose="020B0604020202020204" charset="0"/>
              </a:rPr>
              <a:t> </a:t>
            </a:r>
            <a:r>
              <a:rPr lang="en-AU" sz="3200" b="0" i="0" u="none" strike="noStrike" baseline="0" dirty="0" err="1">
                <a:latin typeface="Helveticish" panose="020B0604020202020204" charset="0"/>
                <a:ea typeface="Helveticish" panose="020B0604020202020204" charset="0"/>
                <a:cs typeface="Helveticish" panose="020B0604020202020204" charset="0"/>
              </a:rPr>
              <a:t>Dungga</a:t>
            </a:r>
            <a:r>
              <a:rPr lang="en-AU" sz="3200" b="0" i="0" u="none" strike="noStrike" baseline="0" dirty="0">
                <a:latin typeface="Helveticish" panose="020B0604020202020204" charset="0"/>
                <a:ea typeface="Helveticish" panose="020B0604020202020204" charset="0"/>
                <a:cs typeface="Helveticish" panose="020B0604020202020204" charset="0"/>
              </a:rPr>
              <a:t> (Awabakal words for See Listen Learn)</a:t>
            </a:r>
            <a:r>
              <a:rPr lang="en-US" sz="3200" b="0" i="0" u="none" strike="noStrike" baseline="0" dirty="0">
                <a:latin typeface="Helveticish" panose="020B0604020202020204" charset="0"/>
                <a:ea typeface="Helveticish" panose="020B0604020202020204" charset="0"/>
                <a:cs typeface="Helveticish" panose="020B0604020202020204" charset="0"/>
              </a:rPr>
              <a:t>. Alexa is a </a:t>
            </a:r>
            <a:r>
              <a:rPr lang="en-US" sz="3200" b="0" i="0" u="none" strike="noStrike" baseline="0" dirty="0" err="1">
                <a:latin typeface="Helveticish" panose="020B0604020202020204" charset="0"/>
                <a:ea typeface="Helveticish" panose="020B0604020202020204" charset="0"/>
                <a:cs typeface="Helveticish" panose="020B0604020202020204" charset="0"/>
              </a:rPr>
              <a:t>Worimi</a:t>
            </a:r>
            <a:r>
              <a:rPr lang="en-US" sz="3200" b="0" i="0" u="none" strike="noStrike" baseline="0" dirty="0">
                <a:latin typeface="Helveticish" panose="020B0604020202020204" charset="0"/>
                <a:ea typeface="Helveticish" panose="020B0604020202020204" charset="0"/>
                <a:cs typeface="Helveticish" panose="020B0604020202020204" charset="0"/>
              </a:rPr>
              <a:t> </a:t>
            </a:r>
          </a:p>
          <a:p>
            <a:r>
              <a:rPr lang="en-US" sz="3200" dirty="0">
                <a:latin typeface="Helveticish" panose="020B0604020202020204" charset="0"/>
                <a:ea typeface="Helveticish" panose="020B0604020202020204" charset="0"/>
                <a:cs typeface="Helveticish" panose="020B0604020202020204" charset="0"/>
              </a:rPr>
              <a:t>       </a:t>
            </a:r>
            <a:r>
              <a:rPr lang="en-US" sz="3200" b="0" i="0" u="none" strike="noStrike" baseline="0" dirty="0">
                <a:latin typeface="Helveticish" panose="020B0604020202020204" charset="0"/>
                <a:ea typeface="Helveticish" panose="020B0604020202020204" charset="0"/>
                <a:cs typeface="Helveticish" panose="020B0604020202020204" charset="0"/>
              </a:rPr>
              <a:t>woman &amp; speech pathologist, currently living and working on the land of the Awabakal people. </a:t>
            </a:r>
          </a:p>
          <a:p>
            <a:r>
              <a:rPr lang="en-US" sz="3200" dirty="0">
                <a:latin typeface="Helveticish" panose="020B0604020202020204" charset="0"/>
                <a:ea typeface="Helveticish" panose="020B0604020202020204" charset="0"/>
                <a:cs typeface="Helveticish" panose="020B0604020202020204" charset="0"/>
              </a:rPr>
              <a:t>             </a:t>
            </a:r>
            <a:r>
              <a:rPr lang="en-US" sz="3200" b="0" i="0" u="none" strike="noStrike" baseline="0" dirty="0">
                <a:latin typeface="Helveticish" panose="020B0604020202020204" charset="0"/>
                <a:ea typeface="Helveticish" panose="020B0604020202020204" charset="0"/>
                <a:cs typeface="Helveticish" panose="020B0604020202020204" charset="0"/>
              </a:rPr>
              <a:t>Alexa is one of the community members working with A Growing Understanding to ensure </a:t>
            </a:r>
          </a:p>
          <a:p>
            <a:r>
              <a:rPr lang="en-US" sz="3200" dirty="0">
                <a:latin typeface="Helveticish" panose="020B0604020202020204" charset="0"/>
                <a:ea typeface="Helveticish" panose="020B0604020202020204" charset="0"/>
                <a:cs typeface="Helveticish" panose="020B0604020202020204" charset="0"/>
              </a:rPr>
              <a:t>                  </a:t>
            </a:r>
            <a:r>
              <a:rPr lang="en-US" sz="3200" b="0" i="0" u="none" strike="noStrike" baseline="0" dirty="0">
                <a:latin typeface="Helveticish" panose="020B0604020202020204" charset="0"/>
                <a:ea typeface="Helveticish" panose="020B0604020202020204" charset="0"/>
                <a:cs typeface="Helveticish" panose="020B0604020202020204" charset="0"/>
              </a:rPr>
              <a:t>our services are accessible and meaningful. </a:t>
            </a:r>
            <a:endParaRPr lang="en-AU" sz="3200" dirty="0">
              <a:latin typeface="Helveticish" panose="020B0604020202020204" charset="0"/>
              <a:ea typeface="Helveticish" panose="020B0604020202020204" charset="0"/>
              <a:cs typeface="Helveticish" panose="020B0604020202020204" charset="0"/>
            </a:endParaRPr>
          </a:p>
          <a:p>
            <a:endParaRPr lang="en-AU" dirty="0"/>
          </a:p>
        </p:txBody>
      </p:sp>
    </p:spTree>
    <p:extLst>
      <p:ext uri="{BB962C8B-B14F-4D97-AF65-F5344CB8AC3E}">
        <p14:creationId xmlns:p14="http://schemas.microsoft.com/office/powerpoint/2010/main" val="3019322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8839" y="-148751"/>
            <a:ext cx="27971978" cy="10435751"/>
          </a:xfrm>
          <a:custGeom>
            <a:avLst/>
            <a:gdLst/>
            <a:ahLst/>
            <a:cxnLst/>
            <a:rect l="l" t="t" r="r" b="b"/>
            <a:pathLst>
              <a:path w="27971978" h="10435751">
                <a:moveTo>
                  <a:pt x="0" y="0"/>
                </a:moveTo>
                <a:lnTo>
                  <a:pt x="27971978" y="0"/>
                </a:lnTo>
                <a:lnTo>
                  <a:pt x="27971978" y="10435751"/>
                </a:lnTo>
                <a:lnTo>
                  <a:pt x="0" y="10435751"/>
                </a:lnTo>
                <a:lnTo>
                  <a:pt x="0" y="0"/>
                </a:lnTo>
                <a:close/>
              </a:path>
            </a:pathLst>
          </a:custGeom>
          <a:blipFill>
            <a:blip r:embed="rId3">
              <a:alphaModFix amt="50000"/>
            </a:blip>
            <a:stretch>
              <a:fillRect l="-395" t="-18059" b="-18059"/>
            </a:stretch>
          </a:blipFill>
        </p:spPr>
        <p:txBody>
          <a:bodyPr/>
          <a:lstStyle/>
          <a:p>
            <a:endParaRPr lang="en-AU"/>
          </a:p>
        </p:txBody>
      </p:sp>
      <p:sp>
        <p:nvSpPr>
          <p:cNvPr id="3" name="Freeform 3"/>
          <p:cNvSpPr/>
          <p:nvPr/>
        </p:nvSpPr>
        <p:spPr>
          <a:xfrm rot="-7883080">
            <a:off x="-1643772" y="-4638797"/>
            <a:ext cx="19519347" cy="16933033"/>
          </a:xfrm>
          <a:custGeom>
            <a:avLst/>
            <a:gdLst/>
            <a:ahLst/>
            <a:cxnLst/>
            <a:rect l="l" t="t" r="r" b="b"/>
            <a:pathLst>
              <a:path w="19519347" h="16933033">
                <a:moveTo>
                  <a:pt x="0" y="0"/>
                </a:moveTo>
                <a:lnTo>
                  <a:pt x="19519347" y="0"/>
                </a:lnTo>
                <a:lnTo>
                  <a:pt x="19519347" y="16933033"/>
                </a:lnTo>
                <a:lnTo>
                  <a:pt x="0" y="169330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4" name="TextBox 3">
            <a:extLst>
              <a:ext uri="{FF2B5EF4-FFF2-40B4-BE49-F238E27FC236}">
                <a16:creationId xmlns:a16="http://schemas.microsoft.com/office/drawing/2014/main" id="{E56E095C-C065-F335-809B-709EFCAC7B82}"/>
              </a:ext>
            </a:extLst>
          </p:cNvPr>
          <p:cNvSpPr txBox="1"/>
          <p:nvPr/>
        </p:nvSpPr>
        <p:spPr>
          <a:xfrm>
            <a:off x="152400" y="419100"/>
            <a:ext cx="15163800" cy="12341840"/>
          </a:xfrm>
          <a:prstGeom prst="rect">
            <a:avLst/>
          </a:prstGeom>
          <a:noFill/>
        </p:spPr>
        <p:txBody>
          <a:bodyPr wrap="square" rtlCol="0">
            <a:spAutoFit/>
          </a:bodyPr>
          <a:lstStyle/>
          <a:p>
            <a:pPr algn="ctr"/>
            <a:r>
              <a:rPr lang="en-US" sz="5400" dirty="0">
                <a:solidFill>
                  <a:srgbClr val="824BB0"/>
                </a:solidFill>
                <a:latin typeface="Shadows Into Light Two"/>
              </a:rPr>
              <a:t>Introduction</a:t>
            </a:r>
            <a:endParaRPr lang="en-AU" sz="5400" dirty="0">
              <a:latin typeface="Helveticish" panose="020B0604020202020204" charset="0"/>
              <a:ea typeface="Helveticish" panose="020B0604020202020204" charset="0"/>
              <a:cs typeface="Helveticish" panose="020B0604020202020204" charset="0"/>
            </a:endParaRPr>
          </a:p>
          <a:p>
            <a:endParaRPr lang="en-AU" sz="2400" dirty="0">
              <a:latin typeface="Helveticish" panose="020B0604020202020204" charset="0"/>
              <a:ea typeface="Helveticish" panose="020B0604020202020204" charset="0"/>
              <a:cs typeface="Helveticish" panose="020B0604020202020204" charset="0"/>
            </a:endParaRPr>
          </a:p>
          <a:p>
            <a:endParaRPr lang="en-AU" sz="2400" dirty="0">
              <a:latin typeface="Helveticish" panose="020B0604020202020204" charset="0"/>
              <a:ea typeface="Helveticish" panose="020B0604020202020204" charset="0"/>
              <a:cs typeface="Helveticish" panose="020B0604020202020204" charset="0"/>
            </a:endParaRPr>
          </a:p>
          <a:p>
            <a:endParaRPr lang="en-AU" sz="2400" dirty="0">
              <a:latin typeface="Helveticish" panose="020B0604020202020204" charset="0"/>
              <a:ea typeface="Helveticish" panose="020B0604020202020204" charset="0"/>
              <a:cs typeface="Helveticish" panose="020B0604020202020204" charset="0"/>
            </a:endParaRPr>
          </a:p>
          <a:p>
            <a:endParaRPr lang="en-AU" sz="2400" dirty="0">
              <a:latin typeface="Helveticish" panose="020B0604020202020204" charset="0"/>
              <a:ea typeface="Helveticish" panose="020B0604020202020204" charset="0"/>
              <a:cs typeface="Helveticish" panose="020B0604020202020204" charset="0"/>
            </a:endParaRPr>
          </a:p>
          <a:p>
            <a:endParaRPr lang="en-AU" sz="2400" dirty="0">
              <a:latin typeface="Helveticish" panose="020B0604020202020204" charset="0"/>
              <a:ea typeface="Helveticish" panose="020B0604020202020204" charset="0"/>
              <a:cs typeface="Helveticish" panose="020B0604020202020204" charset="0"/>
            </a:endParaRPr>
          </a:p>
          <a:p>
            <a:pPr algn="l"/>
            <a:r>
              <a:rPr lang="en-AU" sz="2400" b="0" i="0" u="none" strike="noStrike" baseline="0" dirty="0">
                <a:latin typeface="Helveticish" panose="020B0604020202020204" charset="0"/>
                <a:ea typeface="Helveticish" panose="020B0604020202020204" charset="0"/>
                <a:cs typeface="Helveticish" panose="020B0604020202020204" charset="0"/>
              </a:rPr>
              <a:t>			</a:t>
            </a:r>
            <a:r>
              <a:rPr lang="en-AU" sz="2800" b="1" i="0" u="none" strike="noStrike" baseline="0" dirty="0">
                <a:latin typeface="Helveticish" panose="020B0604020202020204" charset="0"/>
                <a:ea typeface="Helveticish" panose="020B0604020202020204" charset="0"/>
                <a:cs typeface="Helveticish" panose="020B0604020202020204" charset="0"/>
              </a:rPr>
              <a:t>Emma Hyde (she/her) is the Clinical Director at A Growing Understanding.</a:t>
            </a:r>
          </a:p>
          <a:p>
            <a:pPr algn="l"/>
            <a:endParaRPr lang="en-AU" sz="2800" b="1" dirty="0">
              <a:latin typeface="Helveticish" panose="020B0604020202020204" charset="0"/>
              <a:ea typeface="Helveticish" panose="020B0604020202020204" charset="0"/>
              <a:cs typeface="Helveticish" panose="020B0604020202020204" charset="0"/>
            </a:endParaRPr>
          </a:p>
          <a:p>
            <a:pPr algn="l"/>
            <a:endParaRPr lang="en-AU" sz="2800" b="1" dirty="0">
              <a:latin typeface="Helveticish" panose="020B0604020202020204" charset="0"/>
              <a:ea typeface="Helveticish" panose="020B0604020202020204" charset="0"/>
              <a:cs typeface="Helveticish" panose="020B0604020202020204" charset="0"/>
            </a:endParaRPr>
          </a:p>
          <a:p>
            <a:pPr algn="l"/>
            <a:endParaRPr lang="en-AU" sz="2400" dirty="0">
              <a:latin typeface="Helveticish" panose="020B0604020202020204" charset="0"/>
              <a:ea typeface="Helveticish" panose="020B0604020202020204" charset="0"/>
              <a:cs typeface="Helveticish" panose="020B0604020202020204" charset="0"/>
            </a:endParaRPr>
          </a:p>
          <a:p>
            <a:pPr algn="l"/>
            <a:endParaRPr lang="en-AU" sz="2400" dirty="0">
              <a:latin typeface="Helveticish" panose="020B0604020202020204" charset="0"/>
              <a:ea typeface="Helveticish" panose="020B0604020202020204" charset="0"/>
              <a:cs typeface="Helveticish" panose="020B0604020202020204" charset="0"/>
            </a:endParaRPr>
          </a:p>
          <a:p>
            <a:pPr algn="l"/>
            <a:r>
              <a:rPr lang="en-AU" sz="2800" b="1" dirty="0">
                <a:latin typeface="Helveticish" panose="020B0604020202020204" charset="0"/>
                <a:ea typeface="Helveticish" panose="020B0604020202020204" charset="0"/>
                <a:cs typeface="Helveticish" panose="020B0604020202020204" charset="0"/>
              </a:rPr>
              <a:t>Lauren Haskins (she/her) is the Owner and Practice Director at A Growing Understanding.</a:t>
            </a:r>
            <a:r>
              <a:rPr lang="en-AU" sz="2400" b="1" dirty="0">
                <a:latin typeface="Helveticish" panose="020B0604020202020204" charset="0"/>
                <a:ea typeface="Helveticish" panose="020B0604020202020204" charset="0"/>
                <a:cs typeface="Helveticish" panose="020B0604020202020204" charset="0"/>
              </a:rPr>
              <a:t> </a:t>
            </a:r>
          </a:p>
          <a:p>
            <a:pPr algn="l"/>
            <a:endParaRPr lang="en-AU" sz="2400" b="1" dirty="0">
              <a:latin typeface="Helveticish" panose="020B0604020202020204" charset="0"/>
              <a:ea typeface="Helveticish" panose="020B0604020202020204" charset="0"/>
              <a:cs typeface="Helveticish" panose="020B0604020202020204" charset="0"/>
            </a:endParaRPr>
          </a:p>
          <a:p>
            <a:pPr algn="l"/>
            <a:endParaRPr lang="en-AU" sz="2400" b="1" dirty="0">
              <a:latin typeface="Helveticish" panose="020B0604020202020204" charset="0"/>
              <a:ea typeface="Helveticish" panose="020B0604020202020204" charset="0"/>
              <a:cs typeface="Helveticish" panose="020B0604020202020204" charset="0"/>
            </a:endParaRPr>
          </a:p>
          <a:p>
            <a:r>
              <a:rPr lang="en-US" sz="2400" dirty="0">
                <a:solidFill>
                  <a:srgbClr val="824BB0"/>
                </a:solidFill>
                <a:latin typeface="Shadows Into Light Two"/>
              </a:rPr>
              <a:t>				    </a:t>
            </a:r>
            <a:r>
              <a:rPr lang="en-US" sz="5400" dirty="0">
                <a:solidFill>
                  <a:srgbClr val="824BB0"/>
                </a:solidFill>
                <a:latin typeface="Shadows Into Light Two"/>
              </a:rPr>
              <a:t>HOW do we foster a genuine, </a:t>
            </a:r>
          </a:p>
          <a:p>
            <a:r>
              <a:rPr lang="en-US" sz="5400" dirty="0">
                <a:solidFill>
                  <a:srgbClr val="824BB0"/>
                </a:solidFill>
                <a:latin typeface="Shadows Into Light Two"/>
              </a:rPr>
              <a:t>			   thriving community that embraces </a:t>
            </a:r>
          </a:p>
          <a:p>
            <a:r>
              <a:rPr lang="en-US" sz="5400" dirty="0">
                <a:solidFill>
                  <a:srgbClr val="824BB0"/>
                </a:solidFill>
                <a:latin typeface="Shadows Into Light Two"/>
              </a:rPr>
              <a:t>					  individual experiences?</a:t>
            </a:r>
            <a:endParaRPr lang="en-AU" sz="5400" b="1"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pic>
        <p:nvPicPr>
          <p:cNvPr id="6" name="Picture 5" descr="A person wearing a purple shirt&#10;&#10;Description automatically generated">
            <a:extLst>
              <a:ext uri="{FF2B5EF4-FFF2-40B4-BE49-F238E27FC236}">
                <a16:creationId xmlns:a16="http://schemas.microsoft.com/office/drawing/2014/main" id="{8F065E6C-1D92-86A5-062F-3286E345F5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1562100"/>
            <a:ext cx="2133600" cy="3200400"/>
          </a:xfrm>
          <a:prstGeom prst="rect">
            <a:avLst/>
          </a:prstGeom>
        </p:spPr>
      </p:pic>
      <p:pic>
        <p:nvPicPr>
          <p:cNvPr id="8" name="Picture 7" descr="A person smiling at camera&#10;&#10;Description automatically generated">
            <a:extLst>
              <a:ext uri="{FF2B5EF4-FFF2-40B4-BE49-F238E27FC236}">
                <a16:creationId xmlns:a16="http://schemas.microsoft.com/office/drawing/2014/main" id="{B6F3EB90-DC27-7F06-7C90-2187264AF0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17928" y="4076700"/>
            <a:ext cx="2133600" cy="3200714"/>
          </a:xfrm>
          <a:prstGeom prst="rect">
            <a:avLst/>
          </a:prstGeom>
        </p:spPr>
      </p:pic>
      <p:cxnSp>
        <p:nvCxnSpPr>
          <p:cNvPr id="10" name="Straight Arrow Connector 9">
            <a:extLst>
              <a:ext uri="{FF2B5EF4-FFF2-40B4-BE49-F238E27FC236}">
                <a16:creationId xmlns:a16="http://schemas.microsoft.com/office/drawing/2014/main" id="{7F81B558-44FA-2754-20A3-9B8278E2E5BA}"/>
              </a:ext>
            </a:extLst>
          </p:cNvPr>
          <p:cNvCxnSpPr/>
          <p:nvPr/>
        </p:nvCxnSpPr>
        <p:spPr>
          <a:xfrm flipH="1">
            <a:off x="3048000" y="3827719"/>
            <a:ext cx="17526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4315B0F5-BD1E-4B22-D550-8BBAF0CDD463}"/>
              </a:ext>
            </a:extLst>
          </p:cNvPr>
          <p:cNvCxnSpPr/>
          <p:nvPr/>
        </p:nvCxnSpPr>
        <p:spPr>
          <a:xfrm>
            <a:off x="381000" y="5753100"/>
            <a:ext cx="22098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34985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8613813">
            <a:off x="-4896816" y="1978758"/>
            <a:ext cx="10896248" cy="7796602"/>
          </a:xfrm>
          <a:custGeom>
            <a:avLst/>
            <a:gdLst/>
            <a:ahLst/>
            <a:cxnLst/>
            <a:rect l="l" t="t" r="r" b="b"/>
            <a:pathLst>
              <a:path w="10896248" h="7796602">
                <a:moveTo>
                  <a:pt x="0" y="0"/>
                </a:moveTo>
                <a:lnTo>
                  <a:pt x="10896247" y="0"/>
                </a:lnTo>
                <a:lnTo>
                  <a:pt x="10896247" y="7796602"/>
                </a:lnTo>
                <a:lnTo>
                  <a:pt x="0" y="7796602"/>
                </a:lnTo>
                <a:lnTo>
                  <a:pt x="0" y="0"/>
                </a:lnTo>
                <a:close/>
              </a:path>
            </a:pathLst>
          </a:custGeom>
          <a:blipFill>
            <a:blip r:embed="rId3"/>
            <a:stretch>
              <a:fillRect l="-62112" r="-62112" b="-58512"/>
            </a:stretch>
          </a:blipFill>
        </p:spPr>
        <p:txBody>
          <a:bodyPr/>
          <a:lstStyle/>
          <a:p>
            <a:endParaRPr lang="en-AU"/>
          </a:p>
        </p:txBody>
      </p:sp>
      <p:sp>
        <p:nvSpPr>
          <p:cNvPr id="5" name="TextBox 4">
            <a:extLst>
              <a:ext uri="{FF2B5EF4-FFF2-40B4-BE49-F238E27FC236}">
                <a16:creationId xmlns:a16="http://schemas.microsoft.com/office/drawing/2014/main" id="{4788BD6D-E14F-C4CA-4150-573F5324821D}"/>
              </a:ext>
            </a:extLst>
          </p:cNvPr>
          <p:cNvSpPr txBox="1"/>
          <p:nvPr/>
        </p:nvSpPr>
        <p:spPr>
          <a:xfrm>
            <a:off x="6324600" y="647700"/>
            <a:ext cx="12420600" cy="9602629"/>
          </a:xfrm>
          <a:prstGeom prst="rect">
            <a:avLst/>
          </a:prstGeom>
          <a:noFill/>
        </p:spPr>
        <p:txBody>
          <a:bodyPr wrap="square" rtlCol="0">
            <a:spAutoFit/>
          </a:bodyPr>
          <a:lstStyle/>
          <a:p>
            <a:r>
              <a:rPr lang="en-US" sz="5400" dirty="0">
                <a:solidFill>
                  <a:srgbClr val="824BB0"/>
                </a:solidFill>
                <a:latin typeface="Shadows Into Light Two"/>
              </a:rPr>
              <a:t>        Our Approach</a:t>
            </a:r>
            <a:endParaRPr lang="en-AU" sz="5400" dirty="0">
              <a:latin typeface="Helveticish" panose="020B0604020202020204" charset="0"/>
              <a:ea typeface="Helveticish" panose="020B0604020202020204" charset="0"/>
              <a:cs typeface="Helveticish" panose="020B0604020202020204" charset="0"/>
            </a:endParaRPr>
          </a:p>
          <a:p>
            <a:pPr algn="l"/>
            <a:endParaRPr lang="en-AU" sz="1800" b="0" i="0" u="none" strike="noStrike" baseline="0" dirty="0">
              <a:latin typeface="Helveticish" panose="020B0604020202020204" charset="0"/>
              <a:ea typeface="Helveticish" panose="020B0604020202020204" charset="0"/>
              <a:cs typeface="Helveticish" panose="020B0604020202020204" charset="0"/>
            </a:endParaRPr>
          </a:p>
          <a:p>
            <a:pPr algn="l"/>
            <a:endParaRPr lang="en-AU" dirty="0">
              <a:latin typeface="Helveticish" panose="020B0604020202020204" charset="0"/>
              <a:ea typeface="Helveticish" panose="020B0604020202020204" charset="0"/>
              <a:cs typeface="Helveticish" panose="020B0604020202020204" charset="0"/>
            </a:endParaRPr>
          </a:p>
          <a:p>
            <a:pPr marL="342900" indent="-342900" algn="l">
              <a:buAutoNum type="arabicPeriod"/>
            </a:pPr>
            <a:r>
              <a:rPr lang="en-AU" sz="4000" b="0" i="0" u="none" strike="noStrike" baseline="0" dirty="0">
                <a:latin typeface="Helveticish" panose="020B0604020202020204" charset="0"/>
                <a:ea typeface="Helveticish" panose="020B0604020202020204" charset="0"/>
                <a:cs typeface="Helveticish" panose="020B0604020202020204" charset="0"/>
              </a:rPr>
              <a:t>A documented strategy</a:t>
            </a:r>
          </a:p>
          <a:p>
            <a:pPr marL="342900" indent="-342900" algn="l">
              <a:buAutoNum type="arabicPeriod"/>
            </a:pPr>
            <a:r>
              <a:rPr lang="en-AU" sz="4000" dirty="0">
                <a:latin typeface="Helveticish" panose="020B0604020202020204" charset="0"/>
                <a:ea typeface="Helveticish" panose="020B0604020202020204" charset="0"/>
                <a:cs typeface="Helveticish" panose="020B0604020202020204" charset="0"/>
              </a:rPr>
              <a:t>Education, coaching and support to implement inclusive practice</a:t>
            </a:r>
          </a:p>
          <a:p>
            <a:pPr marL="342900" indent="-342900" algn="l">
              <a:buAutoNum type="arabicPeriod"/>
            </a:pPr>
            <a:r>
              <a:rPr lang="en-AU" sz="4000" dirty="0">
                <a:latin typeface="Helveticish" panose="020B0604020202020204" charset="0"/>
                <a:ea typeface="Helveticish" panose="020B0604020202020204" charset="0"/>
                <a:cs typeface="Helveticish" panose="020B0604020202020204" charset="0"/>
              </a:rPr>
              <a:t>Implementation</a:t>
            </a:r>
          </a:p>
          <a:p>
            <a:pPr marL="342900" indent="-342900" algn="l">
              <a:buAutoNum type="arabicPeriod"/>
            </a:pPr>
            <a:r>
              <a:rPr lang="en-AU" sz="4000" b="0" i="0" u="none" strike="noStrike" baseline="0" dirty="0">
                <a:latin typeface="Helveticish" panose="020B0604020202020204" charset="0"/>
                <a:ea typeface="Helveticish" panose="020B0604020202020204" charset="0"/>
                <a:cs typeface="Helveticish" panose="020B0604020202020204" charset="0"/>
              </a:rPr>
              <a:t>Accreditation </a:t>
            </a:r>
          </a:p>
          <a:p>
            <a:pPr marL="342900" indent="-342900" algn="l">
              <a:buAutoNum type="arabicPeriod"/>
            </a:pPr>
            <a:r>
              <a:rPr lang="en-AU" sz="4000" dirty="0">
                <a:latin typeface="Helveticish" panose="020B0604020202020204" charset="0"/>
                <a:ea typeface="Helveticish" panose="020B0604020202020204" charset="0"/>
                <a:cs typeface="Helveticish" panose="020B0604020202020204" charset="0"/>
              </a:rPr>
              <a:t>Sharing</a:t>
            </a:r>
            <a:endParaRPr lang="en-AU" sz="1800" dirty="0">
              <a:latin typeface="Helveticish" panose="020B0604020202020204" charset="0"/>
              <a:ea typeface="Helveticish" panose="020B0604020202020204" charset="0"/>
              <a:cs typeface="Helveticish" panose="020B0604020202020204" charset="0"/>
            </a:endParaRPr>
          </a:p>
          <a:p>
            <a:pPr algn="l"/>
            <a:r>
              <a:rPr lang="en-AU" sz="1800" dirty="0">
                <a:latin typeface="Helveticish" panose="020B0604020202020204" charset="0"/>
                <a:ea typeface="Helveticish" panose="020B0604020202020204" charset="0"/>
                <a:cs typeface="Helveticish" panose="020B0604020202020204" charset="0"/>
              </a:rPr>
              <a:t> </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pic>
        <p:nvPicPr>
          <p:cNvPr id="6" name="Picture 5" descr="A person wearing a purple shirt&#10;&#10;Description automatically generated">
            <a:extLst>
              <a:ext uri="{FF2B5EF4-FFF2-40B4-BE49-F238E27FC236}">
                <a16:creationId xmlns:a16="http://schemas.microsoft.com/office/drawing/2014/main" id="{079B1853-B5C3-3288-731F-7BF9D069F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999" y="6134099"/>
            <a:ext cx="4116229" cy="4116229"/>
          </a:xfrm>
          <a:prstGeom prst="rect">
            <a:avLst/>
          </a:prstGeom>
        </p:spPr>
      </p:pic>
      <p:pic>
        <p:nvPicPr>
          <p:cNvPr id="8" name="Picture 7" descr="A person holding a piece of cake&#10;&#10;Description automatically generated">
            <a:extLst>
              <a:ext uri="{FF2B5EF4-FFF2-40B4-BE49-F238E27FC236}">
                <a16:creationId xmlns:a16="http://schemas.microsoft.com/office/drawing/2014/main" id="{F7EC5B47-F1E8-D21A-D723-98F45956E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6190" y="6134099"/>
            <a:ext cx="4116229" cy="4116229"/>
          </a:xfrm>
          <a:prstGeom prst="rect">
            <a:avLst/>
          </a:prstGeom>
        </p:spPr>
      </p:pic>
      <p:pic>
        <p:nvPicPr>
          <p:cNvPr id="10" name="Picture 9" descr="A group of people outside with smoke&#10;&#10;Description automatically generated">
            <a:extLst>
              <a:ext uri="{FF2B5EF4-FFF2-40B4-BE49-F238E27FC236}">
                <a16:creationId xmlns:a16="http://schemas.microsoft.com/office/drawing/2014/main" id="{E0130B02-3C75-90BA-D83B-C4B72C84C659}"/>
              </a:ext>
            </a:extLst>
          </p:cNvPr>
          <p:cNvPicPr>
            <a:picLocks noChangeAspect="1"/>
          </p:cNvPicPr>
          <p:nvPr/>
        </p:nvPicPr>
        <p:blipFill rotWithShape="1">
          <a:blip r:embed="rId6">
            <a:extLst>
              <a:ext uri="{28A0092B-C50C-407E-A947-70E740481C1C}">
                <a14:useLocalDpi xmlns:a14="http://schemas.microsoft.com/office/drawing/2010/main" val="0"/>
              </a:ext>
            </a:extLst>
          </a:blip>
          <a:srcRect l="10806"/>
          <a:stretch/>
        </p:blipFill>
        <p:spPr>
          <a:xfrm>
            <a:off x="13162419" y="6134098"/>
            <a:ext cx="5522216" cy="4127500"/>
          </a:xfrm>
          <a:prstGeom prst="rect">
            <a:avLst/>
          </a:prstGeom>
        </p:spPr>
      </p:pic>
    </p:spTree>
    <p:extLst>
      <p:ext uri="{BB962C8B-B14F-4D97-AF65-F5344CB8AC3E}">
        <p14:creationId xmlns:p14="http://schemas.microsoft.com/office/powerpoint/2010/main" val="335116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15959" y="0"/>
            <a:ext cx="13644298" cy="9999608"/>
          </a:xfrm>
          <a:custGeom>
            <a:avLst/>
            <a:gdLst/>
            <a:ahLst/>
            <a:cxnLst/>
            <a:rect l="l" t="t" r="r" b="b"/>
            <a:pathLst>
              <a:path w="13644298" h="9999608">
                <a:moveTo>
                  <a:pt x="0" y="0"/>
                </a:moveTo>
                <a:lnTo>
                  <a:pt x="13644298" y="0"/>
                </a:lnTo>
                <a:lnTo>
                  <a:pt x="13644298" y="9999608"/>
                </a:lnTo>
                <a:lnTo>
                  <a:pt x="0" y="9999608"/>
                </a:lnTo>
                <a:lnTo>
                  <a:pt x="0" y="0"/>
                </a:lnTo>
                <a:close/>
              </a:path>
            </a:pathLst>
          </a:custGeom>
          <a:blipFill>
            <a:blip r:embed="rId3"/>
            <a:stretch>
              <a:fillRect l="-47397" r="-49819" b="-36119"/>
            </a:stretch>
          </a:blipFill>
        </p:spPr>
        <p:txBody>
          <a:bodyPr/>
          <a:lstStyle/>
          <a:p>
            <a:endParaRPr lang="en-AU"/>
          </a:p>
        </p:txBody>
      </p:sp>
      <p:sp>
        <p:nvSpPr>
          <p:cNvPr id="3" name="Freeform 3"/>
          <p:cNvSpPr/>
          <p:nvPr/>
        </p:nvSpPr>
        <p:spPr>
          <a:xfrm rot="7869908">
            <a:off x="12070268" y="467429"/>
            <a:ext cx="10896248" cy="7796602"/>
          </a:xfrm>
          <a:custGeom>
            <a:avLst/>
            <a:gdLst/>
            <a:ahLst/>
            <a:cxnLst/>
            <a:rect l="l" t="t" r="r" b="b"/>
            <a:pathLst>
              <a:path w="10896248" h="7796602">
                <a:moveTo>
                  <a:pt x="0" y="0"/>
                </a:moveTo>
                <a:lnTo>
                  <a:pt x="10896247" y="0"/>
                </a:lnTo>
                <a:lnTo>
                  <a:pt x="10896247" y="7796602"/>
                </a:lnTo>
                <a:lnTo>
                  <a:pt x="0" y="7796602"/>
                </a:lnTo>
                <a:lnTo>
                  <a:pt x="0" y="0"/>
                </a:lnTo>
                <a:close/>
              </a:path>
            </a:pathLst>
          </a:custGeom>
          <a:blipFill>
            <a:blip r:embed="rId4"/>
            <a:stretch>
              <a:fillRect l="-62112" r="-62112" b="-58512"/>
            </a:stretch>
          </a:blipFill>
        </p:spPr>
        <p:txBody>
          <a:bodyPr/>
          <a:lstStyle/>
          <a:p>
            <a:endParaRPr lang="en-AU"/>
          </a:p>
        </p:txBody>
      </p:sp>
      <p:sp>
        <p:nvSpPr>
          <p:cNvPr id="5" name="TextBox 4">
            <a:extLst>
              <a:ext uri="{FF2B5EF4-FFF2-40B4-BE49-F238E27FC236}">
                <a16:creationId xmlns:a16="http://schemas.microsoft.com/office/drawing/2014/main" id="{4788BD6D-E14F-C4CA-4150-573F5324821D}"/>
              </a:ext>
            </a:extLst>
          </p:cNvPr>
          <p:cNvSpPr txBox="1"/>
          <p:nvPr/>
        </p:nvSpPr>
        <p:spPr>
          <a:xfrm>
            <a:off x="457200" y="495300"/>
            <a:ext cx="12420600" cy="8494633"/>
          </a:xfrm>
          <a:prstGeom prst="rect">
            <a:avLst/>
          </a:prstGeom>
          <a:noFill/>
        </p:spPr>
        <p:txBody>
          <a:bodyPr wrap="square" rtlCol="0">
            <a:spAutoFit/>
          </a:bodyPr>
          <a:lstStyle/>
          <a:p>
            <a:r>
              <a:rPr lang="en-AU" sz="5400" dirty="0">
                <a:solidFill>
                  <a:srgbClr val="824BB0"/>
                </a:solidFill>
                <a:latin typeface="Shadows Into Light Two"/>
              </a:rPr>
              <a:t>How you may integrate this into your settings</a:t>
            </a:r>
            <a:endParaRPr lang="en-AU" sz="5400" dirty="0">
              <a:latin typeface="Helveticish" panose="020B0604020202020204" charset="0"/>
              <a:ea typeface="Helveticish" panose="020B0604020202020204" charset="0"/>
              <a:cs typeface="Helveticish" panose="020B0604020202020204" charset="0"/>
            </a:endParaRPr>
          </a:p>
          <a:p>
            <a:pPr algn="l"/>
            <a:endParaRPr lang="en-AU" sz="1800" b="0" i="0" u="none" strike="noStrike" baseline="0" dirty="0">
              <a:latin typeface="Helveticish" panose="020B0604020202020204" charset="0"/>
              <a:ea typeface="Helveticish" panose="020B0604020202020204" charset="0"/>
              <a:cs typeface="Helveticish" panose="020B0604020202020204" charset="0"/>
            </a:endParaRPr>
          </a:p>
          <a:p>
            <a:pPr algn="l"/>
            <a:endParaRPr lang="en-AU" dirty="0">
              <a:latin typeface="Helveticish" panose="020B0604020202020204" charset="0"/>
              <a:ea typeface="Helveticish" panose="020B0604020202020204" charset="0"/>
              <a:cs typeface="Helveticish" panose="020B0604020202020204" charset="0"/>
            </a:endParaRPr>
          </a:p>
          <a:p>
            <a:pPr marL="342900" indent="-342900" algn="l">
              <a:buAutoNum type="arabicPeriod"/>
            </a:pPr>
            <a:r>
              <a:rPr lang="en-AU" sz="4000" b="0" i="0" u="none" strike="noStrike" baseline="0" dirty="0">
                <a:latin typeface="Helveticish" panose="020B0604020202020204" charset="0"/>
                <a:ea typeface="Helveticish" panose="020B0604020202020204" charset="0"/>
                <a:cs typeface="Helveticish" panose="020B0604020202020204" charset="0"/>
              </a:rPr>
              <a:t>A documented strategy</a:t>
            </a:r>
          </a:p>
          <a:p>
            <a:pPr marL="342900" indent="-342900" algn="l">
              <a:buAutoNum type="arabicPeriod"/>
            </a:pPr>
            <a:r>
              <a:rPr lang="en-AU" sz="4000" dirty="0">
                <a:latin typeface="Helveticish" panose="020B0604020202020204" charset="0"/>
                <a:ea typeface="Helveticish" panose="020B0604020202020204" charset="0"/>
                <a:cs typeface="Helveticish" panose="020B0604020202020204" charset="0"/>
              </a:rPr>
              <a:t>Education, coaching and support to implement inclusive practice</a:t>
            </a:r>
          </a:p>
          <a:p>
            <a:pPr marL="342900" indent="-342900" algn="l">
              <a:buAutoNum type="arabicPeriod"/>
            </a:pPr>
            <a:r>
              <a:rPr lang="en-AU" sz="4000" dirty="0">
                <a:latin typeface="Helveticish" panose="020B0604020202020204" charset="0"/>
                <a:ea typeface="Helveticish" panose="020B0604020202020204" charset="0"/>
                <a:cs typeface="Helveticish" panose="020B0604020202020204" charset="0"/>
              </a:rPr>
              <a:t>Implementation</a:t>
            </a:r>
          </a:p>
          <a:p>
            <a:pPr marL="342900" indent="-342900" algn="l">
              <a:buAutoNum type="arabicPeriod"/>
            </a:pPr>
            <a:r>
              <a:rPr lang="en-AU" sz="4000" b="0" i="0" u="none" strike="noStrike" baseline="0" dirty="0">
                <a:latin typeface="Helveticish" panose="020B0604020202020204" charset="0"/>
                <a:ea typeface="Helveticish" panose="020B0604020202020204" charset="0"/>
                <a:cs typeface="Helveticish" panose="020B0604020202020204" charset="0"/>
              </a:rPr>
              <a:t>Accreditation </a:t>
            </a:r>
          </a:p>
          <a:p>
            <a:pPr marL="342900" indent="-342900" algn="l">
              <a:buAutoNum type="arabicPeriod"/>
            </a:pPr>
            <a:r>
              <a:rPr lang="en-AU" sz="4000" dirty="0">
                <a:latin typeface="Helveticish" panose="020B0604020202020204" charset="0"/>
                <a:ea typeface="Helveticish" panose="020B0604020202020204" charset="0"/>
                <a:cs typeface="Helveticish" panose="020B0604020202020204" charset="0"/>
              </a:rPr>
              <a:t>Sharing</a:t>
            </a:r>
            <a:endParaRPr lang="en-AU" sz="4000" b="0" i="0" u="none" strike="noStrike" baseline="0" dirty="0">
              <a:latin typeface="Helveticish" panose="020B0604020202020204" charset="0"/>
              <a:ea typeface="Helveticish" panose="020B0604020202020204" charset="0"/>
              <a:cs typeface="Helveticish" panose="020B0604020202020204" charset="0"/>
            </a:endParaRPr>
          </a:p>
          <a:p>
            <a:pPr algn="l"/>
            <a:endParaRPr lang="en-AU" sz="1800" dirty="0">
              <a:latin typeface="Helveticish" panose="020B0604020202020204" charset="0"/>
              <a:ea typeface="Helveticish" panose="020B0604020202020204" charset="0"/>
              <a:cs typeface="Helveticish" panose="020B0604020202020204" charset="0"/>
            </a:endParaRPr>
          </a:p>
          <a:p>
            <a:pPr algn="l"/>
            <a:r>
              <a:rPr lang="en-AU" sz="1800" dirty="0">
                <a:latin typeface="Helveticish" panose="020B0604020202020204" charset="0"/>
                <a:ea typeface="Helveticish" panose="020B0604020202020204" charset="0"/>
                <a:cs typeface="Helveticish" panose="020B0604020202020204" charset="0"/>
              </a:rPr>
              <a:t> </a:t>
            </a:r>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pic>
        <p:nvPicPr>
          <p:cNvPr id="9" name="Picture 8" descr="A tablet and a cup of coffee&#10;&#10;Description automatically generated">
            <a:extLst>
              <a:ext uri="{FF2B5EF4-FFF2-40B4-BE49-F238E27FC236}">
                <a16:creationId xmlns:a16="http://schemas.microsoft.com/office/drawing/2014/main" id="{A4B70034-E0CC-EE03-EEF8-DAB0D36AD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417" y="5771332"/>
            <a:ext cx="3987163" cy="3987163"/>
          </a:xfrm>
          <a:prstGeom prst="rect">
            <a:avLst/>
          </a:prstGeom>
        </p:spPr>
      </p:pic>
      <p:pic>
        <p:nvPicPr>
          <p:cNvPr id="11" name="Picture 10" descr="A plant with purple flowers and text&#10;&#10;Description automatically generated">
            <a:extLst>
              <a:ext uri="{FF2B5EF4-FFF2-40B4-BE49-F238E27FC236}">
                <a16:creationId xmlns:a16="http://schemas.microsoft.com/office/drawing/2014/main" id="{0FE4BF61-E2B4-C08C-2F4D-9DA26A8B0B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0958" y="2552700"/>
            <a:ext cx="7906083" cy="389327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8839" y="-148751"/>
            <a:ext cx="27971978" cy="10435751"/>
          </a:xfrm>
          <a:custGeom>
            <a:avLst/>
            <a:gdLst/>
            <a:ahLst/>
            <a:cxnLst/>
            <a:rect l="l" t="t" r="r" b="b"/>
            <a:pathLst>
              <a:path w="27971978" h="10435751">
                <a:moveTo>
                  <a:pt x="0" y="0"/>
                </a:moveTo>
                <a:lnTo>
                  <a:pt x="27971978" y="0"/>
                </a:lnTo>
                <a:lnTo>
                  <a:pt x="27971978" y="10435751"/>
                </a:lnTo>
                <a:lnTo>
                  <a:pt x="0" y="10435751"/>
                </a:lnTo>
                <a:lnTo>
                  <a:pt x="0" y="0"/>
                </a:lnTo>
                <a:close/>
              </a:path>
            </a:pathLst>
          </a:custGeom>
          <a:blipFill>
            <a:blip r:embed="rId3">
              <a:alphaModFix amt="9999"/>
            </a:blip>
            <a:stretch>
              <a:fillRect l="-395" t="-18059" b="-18059"/>
            </a:stretch>
          </a:blipFill>
        </p:spPr>
        <p:txBody>
          <a:bodyPr/>
          <a:lstStyle/>
          <a:p>
            <a:endParaRPr lang="en-AU"/>
          </a:p>
        </p:txBody>
      </p:sp>
      <p:sp>
        <p:nvSpPr>
          <p:cNvPr id="3" name="Freeform 3"/>
          <p:cNvSpPr/>
          <p:nvPr/>
        </p:nvSpPr>
        <p:spPr>
          <a:xfrm>
            <a:off x="7428690" y="-1946238"/>
            <a:ext cx="12423885" cy="8889674"/>
          </a:xfrm>
          <a:custGeom>
            <a:avLst/>
            <a:gdLst/>
            <a:ahLst/>
            <a:cxnLst/>
            <a:rect l="l" t="t" r="r" b="b"/>
            <a:pathLst>
              <a:path w="12423885" h="8889674">
                <a:moveTo>
                  <a:pt x="0" y="0"/>
                </a:moveTo>
                <a:lnTo>
                  <a:pt x="12423885" y="0"/>
                </a:lnTo>
                <a:lnTo>
                  <a:pt x="12423885" y="8889674"/>
                </a:lnTo>
                <a:lnTo>
                  <a:pt x="0" y="8889674"/>
                </a:lnTo>
                <a:lnTo>
                  <a:pt x="0" y="0"/>
                </a:lnTo>
                <a:close/>
              </a:path>
            </a:pathLst>
          </a:custGeom>
          <a:blipFill>
            <a:blip r:embed="rId4"/>
            <a:stretch>
              <a:fillRect l="-62112" r="-62112" b="-58512"/>
            </a:stretch>
          </a:blipFill>
        </p:spPr>
        <p:txBody>
          <a:bodyPr/>
          <a:lstStyle/>
          <a:p>
            <a:endParaRPr lang="en-AU"/>
          </a:p>
        </p:txBody>
      </p:sp>
      <p:sp>
        <p:nvSpPr>
          <p:cNvPr id="4" name="TextBox 3">
            <a:extLst>
              <a:ext uri="{FF2B5EF4-FFF2-40B4-BE49-F238E27FC236}">
                <a16:creationId xmlns:a16="http://schemas.microsoft.com/office/drawing/2014/main" id="{4C5B1B65-36BC-5087-2AB6-BEB1D5BF7BEA}"/>
              </a:ext>
            </a:extLst>
          </p:cNvPr>
          <p:cNvSpPr txBox="1"/>
          <p:nvPr/>
        </p:nvSpPr>
        <p:spPr>
          <a:xfrm>
            <a:off x="609600" y="2933700"/>
            <a:ext cx="9753600" cy="6370975"/>
          </a:xfrm>
          <a:prstGeom prst="rect">
            <a:avLst/>
          </a:prstGeom>
          <a:noFill/>
        </p:spPr>
        <p:txBody>
          <a:bodyPr wrap="square" rtlCol="0">
            <a:spAutoFit/>
          </a:bodyPr>
          <a:lstStyle/>
          <a:p>
            <a:r>
              <a:rPr lang="en-AU" sz="6600" dirty="0">
                <a:solidFill>
                  <a:srgbClr val="824BB0"/>
                </a:solidFill>
                <a:latin typeface="Shadows Into Light Two"/>
              </a:rPr>
              <a:t>Questions &amp; Contact Details</a:t>
            </a:r>
            <a:endParaRPr lang="en-AU" sz="6600" dirty="0">
              <a:latin typeface="Helveticish" panose="020B0604020202020204" charset="0"/>
              <a:ea typeface="Helveticish" panose="020B0604020202020204" charset="0"/>
              <a:cs typeface="Helveticish" panose="020B0604020202020204" charset="0"/>
            </a:endParaRPr>
          </a:p>
          <a:p>
            <a:pPr algn="l"/>
            <a:endParaRPr lang="en-AU" sz="1800" b="0" i="0" u="none" strike="noStrike" baseline="0" dirty="0">
              <a:latin typeface="Helveticish" panose="020B0604020202020204" charset="0"/>
              <a:ea typeface="Helveticish" panose="020B0604020202020204" charset="0"/>
              <a:cs typeface="Helveticish" panose="020B0604020202020204" charset="0"/>
            </a:endParaRPr>
          </a:p>
          <a:p>
            <a:pPr algn="l"/>
            <a:endParaRPr lang="en-AU" dirty="0">
              <a:latin typeface="Helveticish" panose="020B0604020202020204" charset="0"/>
              <a:ea typeface="Helveticish" panose="020B0604020202020204" charset="0"/>
              <a:cs typeface="Helveticish" panose="020B0604020202020204" charset="0"/>
            </a:endParaRPr>
          </a:p>
          <a:p>
            <a:r>
              <a:rPr lang="en-AU" sz="3600" dirty="0"/>
              <a:t>Emma Hyde- </a:t>
            </a:r>
            <a:r>
              <a:rPr lang="en-AU" sz="3600" dirty="0">
                <a:hlinkClick r:id="rId5"/>
              </a:rPr>
              <a:t>emmahyde@agrowingunderstanding.com.au</a:t>
            </a:r>
            <a:r>
              <a:rPr lang="en-AU" sz="3600" dirty="0"/>
              <a:t> </a:t>
            </a:r>
          </a:p>
          <a:p>
            <a:endParaRPr lang="en-AU" sz="3600" dirty="0"/>
          </a:p>
          <a:p>
            <a:r>
              <a:rPr lang="en-AU" sz="3600" dirty="0"/>
              <a:t>Lauren Haskins- </a:t>
            </a:r>
            <a:r>
              <a:rPr lang="en-AU" sz="3600" dirty="0">
                <a:hlinkClick r:id="rId6"/>
              </a:rPr>
              <a:t>lauren@agrowingunderstanding.com.au</a:t>
            </a:r>
            <a:endParaRPr lang="en-AU" sz="3600" dirty="0"/>
          </a:p>
          <a:p>
            <a:endParaRPr lang="en-AU" sz="3600" dirty="0"/>
          </a:p>
          <a:p>
            <a:r>
              <a:rPr lang="en-AU" sz="3600" dirty="0">
                <a:hlinkClick r:id="rId7"/>
              </a:rPr>
              <a:t>www.agrowingunderstanding.com.au</a:t>
            </a:r>
            <a:endParaRPr lang="en-AU" sz="3600" dirty="0"/>
          </a:p>
          <a:p>
            <a:r>
              <a:rPr lang="en-AU" sz="3600" dirty="0">
                <a:hlinkClick r:id="rId8"/>
              </a:rPr>
              <a:t>www.letsgrowtogether.com.au</a:t>
            </a:r>
            <a:r>
              <a:rPr lang="en-AU" sz="3600" dirty="0"/>
              <a:t> </a:t>
            </a:r>
          </a:p>
          <a:p>
            <a:endParaRPr lang="en-AU"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acb38cf-83ee-4021-986a-91676412a9e3">
      <Terms xmlns="http://schemas.microsoft.com/office/infopath/2007/PartnerControls"/>
    </lcf76f155ced4ddcb4097134ff3c332f>
    <TaxCatchAll xmlns="11627f60-91cb-47c6-bf39-d28b6e0e7344" xsi:nil="true"/>
    <PHN_x0020_Location xmlns="8121c63c-c079-4dde-9368-6615550d9e6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3BB9F886F335E439F70D05737DEB866" ma:contentTypeVersion="29" ma:contentTypeDescription="Create a new document." ma:contentTypeScope="" ma:versionID="10d081a3c09e5a1f1823045340c58310">
  <xsd:schema xmlns:xsd="http://www.w3.org/2001/XMLSchema" xmlns:xs="http://www.w3.org/2001/XMLSchema" xmlns:p="http://schemas.microsoft.com/office/2006/metadata/properties" xmlns:ns2="8121c63c-c079-4dde-9368-6615550d9e69" xmlns:ns3="7acb38cf-83ee-4021-986a-91676412a9e3" xmlns:ns4="11627f60-91cb-47c6-bf39-d28b6e0e7344" targetNamespace="http://schemas.microsoft.com/office/2006/metadata/properties" ma:root="true" ma:fieldsID="ea2b7d1e113761acec2841df91258fb4" ns2:_="" ns3:_="" ns4:_="">
    <xsd:import namespace="8121c63c-c079-4dde-9368-6615550d9e69"/>
    <xsd:import namespace="7acb38cf-83ee-4021-986a-91676412a9e3"/>
    <xsd:import namespace="11627f60-91cb-47c6-bf39-d28b6e0e7344"/>
    <xsd:element name="properties">
      <xsd:complexType>
        <xsd:sequence>
          <xsd:element name="documentManagement">
            <xsd:complexType>
              <xsd:all>
                <xsd:element ref="ns2:PHN_x0020_Location"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21c63c-c079-4dde-9368-6615550d9e69" elementFormDefault="qualified">
    <xsd:import namespace="http://schemas.microsoft.com/office/2006/documentManagement/types"/>
    <xsd:import namespace="http://schemas.microsoft.com/office/infopath/2007/PartnerControls"/>
    <xsd:element name="PHN_x0020_Location" ma:index="8" nillable="true" ma:displayName="PHN Location" ma:format="Dropdown" ma:internalName="PHN_x0020_Location">
      <xsd:simpleType>
        <xsd:restriction base="dms:Choice">
          <xsd:enumeration value="Central Coast"/>
          <xsd:enumeration value="Hunter"/>
          <xsd:enumeration value="New England"/>
          <xsd:enumeration value="All"/>
        </xsd:restriction>
      </xsd:simpleType>
    </xsd:element>
  </xsd:schema>
  <xsd:schema xmlns:xsd="http://www.w3.org/2001/XMLSchema" xmlns:xs="http://www.w3.org/2001/XMLSchema" xmlns:dms="http://schemas.microsoft.com/office/2006/documentManagement/types" xmlns:pc="http://schemas.microsoft.com/office/infopath/2007/PartnerControls" targetNamespace="7acb38cf-83ee-4021-986a-91676412a9e3"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fed01f9-cc88-473d-afbc-199b91779a5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627f60-91cb-47c6-bf39-d28b6e0e734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2aab229-987d-4a9f-b537-795c34c6eb33}" ma:internalName="TaxCatchAll" ma:showField="CatchAllData" ma:web="11627f60-91cb-47c6-bf39-d28b6e0e73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843E42-C0D5-4ABD-A6C6-BB0BF94E3F64}">
  <ds:schemaRefs>
    <ds:schemaRef ds:uri="http://schemas.microsoft.com/office/2006/metadata/properties"/>
    <ds:schemaRef ds:uri="http://schemas.microsoft.com/office/infopath/2007/PartnerControls"/>
    <ds:schemaRef ds:uri="147dac39-5fe1-4ca2-b217-73c40feb4e3b"/>
    <ds:schemaRef ds:uri="44b391ce-3927-401f-b3ca-b158a042a5f9"/>
  </ds:schemaRefs>
</ds:datastoreItem>
</file>

<file path=customXml/itemProps2.xml><?xml version="1.0" encoding="utf-8"?>
<ds:datastoreItem xmlns:ds="http://schemas.openxmlformats.org/officeDocument/2006/customXml" ds:itemID="{B1A94882-830B-4CF5-9A8C-7CEFD9A3C933}">
  <ds:schemaRefs>
    <ds:schemaRef ds:uri="http://schemas.microsoft.com/sharepoint/v3/contenttype/forms"/>
  </ds:schemaRefs>
</ds:datastoreItem>
</file>

<file path=customXml/itemProps3.xml><?xml version="1.0" encoding="utf-8"?>
<ds:datastoreItem xmlns:ds="http://schemas.openxmlformats.org/officeDocument/2006/customXml" ds:itemID="{7E5F6CCD-2252-4EB7-8E87-2406D701DB67}"/>
</file>

<file path=docProps/app.xml><?xml version="1.0" encoding="utf-8"?>
<Properties xmlns="http://schemas.openxmlformats.org/officeDocument/2006/extended-properties" xmlns:vt="http://schemas.openxmlformats.org/officeDocument/2006/docPropsVTypes">
  <TotalTime>1096</TotalTime>
  <Words>1176</Words>
  <Application>Microsoft Office PowerPoint</Application>
  <PresentationFormat>Custom</PresentationFormat>
  <Paragraphs>139</Paragraphs>
  <Slides>6</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Calibri</vt:lpstr>
      <vt:lpstr>Arial</vt:lpstr>
      <vt:lpstr>Shadows Into Light Two</vt:lpstr>
      <vt:lpstr>Aptos</vt:lpstr>
      <vt:lpstr>Helveticish</vt:lpstr>
      <vt:lpstr>Times New Roman</vt:lpstr>
      <vt:lpstr>HelveticaNeue</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Inclusion Powerpoint</dc:title>
  <dc:creator>Lauren Haskins</dc:creator>
  <cp:lastModifiedBy>Lauren Haskings</cp:lastModifiedBy>
  <cp:revision>3</cp:revision>
  <dcterms:created xsi:type="dcterms:W3CDTF">2006-08-16T00:00:00Z</dcterms:created>
  <dcterms:modified xsi:type="dcterms:W3CDTF">2024-05-05T03:55:06Z</dcterms:modified>
  <dc:identifier>DAGEPBAelos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0x010100A3BB9F886F335E439F70D05737DEB866</vt:lpwstr>
  </property>
  <property fmtid="{D5CDD505-2E9C-101B-9397-08002B2CF9AE}" pid="3" name="MediaServiceImageTags">
    <vt:lpwstr/>
  </property>
</Properties>
</file>