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9" r:id="rId3"/>
    <p:sldId id="268" r:id="rId4"/>
    <p:sldId id="26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629"/>
    </p:cViewPr>
  </p:sorterViewPr>
  <p:notesViewPr>
    <p:cSldViewPr snapToGrid="0">
      <p:cViewPr>
        <p:scale>
          <a:sx n="100" d="100"/>
          <a:sy n="100" d="100"/>
        </p:scale>
        <p:origin x="2400" y="-10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2574C-E56F-4695-A5CC-F9B2F9755A50}" type="datetimeFigureOut">
              <a:rPr lang="en-AU" smtClean="0"/>
              <a:t>7/05/2024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5F022-E571-4162-AF02-74E7D616A8C6}" type="slidenum">
              <a:rPr lang="en-AU" smtClean="0"/>
              <a:t>‹#›</a:t>
            </a:fld>
            <a:endParaRPr lang="en-AU"/>
          </a:p>
        </p:txBody>
      </p:sp>
    </p:spTree>
    <p:extLst>
      <p:ext uri="{BB962C8B-B14F-4D97-AF65-F5344CB8AC3E}">
        <p14:creationId xmlns:p14="http://schemas.microsoft.com/office/powerpoint/2010/main" val="210585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C5F022-E571-4162-AF02-74E7D616A8C6}" type="slidenum">
              <a:rPr lang="en-AU" smtClean="0"/>
              <a:t>1</a:t>
            </a:fld>
            <a:endParaRPr lang="en-AU"/>
          </a:p>
        </p:txBody>
      </p:sp>
      <p:pic>
        <p:nvPicPr>
          <p:cNvPr id="6" name="Picture 5" descr="A group of colorful circles with different types of food&#10;&#10;Description automatically generated">
            <a:extLst>
              <a:ext uri="{FF2B5EF4-FFF2-40B4-BE49-F238E27FC236}">
                <a16:creationId xmlns:a16="http://schemas.microsoft.com/office/drawing/2014/main" id="{C546D35B-B3EB-06E0-A940-0E2951E0B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8" y="3246132"/>
            <a:ext cx="1331422" cy="940409"/>
          </a:xfrm>
          <a:prstGeom prst="rect">
            <a:avLst/>
          </a:prstGeom>
        </p:spPr>
      </p:pic>
    </p:spTree>
    <p:extLst>
      <p:ext uri="{BB962C8B-B14F-4D97-AF65-F5344CB8AC3E}">
        <p14:creationId xmlns:p14="http://schemas.microsoft.com/office/powerpoint/2010/main" val="1286969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pregnant women at Pius X are screen for gestational diabetes before 12 weeks.  Thus we can identify women with gestational diabetes early and start monitoring and provide lifestyle modification support.  </a:t>
            </a:r>
          </a:p>
          <a:p>
            <a:endParaRPr lang="en-US" dirty="0"/>
          </a:p>
          <a:p>
            <a:r>
              <a:rPr lang="en-US" dirty="0"/>
              <a:t>They are provided with Libre sensors and fortnightly appointments with the Diabetes Educator to monitor BGL’s.  BGL’s above target are notified to the GP who then starts them on glucose lowering medication.   I provide them my mobile so if BGL’s spike they can contact me so I can inform GP.  GP they provides </a:t>
            </a:r>
            <a:r>
              <a:rPr lang="en-US" dirty="0" err="1"/>
              <a:t>obestrics</a:t>
            </a:r>
            <a:r>
              <a:rPr lang="en-US" dirty="0"/>
              <a:t> in </a:t>
            </a:r>
            <a:r>
              <a:rPr lang="en-US" dirty="0" err="1"/>
              <a:t>Moree</a:t>
            </a:r>
            <a:r>
              <a:rPr lang="en-US" dirty="0"/>
              <a:t> Hospital is not at Pius X clinic.  </a:t>
            </a:r>
            <a:r>
              <a:rPr lang="en-US" dirty="0" err="1"/>
              <a:t>Obsertics</a:t>
            </a:r>
            <a:r>
              <a:rPr lang="en-US" dirty="0"/>
              <a:t> GP then prescribes medication.  BGL monitoring is able to be access by GP.  </a:t>
            </a:r>
          </a:p>
          <a:p>
            <a:endParaRPr lang="en-US" dirty="0"/>
          </a:p>
          <a:p>
            <a:r>
              <a:rPr lang="en-US" dirty="0"/>
              <a:t>Also discussed medications and planning for birth.  In </a:t>
            </a:r>
            <a:r>
              <a:rPr lang="en-US" dirty="0" err="1"/>
              <a:t>Moree</a:t>
            </a:r>
            <a:r>
              <a:rPr lang="en-US" dirty="0"/>
              <a:t> if a mother start insulin they need to have the baby at Tamworth (3 hours) or Newcastle Hospital.  Planning for delivery is part of the consults.  </a:t>
            </a:r>
          </a:p>
          <a:p>
            <a:endParaRPr lang="en-US" dirty="0"/>
          </a:p>
          <a:p>
            <a:r>
              <a:rPr lang="en-US" dirty="0"/>
              <a:t>Mum send photos of their new babies and excited to say they ‘passed </a:t>
            </a:r>
            <a:r>
              <a:rPr lang="en-US" dirty="0" err="1"/>
              <a:t>sugas</a:t>
            </a:r>
            <a:r>
              <a:rPr lang="en-US" dirty="0"/>
              <a:t>”   </a:t>
            </a:r>
            <a:endParaRPr lang="en-AU" dirty="0"/>
          </a:p>
        </p:txBody>
      </p:sp>
      <p:sp>
        <p:nvSpPr>
          <p:cNvPr id="4" name="Slide Number Placeholder 3"/>
          <p:cNvSpPr>
            <a:spLocks noGrp="1"/>
          </p:cNvSpPr>
          <p:nvPr>
            <p:ph type="sldNum" sz="quarter" idx="5"/>
          </p:nvPr>
        </p:nvSpPr>
        <p:spPr/>
        <p:txBody>
          <a:bodyPr/>
          <a:lstStyle/>
          <a:p>
            <a:fld id="{3AC5F022-E571-4162-AF02-74E7D616A8C6}" type="slidenum">
              <a:rPr lang="en-AU" smtClean="0"/>
              <a:t>10</a:t>
            </a:fld>
            <a:endParaRPr lang="en-AU"/>
          </a:p>
        </p:txBody>
      </p:sp>
    </p:spTree>
    <p:extLst>
      <p:ext uri="{BB962C8B-B14F-4D97-AF65-F5344CB8AC3E}">
        <p14:creationId xmlns:p14="http://schemas.microsoft.com/office/powerpoint/2010/main" val="28791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be fantastic to have an Endocrinologist attend Pius X.  There is a visiting Endocrinologist to </a:t>
            </a:r>
            <a:r>
              <a:rPr lang="en-US" dirty="0" err="1"/>
              <a:t>Moree</a:t>
            </a:r>
            <a:r>
              <a:rPr lang="en-US" dirty="0"/>
              <a:t> however it is at an another </a:t>
            </a:r>
            <a:r>
              <a:rPr lang="en-US" dirty="0" err="1"/>
              <a:t>organisation</a:t>
            </a:r>
            <a:r>
              <a:rPr lang="en-US" dirty="0"/>
              <a:t>.    This means the Endocrinologist is unable to access the Pius X Diabetes team notes for that client.  </a:t>
            </a:r>
          </a:p>
          <a:p>
            <a:r>
              <a:rPr lang="en-US" dirty="0"/>
              <a:t>Earlier diagnosis of insulin resistance to ensure clients are supported to help preserve beta cells and reduce or postpone developing diabetes</a:t>
            </a:r>
          </a:p>
          <a:p>
            <a:r>
              <a:rPr lang="en-US" dirty="0"/>
              <a:t>More Aboriginal Health Practitioners becoming Credentialed Diabetes Educators.  </a:t>
            </a:r>
          </a:p>
          <a:p>
            <a:r>
              <a:rPr lang="en-US" dirty="0"/>
              <a:t>More funding for continuous glucose monitoring so that all clients on insulin are able to increase time in range of their BGL’s.</a:t>
            </a:r>
          </a:p>
          <a:p>
            <a:r>
              <a:rPr lang="en-US" dirty="0"/>
              <a:t>CGM is only available for people with Type 1 Diabetes through NDSS</a:t>
            </a:r>
          </a:p>
          <a:p>
            <a:r>
              <a:rPr lang="en-US" dirty="0"/>
              <a:t>CGM funding via NDIS is very difficult to have approved. </a:t>
            </a:r>
            <a:endParaRPr lang="en-AU" dirty="0"/>
          </a:p>
        </p:txBody>
      </p:sp>
      <p:sp>
        <p:nvSpPr>
          <p:cNvPr id="4" name="Slide Number Placeholder 3"/>
          <p:cNvSpPr>
            <a:spLocks noGrp="1"/>
          </p:cNvSpPr>
          <p:nvPr>
            <p:ph type="sldNum" sz="quarter" idx="5"/>
          </p:nvPr>
        </p:nvSpPr>
        <p:spPr/>
        <p:txBody>
          <a:bodyPr/>
          <a:lstStyle/>
          <a:p>
            <a:fld id="{3AC5F022-E571-4162-AF02-74E7D616A8C6}" type="slidenum">
              <a:rPr lang="en-AU" smtClean="0"/>
              <a:t>11</a:t>
            </a:fld>
            <a:endParaRPr lang="en-AU"/>
          </a:p>
        </p:txBody>
      </p:sp>
    </p:spTree>
    <p:extLst>
      <p:ext uri="{BB962C8B-B14F-4D97-AF65-F5344CB8AC3E}">
        <p14:creationId xmlns:p14="http://schemas.microsoft.com/office/powerpoint/2010/main" val="3102158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C5F022-E571-4162-AF02-74E7D616A8C6}" type="slidenum">
              <a:rPr lang="en-AU" smtClean="0"/>
              <a:t>12</a:t>
            </a:fld>
            <a:endParaRPr lang="en-AU"/>
          </a:p>
        </p:txBody>
      </p:sp>
    </p:spTree>
    <p:extLst>
      <p:ext uri="{BB962C8B-B14F-4D97-AF65-F5344CB8AC3E}">
        <p14:creationId xmlns:p14="http://schemas.microsoft.com/office/powerpoint/2010/main" val="17445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Pius X is a Aboriginal Health Service in </a:t>
            </a:r>
            <a:r>
              <a:rPr lang="en-US" dirty="0" err="1"/>
              <a:t>Moree</a:t>
            </a:r>
            <a:r>
              <a:rPr lang="en-US" dirty="0"/>
              <a:t> NSW.  </a:t>
            </a:r>
            <a:r>
              <a:rPr lang="en-US" dirty="0" err="1"/>
              <a:t>Moree</a:t>
            </a:r>
            <a:r>
              <a:rPr lang="en-US" dirty="0"/>
              <a:t> is situated in Northern NSW.  That is a five and half hour drive from were we are today.  Out major hospital and diabetes clinic is in Tamworth.  This is a 3 hour drive from </a:t>
            </a:r>
            <a:r>
              <a:rPr lang="en-US" dirty="0" err="1"/>
              <a:t>Moree</a:t>
            </a:r>
            <a:r>
              <a:rPr lang="en-US" dirty="0"/>
              <a:t>.  </a:t>
            </a:r>
          </a:p>
          <a:p>
            <a:pPr marL="228600" indent="-228600">
              <a:buAutoNum type="arabicPeriod"/>
            </a:pPr>
            <a:endParaRPr lang="en-US" dirty="0"/>
          </a:p>
          <a:p>
            <a:pPr marL="228600" indent="-228600">
              <a:buAutoNum type="arabicPeriod"/>
            </a:pPr>
            <a:r>
              <a:rPr lang="en-US" dirty="0"/>
              <a:t>The First Nations population of </a:t>
            </a:r>
            <a:r>
              <a:rPr lang="en-US" dirty="0" err="1"/>
              <a:t>Moree</a:t>
            </a:r>
            <a:r>
              <a:rPr lang="en-US" dirty="0"/>
              <a:t> is X%   </a:t>
            </a:r>
          </a:p>
          <a:p>
            <a:pPr marL="228600" indent="-228600">
              <a:buAutoNum type="arabicPeriod"/>
            </a:pPr>
            <a:endParaRPr lang="en-US" dirty="0"/>
          </a:p>
          <a:p>
            <a:pPr marL="228600" indent="-228600">
              <a:buAutoNum type="arabicPeriod"/>
            </a:pPr>
            <a:r>
              <a:rPr lang="en-US" dirty="0" err="1"/>
              <a:t>Moree’s</a:t>
            </a:r>
            <a:r>
              <a:rPr lang="en-US" dirty="0"/>
              <a:t> Population is 7000 people.  4000 people attend the Pius X clinic.  As Pius X has the only CDE in the town non indigenous people are allowed to see the diabetes educator with a EPC referral.  </a:t>
            </a:r>
          </a:p>
          <a:p>
            <a:pPr marL="228600" indent="-228600">
              <a:buAutoNum type="arabicPeriod"/>
            </a:pPr>
            <a:endParaRPr lang="en-US" dirty="0"/>
          </a:p>
          <a:p>
            <a:pPr marL="228600" indent="-228600">
              <a:buAutoNum type="arabicPeriod"/>
            </a:pPr>
            <a:r>
              <a:rPr lang="en-US" dirty="0"/>
              <a:t>NDSS Diabetes map is for only people registered with the National Diabetes Services Scheme.    A GP , practice nurse or CDE can complete the registration process.  Therefore the percentage of people with Diabetes may be higher. </a:t>
            </a:r>
            <a:endParaRPr lang="en-AU" dirty="0"/>
          </a:p>
        </p:txBody>
      </p:sp>
      <p:sp>
        <p:nvSpPr>
          <p:cNvPr id="4" name="Slide Number Placeholder 3"/>
          <p:cNvSpPr>
            <a:spLocks noGrp="1"/>
          </p:cNvSpPr>
          <p:nvPr>
            <p:ph type="sldNum" sz="quarter" idx="5"/>
          </p:nvPr>
        </p:nvSpPr>
        <p:spPr/>
        <p:txBody>
          <a:bodyPr/>
          <a:lstStyle/>
          <a:p>
            <a:fld id="{3AC5F022-E571-4162-AF02-74E7D616A8C6}" type="slidenum">
              <a:rPr lang="en-AU" smtClean="0"/>
              <a:t>2</a:t>
            </a:fld>
            <a:endParaRPr lang="en-AU"/>
          </a:p>
        </p:txBody>
      </p:sp>
    </p:spTree>
    <p:extLst>
      <p:ext uri="{BB962C8B-B14F-4D97-AF65-F5344CB8AC3E}">
        <p14:creationId xmlns:p14="http://schemas.microsoft.com/office/powerpoint/2010/main" val="176552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Pius X has a well resource clinic.   This includes permanent staff.  The GP’s, nurses,  AHP, AHW and pathologist.  </a:t>
            </a:r>
          </a:p>
          <a:p>
            <a:r>
              <a:rPr lang="en-AU" dirty="0"/>
              <a:t>Administration staff are related to a lot of people in town.  They know the  issues of what is happening in a person life.  They also spread the good word that the visiting services are worth meeting </a:t>
            </a:r>
          </a:p>
          <a:p>
            <a:endParaRPr lang="en-AU" dirty="0"/>
          </a:p>
          <a:p>
            <a:r>
              <a:rPr lang="en-AU" dirty="0"/>
              <a:t>Visiting Staff include;</a:t>
            </a:r>
          </a:p>
          <a:p>
            <a:pPr marL="171450" indent="-171450">
              <a:buFontTx/>
              <a:buChar char="-"/>
            </a:pPr>
            <a:r>
              <a:rPr lang="en-AU" dirty="0"/>
              <a:t>Dietitians once a week</a:t>
            </a:r>
          </a:p>
          <a:p>
            <a:pPr marL="171450" indent="-171450">
              <a:buFontTx/>
              <a:buChar char="-"/>
            </a:pPr>
            <a:endParaRPr lang="en-AU" dirty="0"/>
          </a:p>
          <a:p>
            <a:pPr marL="171450" indent="-171450">
              <a:buFontTx/>
              <a:buChar char="-"/>
            </a:pPr>
            <a:r>
              <a:rPr lang="en-AU" dirty="0"/>
              <a:t>Dietitian and CDE twice a week plus fortnightly visits to Mungindi</a:t>
            </a:r>
          </a:p>
          <a:p>
            <a:pPr marL="171450" indent="-171450">
              <a:buFontTx/>
              <a:buChar char="-"/>
            </a:pPr>
            <a:r>
              <a:rPr lang="en-AU" dirty="0"/>
              <a:t> Optometrist once a month </a:t>
            </a:r>
          </a:p>
          <a:p>
            <a:pPr marL="171450" indent="-171450">
              <a:buFontTx/>
              <a:buChar char="-"/>
            </a:pPr>
            <a:r>
              <a:rPr lang="en-AU" dirty="0"/>
              <a:t>Podiatrist 5 days a week every 7 weeks (also visit </a:t>
            </a:r>
            <a:r>
              <a:rPr lang="en-AU" dirty="0" err="1"/>
              <a:t>Mungini</a:t>
            </a:r>
            <a:r>
              <a:rPr lang="en-AU" dirty="0"/>
              <a:t> and </a:t>
            </a:r>
            <a:r>
              <a:rPr lang="en-AU" dirty="0" err="1"/>
              <a:t>Toomelah</a:t>
            </a:r>
            <a:r>
              <a:rPr lang="en-AU" dirty="0"/>
              <a:t> clinics in that week)</a:t>
            </a:r>
          </a:p>
          <a:p>
            <a:pPr marL="171450" indent="-171450">
              <a:buFontTx/>
              <a:buChar char="-"/>
            </a:pPr>
            <a:r>
              <a:rPr lang="en-AU" dirty="0" err="1"/>
              <a:t>Ophthalmolist</a:t>
            </a:r>
            <a:r>
              <a:rPr lang="en-AU" dirty="0"/>
              <a:t>  - </a:t>
            </a:r>
          </a:p>
          <a:p>
            <a:pPr marL="171450" indent="-171450">
              <a:buFontTx/>
              <a:buChar char="-"/>
            </a:pPr>
            <a:r>
              <a:rPr lang="en-AU" dirty="0"/>
              <a:t>Exercise Physiologist once a week for group exercise.  Able to refer for individual appointments at her clinic.  Funding for appointment is through PHN.  </a:t>
            </a:r>
          </a:p>
          <a:p>
            <a:pPr marL="171450" indent="-171450">
              <a:buFontTx/>
              <a:buChar char="-"/>
            </a:pPr>
            <a:r>
              <a:rPr lang="en-AU" dirty="0"/>
              <a:t>Pathology – open daily.  </a:t>
            </a:r>
          </a:p>
          <a:p>
            <a:pPr marL="171450" indent="-171450">
              <a:buFontTx/>
              <a:buChar char="-"/>
            </a:pPr>
            <a:r>
              <a:rPr lang="en-AU" dirty="0"/>
              <a:t>Dental – 5 days a week.  Locum dental services</a:t>
            </a:r>
          </a:p>
          <a:p>
            <a:pPr marL="171450" indent="-171450">
              <a:buFontTx/>
              <a:buChar char="-"/>
            </a:pPr>
            <a:r>
              <a:rPr lang="en-AU" dirty="0"/>
              <a:t>Social and Emotional Health team has counsellors and drug and alcohol workers available 5 days a week.  </a:t>
            </a:r>
          </a:p>
          <a:p>
            <a:pPr marL="171450" indent="-171450">
              <a:buFontTx/>
              <a:buChar char="-"/>
            </a:pPr>
            <a:r>
              <a:rPr lang="en-AU" dirty="0"/>
              <a:t>Psychologist and Child Psychologist </a:t>
            </a:r>
          </a:p>
        </p:txBody>
      </p:sp>
      <p:sp>
        <p:nvSpPr>
          <p:cNvPr id="4" name="Slide Number Placeholder 3"/>
          <p:cNvSpPr>
            <a:spLocks noGrp="1"/>
          </p:cNvSpPr>
          <p:nvPr>
            <p:ph type="sldNum" sz="quarter" idx="5"/>
          </p:nvPr>
        </p:nvSpPr>
        <p:spPr/>
        <p:txBody>
          <a:bodyPr/>
          <a:lstStyle/>
          <a:p>
            <a:fld id="{3AC5F022-E571-4162-AF02-74E7D616A8C6}" type="slidenum">
              <a:rPr lang="en-AU" smtClean="0"/>
              <a:t>3</a:t>
            </a:fld>
            <a:endParaRPr lang="en-AU"/>
          </a:p>
        </p:txBody>
      </p:sp>
    </p:spTree>
    <p:extLst>
      <p:ext uri="{BB962C8B-B14F-4D97-AF65-F5344CB8AC3E}">
        <p14:creationId xmlns:p14="http://schemas.microsoft.com/office/powerpoint/2010/main" val="60895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Referrals come from GPs nurses and aboriginal health workers.   EPC not essential for allied health.   Walk in. </a:t>
            </a:r>
          </a:p>
          <a:p>
            <a:pPr marL="228600" indent="-228600">
              <a:buAutoNum type="arabicPeriod"/>
            </a:pPr>
            <a:endParaRPr lang="en-AU" dirty="0"/>
          </a:p>
          <a:p>
            <a:pPr marL="228600" indent="-228600">
              <a:buAutoNum type="arabicPeriod" startAt="2"/>
            </a:pPr>
            <a:r>
              <a:rPr lang="en-AU" dirty="0"/>
              <a:t>715 Health checks</a:t>
            </a:r>
          </a:p>
          <a:p>
            <a:pPr marL="228600" indent="-228600">
              <a:buAutoNum type="arabicPeriod" startAt="2"/>
            </a:pPr>
            <a:endParaRPr lang="en-AU" dirty="0"/>
          </a:p>
          <a:p>
            <a:pPr marL="228600" indent="-228600">
              <a:buAutoNum type="arabicPeriod" startAt="3"/>
            </a:pPr>
            <a:r>
              <a:rPr lang="en-AU" dirty="0"/>
              <a:t>Referrals back to GP if required for referral to specialist or medication review</a:t>
            </a:r>
          </a:p>
          <a:p>
            <a:pPr marL="228600" indent="-228600">
              <a:buAutoNum type="arabicPeriod" startAt="3"/>
            </a:pPr>
            <a:endParaRPr lang="en-AU" dirty="0"/>
          </a:p>
          <a:p>
            <a:pPr marL="228600" indent="-228600">
              <a:buAutoNum type="arabicPeriod" startAt="4"/>
            </a:pPr>
            <a:r>
              <a:rPr lang="en-AU" dirty="0" err="1"/>
              <a:t>Communicare</a:t>
            </a:r>
            <a:r>
              <a:rPr lang="en-AU" dirty="0"/>
              <a:t> is a electronic   medical record system.   All visiting health professionals have access to notes and add there own notes.  Everyone in the clinic knows what he other health professional is doing in regards to a clients care.  Able to remind clients of up coming appointments and what the other health professional does.  </a:t>
            </a:r>
          </a:p>
          <a:p>
            <a:pPr marL="228600" indent="-228600">
              <a:buAutoNum type="arabicPeriod" startAt="4"/>
            </a:pPr>
            <a:endParaRPr lang="en-AU" dirty="0"/>
          </a:p>
          <a:p>
            <a:r>
              <a:rPr lang="en-AU" dirty="0"/>
              <a:t>5.  Pius X organises transport to and from the clinic.  Also a weekly blister pack delivery is available.   All medication changes are sent to the pharmacies.  </a:t>
            </a:r>
          </a:p>
        </p:txBody>
      </p:sp>
      <p:sp>
        <p:nvSpPr>
          <p:cNvPr id="4" name="Slide Number Placeholder 3"/>
          <p:cNvSpPr>
            <a:spLocks noGrp="1"/>
          </p:cNvSpPr>
          <p:nvPr>
            <p:ph type="sldNum" sz="quarter" idx="5"/>
          </p:nvPr>
        </p:nvSpPr>
        <p:spPr/>
        <p:txBody>
          <a:bodyPr/>
          <a:lstStyle/>
          <a:p>
            <a:fld id="{3AC5F022-E571-4162-AF02-74E7D616A8C6}" type="slidenum">
              <a:rPr lang="en-AU" smtClean="0"/>
              <a:t>4</a:t>
            </a:fld>
            <a:endParaRPr lang="en-AU"/>
          </a:p>
        </p:txBody>
      </p:sp>
    </p:spTree>
    <p:extLst>
      <p:ext uri="{BB962C8B-B14F-4D97-AF65-F5344CB8AC3E}">
        <p14:creationId xmlns:p14="http://schemas.microsoft.com/office/powerpoint/2010/main" val="153911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Long term client of Pius X.  Developed Type 2 diabetes 20 years.    Has autism and cared for by his parents.  Has 7 siblings that live in the house or visit.  SP spends all day in the kitchen and requests food from his siblings.  </a:t>
            </a:r>
          </a:p>
          <a:p>
            <a:endParaRPr lang="en-AU" dirty="0"/>
          </a:p>
          <a:p>
            <a:r>
              <a:rPr lang="en-AU" dirty="0"/>
              <a:t>Refused blood glucose monitoring and made insulin injection time difficult for parents.  </a:t>
            </a:r>
          </a:p>
          <a:p>
            <a:endParaRPr lang="en-AU" dirty="0"/>
          </a:p>
          <a:p>
            <a:r>
              <a:rPr lang="en-AU" dirty="0"/>
              <a:t>Libre sensor trail to monitor BGL’s and determine if medication needs reviewing.   Insulin was able to be </a:t>
            </a:r>
            <a:r>
              <a:rPr lang="en-AU" dirty="0" err="1"/>
              <a:t>tirated</a:t>
            </a:r>
            <a:r>
              <a:rPr lang="en-AU" dirty="0"/>
              <a:t> up and bring BGL’s into range.  Parents now longer had to do finger prick checks.  </a:t>
            </a:r>
          </a:p>
          <a:p>
            <a:endParaRPr lang="en-AU" dirty="0"/>
          </a:p>
          <a:p>
            <a:r>
              <a:rPr lang="en-AU" dirty="0"/>
              <a:t>Family meeting in regards to feeding of SP.  All siblings allowed to make him cups of tea however no food.  Dad is the only one allow to give him food.  This ensure he was not being over feed during the day. </a:t>
            </a:r>
          </a:p>
        </p:txBody>
      </p:sp>
      <p:sp>
        <p:nvSpPr>
          <p:cNvPr id="4" name="Slide Number Placeholder 3"/>
          <p:cNvSpPr>
            <a:spLocks noGrp="1"/>
          </p:cNvSpPr>
          <p:nvPr>
            <p:ph type="sldNum" sz="quarter" idx="5"/>
          </p:nvPr>
        </p:nvSpPr>
        <p:spPr/>
        <p:txBody>
          <a:bodyPr/>
          <a:lstStyle/>
          <a:p>
            <a:fld id="{3AC5F022-E571-4162-AF02-74E7D616A8C6}" type="slidenum">
              <a:rPr lang="en-AU" smtClean="0"/>
              <a:t>5</a:t>
            </a:fld>
            <a:endParaRPr lang="en-AU"/>
          </a:p>
        </p:txBody>
      </p:sp>
    </p:spTree>
    <p:extLst>
      <p:ext uri="{BB962C8B-B14F-4D97-AF65-F5344CB8AC3E}">
        <p14:creationId xmlns:p14="http://schemas.microsoft.com/office/powerpoint/2010/main" val="393405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 regularly comes to Pius X for all health checks.    </a:t>
            </a:r>
          </a:p>
          <a:p>
            <a:r>
              <a:rPr lang="en-AU" dirty="0"/>
              <a:t>Working on introducing him to the optometrist for a eye check.  </a:t>
            </a:r>
          </a:p>
          <a:p>
            <a:endParaRPr lang="en-AU" dirty="0"/>
          </a:p>
          <a:p>
            <a:r>
              <a:rPr lang="en-AU" dirty="0"/>
              <a:t>Working on a NDIS application for the Libre sensor to ensure BGL continue to stay in range for 70% of the time  </a:t>
            </a:r>
          </a:p>
        </p:txBody>
      </p:sp>
      <p:sp>
        <p:nvSpPr>
          <p:cNvPr id="4" name="Slide Number Placeholder 3"/>
          <p:cNvSpPr>
            <a:spLocks noGrp="1"/>
          </p:cNvSpPr>
          <p:nvPr>
            <p:ph type="sldNum" sz="quarter" idx="5"/>
          </p:nvPr>
        </p:nvSpPr>
        <p:spPr/>
        <p:txBody>
          <a:bodyPr/>
          <a:lstStyle/>
          <a:p>
            <a:fld id="{3AC5F022-E571-4162-AF02-74E7D616A8C6}" type="slidenum">
              <a:rPr lang="en-AU" smtClean="0"/>
              <a:t>6</a:t>
            </a:fld>
            <a:endParaRPr lang="en-AU"/>
          </a:p>
        </p:txBody>
      </p:sp>
    </p:spTree>
    <p:extLst>
      <p:ext uri="{BB962C8B-B14F-4D97-AF65-F5344CB8AC3E}">
        <p14:creationId xmlns:p14="http://schemas.microsoft.com/office/powerpoint/2010/main" val="82095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C5F022-E571-4162-AF02-74E7D616A8C6}" type="slidenum">
              <a:rPr lang="en-AU" smtClean="0"/>
              <a:t>7</a:t>
            </a:fld>
            <a:endParaRPr lang="en-AU"/>
          </a:p>
        </p:txBody>
      </p:sp>
    </p:spTree>
    <p:extLst>
      <p:ext uri="{BB962C8B-B14F-4D97-AF65-F5344CB8AC3E}">
        <p14:creationId xmlns:p14="http://schemas.microsoft.com/office/powerpoint/2010/main" val="277403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C5F022-E571-4162-AF02-74E7D616A8C6}" type="slidenum">
              <a:rPr lang="en-AU" smtClean="0"/>
              <a:t>8</a:t>
            </a:fld>
            <a:endParaRPr lang="en-AU"/>
          </a:p>
        </p:txBody>
      </p:sp>
    </p:spTree>
    <p:extLst>
      <p:ext uri="{BB962C8B-B14F-4D97-AF65-F5344CB8AC3E}">
        <p14:creationId xmlns:p14="http://schemas.microsoft.com/office/powerpoint/2010/main" val="171464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Aboriginal Health Practitioner noticed that the young men were missing out on health events if they did not play league.</a:t>
            </a:r>
          </a:p>
          <a:p>
            <a:endParaRPr lang="en-US" dirty="0"/>
          </a:p>
          <a:p>
            <a:r>
              <a:rPr lang="en-US" dirty="0"/>
              <a:t> Many of the young male clients with type 2 diabetes also had a mental health condition and limited cooking skills or access to cooked meals.  These men were only accessing the service for their medication and not having regular health checks.  </a:t>
            </a:r>
          </a:p>
          <a:p>
            <a:endParaRPr lang="en-US" dirty="0"/>
          </a:p>
          <a:p>
            <a:r>
              <a:rPr lang="en-US" dirty="0"/>
              <a:t>Men’s Cooking class was started in conjunction with Correctional services and local NDIS support services.  Similar clients</a:t>
            </a:r>
          </a:p>
          <a:p>
            <a:endParaRPr lang="en-US" dirty="0"/>
          </a:p>
          <a:p>
            <a:r>
              <a:rPr lang="en-US" dirty="0"/>
              <a:t>Now a weekly service for men with a mental health condition to have a cooked meal and chat about food.  All men take a spare meal home to have that night.  </a:t>
            </a:r>
          </a:p>
          <a:p>
            <a:r>
              <a:rPr lang="en-US" dirty="0" err="1"/>
              <a:t>Repport</a:t>
            </a:r>
            <a:r>
              <a:rPr lang="en-US" dirty="0"/>
              <a:t> building with health service to feel comfortable in coming to the service for health checks and regular attendance. </a:t>
            </a:r>
          </a:p>
          <a:p>
            <a:endParaRPr lang="en-US" dirty="0"/>
          </a:p>
          <a:p>
            <a:r>
              <a:rPr lang="en-US" dirty="0"/>
              <a:t>The men are now requesting new meal idea.  This is butter chicken pasta bake.  In that sauce is </a:t>
            </a:r>
            <a:r>
              <a:rPr lang="en-US" dirty="0" err="1"/>
              <a:t>pumkin</a:t>
            </a:r>
            <a:r>
              <a:rPr lang="en-US" dirty="0"/>
              <a:t> and chick peas.  </a:t>
            </a:r>
            <a:endParaRPr lang="en-AU" dirty="0"/>
          </a:p>
        </p:txBody>
      </p:sp>
      <p:sp>
        <p:nvSpPr>
          <p:cNvPr id="4" name="Slide Number Placeholder 3"/>
          <p:cNvSpPr>
            <a:spLocks noGrp="1"/>
          </p:cNvSpPr>
          <p:nvPr>
            <p:ph type="sldNum" sz="quarter" idx="5"/>
          </p:nvPr>
        </p:nvSpPr>
        <p:spPr/>
        <p:txBody>
          <a:bodyPr/>
          <a:lstStyle/>
          <a:p>
            <a:fld id="{3AC5F022-E571-4162-AF02-74E7D616A8C6}" type="slidenum">
              <a:rPr lang="en-AU" smtClean="0"/>
              <a:t>9</a:t>
            </a:fld>
            <a:endParaRPr lang="en-AU"/>
          </a:p>
        </p:txBody>
      </p:sp>
    </p:spTree>
    <p:extLst>
      <p:ext uri="{BB962C8B-B14F-4D97-AF65-F5344CB8AC3E}">
        <p14:creationId xmlns:p14="http://schemas.microsoft.com/office/powerpoint/2010/main" val="170457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802F-C477-FBFC-BD9C-E66CE827DC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8240363-0627-BE4A-91C3-0C8D182095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A04FC5F-3919-35E5-D734-972267F34F48}"/>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5" name="Footer Placeholder 4">
            <a:extLst>
              <a:ext uri="{FF2B5EF4-FFF2-40B4-BE49-F238E27FC236}">
                <a16:creationId xmlns:a16="http://schemas.microsoft.com/office/drawing/2014/main" id="{DD5E88C8-F3F2-2AB7-352C-4CA9EEABCD8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B3262E-8630-D638-9A05-67AD0897D9D7}"/>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242407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352F-D6C8-8A01-9BD2-D5516CCC124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B80D0B-BCCE-1275-B104-3FCE85412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852BE06-D40F-DD9F-F8B8-3B9F7B91B8D4}"/>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5" name="Footer Placeholder 4">
            <a:extLst>
              <a:ext uri="{FF2B5EF4-FFF2-40B4-BE49-F238E27FC236}">
                <a16:creationId xmlns:a16="http://schemas.microsoft.com/office/drawing/2014/main" id="{BCBF3EFC-4730-5FB6-629F-11478FADDDE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09752C-DBC0-2C1F-F0A4-75AF2EA3C2F6}"/>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275124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C82D7A-2174-3A89-582F-F4B64D0E04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9365C4A-5DA5-9799-C43A-80964B9FEA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C55658-A8C2-FF63-E7BC-85030AD0124F}"/>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5" name="Footer Placeholder 4">
            <a:extLst>
              <a:ext uri="{FF2B5EF4-FFF2-40B4-BE49-F238E27FC236}">
                <a16:creationId xmlns:a16="http://schemas.microsoft.com/office/drawing/2014/main" id="{8CF58708-A0ED-603D-6CBE-F9C2F677A14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FBF6742-6C52-104B-DE94-289DD2575629}"/>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1635113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F1534-1F7D-4932-A69D-AE10B9E9C9A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81382E8-70E6-9D07-F211-8A231E21A5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7982099-98A1-C3E8-C7C9-C76195EBE328}"/>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5" name="Footer Placeholder 4">
            <a:extLst>
              <a:ext uri="{FF2B5EF4-FFF2-40B4-BE49-F238E27FC236}">
                <a16:creationId xmlns:a16="http://schemas.microsoft.com/office/drawing/2014/main" id="{F0E3299E-C213-5A86-1429-193FB7600E9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650AA4-E0A2-33CF-AD2B-1979BB79A2D1}"/>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3609668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229E-B970-1CE4-A8A3-B5B4178C0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712CC4B-B79C-249F-B03B-EA4C67371A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6F0830-CA92-F33C-832B-703EC855F87B}"/>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5" name="Footer Placeholder 4">
            <a:extLst>
              <a:ext uri="{FF2B5EF4-FFF2-40B4-BE49-F238E27FC236}">
                <a16:creationId xmlns:a16="http://schemas.microsoft.com/office/drawing/2014/main" id="{0F29447D-87E6-B649-C5C8-18DCE819C64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2B1597-4993-1CB5-0D3D-9E206ED1C83E}"/>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270616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9BAA-5B9A-18F3-2452-6A9FA2E9361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9609F6-39D0-F06B-AD6C-03432EB9AA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7C56ABF-132F-9E90-C294-2C8130AA01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A71E672-F5B7-C3B0-6AD7-CE3EE1505CEA}"/>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6" name="Footer Placeholder 5">
            <a:extLst>
              <a:ext uri="{FF2B5EF4-FFF2-40B4-BE49-F238E27FC236}">
                <a16:creationId xmlns:a16="http://schemas.microsoft.com/office/drawing/2014/main" id="{026DC992-85AD-41C0-27DC-F1321ED31D6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3CA50F-DF8E-FCD0-37CF-4118A88B258E}"/>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29635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FAD0-2424-29FF-916D-05D19E487D4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89F5349-38E6-46F5-5D31-FABE5AA0A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06FCE-E466-3CDC-CD93-126635A9C2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54CE4C6-8270-2590-6DBD-4859D0C78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61E905-BC07-EB99-C8DC-0AA4103B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BD646D6-3A24-2DE1-1B6F-8DD1AC2B9241}"/>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8" name="Footer Placeholder 7">
            <a:extLst>
              <a:ext uri="{FF2B5EF4-FFF2-40B4-BE49-F238E27FC236}">
                <a16:creationId xmlns:a16="http://schemas.microsoft.com/office/drawing/2014/main" id="{C40F58AD-5759-A07D-6765-48866C41609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563D870-34EC-713E-D21C-3761C9D8BBAC}"/>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318707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3A6C-D33D-E531-7AE1-BD4ADC5953D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DA9292A-7DC6-AC57-2885-FEA2482B9602}"/>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4" name="Footer Placeholder 3">
            <a:extLst>
              <a:ext uri="{FF2B5EF4-FFF2-40B4-BE49-F238E27FC236}">
                <a16:creationId xmlns:a16="http://schemas.microsoft.com/office/drawing/2014/main" id="{C62EB0F1-C9EC-06F7-AB6E-17CC5E6D8C4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F47A789-F6F0-C11A-5169-BFADEC809213}"/>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4012030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6BF85-1FA8-3D61-52E3-65AFBE19EE43}"/>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3" name="Footer Placeholder 2">
            <a:extLst>
              <a:ext uri="{FF2B5EF4-FFF2-40B4-BE49-F238E27FC236}">
                <a16:creationId xmlns:a16="http://schemas.microsoft.com/office/drawing/2014/main" id="{CF92F3DD-8552-EF24-2AC0-84398F06D3C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1F44BE6-DC04-D98A-C345-9712A05786AD}"/>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739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6D86-B2BA-2473-1315-2446779EC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389BCC5-D952-A529-4836-643D20D5F5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A885843-5354-12E7-51AE-40913EC7B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F91EB-6808-6DA8-2E97-2134DCD4210D}"/>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6" name="Footer Placeholder 5">
            <a:extLst>
              <a:ext uri="{FF2B5EF4-FFF2-40B4-BE49-F238E27FC236}">
                <a16:creationId xmlns:a16="http://schemas.microsoft.com/office/drawing/2014/main" id="{10961AB2-0873-7781-2826-9AC0E6DF74C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CE6B321-8F6C-A084-D127-2D333D6763D8}"/>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309247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9812F-1F57-76CC-1F9F-21A89FBC6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BE8E279-0872-8FF2-48B1-257C4BBA7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35E3C5C-42CB-B97C-6A43-97DBF9210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8DCACE-FCB2-311F-E0BA-2BDCA2209726}"/>
              </a:ext>
            </a:extLst>
          </p:cNvPr>
          <p:cNvSpPr>
            <a:spLocks noGrp="1"/>
          </p:cNvSpPr>
          <p:nvPr>
            <p:ph type="dt" sz="half" idx="10"/>
          </p:nvPr>
        </p:nvSpPr>
        <p:spPr/>
        <p:txBody>
          <a:bodyPr/>
          <a:lstStyle/>
          <a:p>
            <a:fld id="{11B0EF72-B759-4CE3-B89B-9C034C8DBA53}" type="datetimeFigureOut">
              <a:rPr lang="en-AU" smtClean="0"/>
              <a:t>7/05/2024</a:t>
            </a:fld>
            <a:endParaRPr lang="en-AU"/>
          </a:p>
        </p:txBody>
      </p:sp>
      <p:sp>
        <p:nvSpPr>
          <p:cNvPr id="6" name="Footer Placeholder 5">
            <a:extLst>
              <a:ext uri="{FF2B5EF4-FFF2-40B4-BE49-F238E27FC236}">
                <a16:creationId xmlns:a16="http://schemas.microsoft.com/office/drawing/2014/main" id="{B697912F-E476-F9B6-A09E-C76B6C9BDE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34FF597-3F84-1F67-150F-49242C9EFC9E}"/>
              </a:ext>
            </a:extLst>
          </p:cNvPr>
          <p:cNvSpPr>
            <a:spLocks noGrp="1"/>
          </p:cNvSpPr>
          <p:nvPr>
            <p:ph type="sldNum" sz="quarter" idx="12"/>
          </p:nvPr>
        </p:nvSpPr>
        <p:spPr/>
        <p:txBody>
          <a:bodyPr/>
          <a:lstStyle/>
          <a:p>
            <a:fld id="{730EFD13-8EAE-4B97-BAEF-55FED12DD873}" type="slidenum">
              <a:rPr lang="en-AU" smtClean="0"/>
              <a:t>‹#›</a:t>
            </a:fld>
            <a:endParaRPr lang="en-AU"/>
          </a:p>
        </p:txBody>
      </p:sp>
    </p:spTree>
    <p:extLst>
      <p:ext uri="{BB962C8B-B14F-4D97-AF65-F5344CB8AC3E}">
        <p14:creationId xmlns:p14="http://schemas.microsoft.com/office/powerpoint/2010/main" val="239384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FE5E7-066A-DFDB-24CB-775E911FD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7693E12-E538-C681-DD33-05B3A7D1C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DBFAD28-314B-137A-B8EE-166EE65C7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B0EF72-B759-4CE3-B89B-9C034C8DBA53}" type="datetimeFigureOut">
              <a:rPr lang="en-AU" smtClean="0"/>
              <a:t>7/05/2024</a:t>
            </a:fld>
            <a:endParaRPr lang="en-AU"/>
          </a:p>
        </p:txBody>
      </p:sp>
      <p:sp>
        <p:nvSpPr>
          <p:cNvPr id="5" name="Footer Placeholder 4">
            <a:extLst>
              <a:ext uri="{FF2B5EF4-FFF2-40B4-BE49-F238E27FC236}">
                <a16:creationId xmlns:a16="http://schemas.microsoft.com/office/drawing/2014/main" id="{9E76535F-B2B4-EC1D-CB4C-1240D9C75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EB60651-D2C5-677A-246B-CF1F5763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0EFD13-8EAE-4B97-BAEF-55FED12DD873}" type="slidenum">
              <a:rPr lang="en-AU" smtClean="0"/>
              <a:t>‹#›</a:t>
            </a:fld>
            <a:endParaRPr lang="en-AU"/>
          </a:p>
        </p:txBody>
      </p:sp>
    </p:spTree>
    <p:extLst>
      <p:ext uri="{BB962C8B-B14F-4D97-AF65-F5344CB8AC3E}">
        <p14:creationId xmlns:p14="http://schemas.microsoft.com/office/powerpoint/2010/main" val="3127556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polly@northwestnutrition.com.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41EEC-30FA-4B4D-58C4-4C3059E6FAC2}"/>
              </a:ext>
            </a:extLst>
          </p:cNvPr>
          <p:cNvSpPr>
            <a:spLocks noGrp="1"/>
          </p:cNvSpPr>
          <p:nvPr>
            <p:ph type="ctrTitle"/>
          </p:nvPr>
        </p:nvSpPr>
        <p:spPr>
          <a:xfrm>
            <a:off x="6263148" y="640080"/>
            <a:ext cx="5285724" cy="3566160"/>
          </a:xfrm>
        </p:spPr>
        <p:txBody>
          <a:bodyPr anchor="b">
            <a:normAutofit fontScale="90000"/>
          </a:bodyPr>
          <a:lstStyle/>
          <a:p>
            <a:pPr algn="l"/>
            <a:r>
              <a:rPr lang="en-AU" sz="6600" dirty="0"/>
              <a:t>Pius X Diabetes Clinic – One Stop Shop</a:t>
            </a:r>
          </a:p>
        </p:txBody>
      </p:sp>
      <p:sp>
        <p:nvSpPr>
          <p:cNvPr id="3" name="Subtitle 2">
            <a:extLst>
              <a:ext uri="{FF2B5EF4-FFF2-40B4-BE49-F238E27FC236}">
                <a16:creationId xmlns:a16="http://schemas.microsoft.com/office/drawing/2014/main" id="{A9F2468E-0914-9032-9968-C4303D228C61}"/>
              </a:ext>
            </a:extLst>
          </p:cNvPr>
          <p:cNvSpPr>
            <a:spLocks noGrp="1"/>
          </p:cNvSpPr>
          <p:nvPr>
            <p:ph type="subTitle" idx="1"/>
          </p:nvPr>
        </p:nvSpPr>
        <p:spPr>
          <a:xfrm>
            <a:off x="6459794" y="4636008"/>
            <a:ext cx="5089078" cy="1572768"/>
          </a:xfrm>
        </p:spPr>
        <p:txBody>
          <a:bodyPr>
            <a:normAutofit/>
          </a:bodyPr>
          <a:lstStyle/>
          <a:p>
            <a:pPr algn="l"/>
            <a:r>
              <a:rPr lang="en-AU" dirty="0" err="1"/>
              <a:t>Pollyemma</a:t>
            </a:r>
            <a:r>
              <a:rPr lang="en-AU" dirty="0"/>
              <a:t> </a:t>
            </a:r>
            <a:r>
              <a:rPr lang="en-AU" dirty="0" err="1"/>
              <a:t>Antees</a:t>
            </a:r>
            <a:r>
              <a:rPr lang="en-AU" dirty="0"/>
              <a:t> – Credentialled Diabetes Educator (CDE)and Accredited Practicing Dietitian  (APD)</a:t>
            </a:r>
          </a:p>
        </p:txBody>
      </p:sp>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97D10C-7D1D-55DA-C858-5E60CC6695DE}"/>
              </a:ext>
            </a:extLst>
          </p:cNvPr>
          <p:cNvPicPr>
            <a:picLocks noChangeAspect="1"/>
          </p:cNvPicPr>
          <p:nvPr/>
        </p:nvPicPr>
        <p:blipFill rotWithShape="1">
          <a:blip r:embed="rId3">
            <a:extLst>
              <a:ext uri="{28A0092B-C50C-407E-A947-70E740481C1C}">
                <a14:useLocalDpi xmlns:a14="http://schemas.microsoft.com/office/drawing/2010/main" val="0"/>
              </a:ext>
            </a:extLst>
          </a:blip>
          <a:srcRect t="-102080" r="-26" b="-42371"/>
          <a:stretch/>
        </p:blipFill>
        <p:spPr>
          <a:xfrm>
            <a:off x="-1504" y="-1935302"/>
            <a:ext cx="6095980" cy="5842838"/>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pic>
        <p:nvPicPr>
          <p:cNvPr id="6" name="Picture 5" descr="A group of colorful circles with different types of food">
            <a:extLst>
              <a:ext uri="{FF2B5EF4-FFF2-40B4-BE49-F238E27FC236}">
                <a16:creationId xmlns:a16="http://schemas.microsoft.com/office/drawing/2014/main" id="{87EC9A74-9C75-8D74-F74A-9E5221419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 y="3859416"/>
            <a:ext cx="4242816" cy="2996783"/>
          </a:xfrm>
          <a:prstGeom prst="rect">
            <a:avLst/>
          </a:prstGeom>
        </p:spPr>
      </p:pic>
    </p:spTree>
    <p:extLst>
      <p:ext uri="{BB962C8B-B14F-4D97-AF65-F5344CB8AC3E}">
        <p14:creationId xmlns:p14="http://schemas.microsoft.com/office/powerpoint/2010/main" val="62490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F10AA-5837-B666-3032-848D751ED09E}"/>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Mums and Bubs:  Gestational Diabetes</a:t>
            </a:r>
          </a:p>
        </p:txBody>
      </p:sp>
      <p:pic>
        <p:nvPicPr>
          <p:cNvPr id="6" name="Content Placeholder 5" descr="A baby sleeping in a blanket&#10;&#10;Description automatically generated">
            <a:extLst>
              <a:ext uri="{FF2B5EF4-FFF2-40B4-BE49-F238E27FC236}">
                <a16:creationId xmlns:a16="http://schemas.microsoft.com/office/drawing/2014/main" id="{6BF34EAF-D621-324D-5672-9B316DFF1C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 b="17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B61725-50A9-2320-3B79-D5F914C2D2A3}"/>
              </a:ext>
            </a:extLst>
          </p:cNvPr>
          <p:cNvSpPr>
            <a:spLocks noGrp="1"/>
          </p:cNvSpPr>
          <p:nvPr>
            <p:ph sz="half" idx="1"/>
          </p:nvPr>
        </p:nvSpPr>
        <p:spPr>
          <a:xfrm>
            <a:off x="5297762" y="2706624"/>
            <a:ext cx="6251110" cy="3483864"/>
          </a:xfrm>
        </p:spPr>
        <p:txBody>
          <a:bodyPr vert="horz" lIns="91440" tIns="45720" rIns="91440" bIns="45720" rtlCol="0">
            <a:normAutofit/>
          </a:bodyPr>
          <a:lstStyle/>
          <a:p>
            <a:r>
              <a:rPr lang="en-US" sz="2200"/>
              <a:t>All pregnant women at Pius X are screen for gestational diabetes before 12 weeks. </a:t>
            </a:r>
          </a:p>
          <a:p>
            <a:r>
              <a:rPr lang="en-US" sz="2200"/>
              <a:t> They are provided with Libre sensors </a:t>
            </a:r>
          </a:p>
          <a:p>
            <a:r>
              <a:rPr lang="en-US" sz="2200"/>
              <a:t>Fortnightly appointments with the Diabetes Educator to monitor BGL’s.  </a:t>
            </a:r>
          </a:p>
          <a:p>
            <a:r>
              <a:rPr lang="en-US" sz="2200"/>
              <a:t>Midwife does checks and appointments to high risk clinic</a:t>
            </a:r>
          </a:p>
        </p:txBody>
      </p:sp>
    </p:spTree>
    <p:extLst>
      <p:ext uri="{BB962C8B-B14F-4D97-AF65-F5344CB8AC3E}">
        <p14:creationId xmlns:p14="http://schemas.microsoft.com/office/powerpoint/2010/main" val="116774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D78B0-5D98-371B-F13B-B404E0204565}"/>
              </a:ext>
            </a:extLst>
          </p:cNvPr>
          <p:cNvSpPr>
            <a:spLocks noGrp="1"/>
          </p:cNvSpPr>
          <p:nvPr>
            <p:ph type="title"/>
          </p:nvPr>
        </p:nvSpPr>
        <p:spPr>
          <a:xfrm>
            <a:off x="5297762" y="329184"/>
            <a:ext cx="6251110" cy="1783080"/>
          </a:xfrm>
        </p:spPr>
        <p:txBody>
          <a:bodyPr anchor="b">
            <a:normAutofit/>
          </a:bodyPr>
          <a:lstStyle/>
          <a:p>
            <a:r>
              <a:rPr lang="en-AU" sz="5400" dirty="0"/>
              <a:t>The future</a:t>
            </a:r>
          </a:p>
        </p:txBody>
      </p:sp>
      <p:pic>
        <p:nvPicPr>
          <p:cNvPr id="5" name="Picture 4">
            <a:extLst>
              <a:ext uri="{FF2B5EF4-FFF2-40B4-BE49-F238E27FC236}">
                <a16:creationId xmlns:a16="http://schemas.microsoft.com/office/drawing/2014/main" id="{1F66ADA3-F6EF-DFD6-D30E-EB8066817128}"/>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0A03B5-0C43-6F73-83A9-FA42FEA8334B}"/>
              </a:ext>
            </a:extLst>
          </p:cNvPr>
          <p:cNvSpPr>
            <a:spLocks noGrp="1"/>
          </p:cNvSpPr>
          <p:nvPr>
            <p:ph idx="1"/>
          </p:nvPr>
        </p:nvSpPr>
        <p:spPr>
          <a:xfrm>
            <a:off x="5297762" y="2706624"/>
            <a:ext cx="6251110" cy="3483864"/>
          </a:xfrm>
        </p:spPr>
        <p:txBody>
          <a:bodyPr>
            <a:normAutofit/>
          </a:bodyPr>
          <a:lstStyle/>
          <a:p>
            <a:pPr marL="457200" lvl="1" indent="0">
              <a:buNone/>
            </a:pPr>
            <a:r>
              <a:rPr lang="en-AU" sz="1400" dirty="0"/>
              <a:t> </a:t>
            </a:r>
          </a:p>
          <a:p>
            <a:r>
              <a:rPr lang="en-AU" dirty="0"/>
              <a:t>Visiting Endocrinologist and Renal Specialist to Pius X Clinic.  </a:t>
            </a:r>
          </a:p>
          <a:p>
            <a:r>
              <a:rPr lang="en-AU" dirty="0"/>
              <a:t>Young Men coming to Pius X for insulin resistance screening </a:t>
            </a:r>
          </a:p>
          <a:p>
            <a:r>
              <a:rPr lang="en-AU" dirty="0"/>
              <a:t>Funding for CGM for all people with insulin requiring Type 2 diabetes</a:t>
            </a:r>
          </a:p>
          <a:p>
            <a:pPr marL="0" indent="0">
              <a:buNone/>
            </a:pPr>
            <a:endParaRPr lang="en-AU" sz="1400" dirty="0"/>
          </a:p>
        </p:txBody>
      </p:sp>
    </p:spTree>
    <p:extLst>
      <p:ext uri="{BB962C8B-B14F-4D97-AF65-F5344CB8AC3E}">
        <p14:creationId xmlns:p14="http://schemas.microsoft.com/office/powerpoint/2010/main" val="3100049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B85FA-C6D6-8876-E6CD-49D91AC92881}"/>
              </a:ext>
            </a:extLst>
          </p:cNvPr>
          <p:cNvSpPr>
            <a:spLocks noGrp="1"/>
          </p:cNvSpPr>
          <p:nvPr>
            <p:ph type="title"/>
          </p:nvPr>
        </p:nvSpPr>
        <p:spPr>
          <a:xfrm>
            <a:off x="5297762" y="329184"/>
            <a:ext cx="6251110" cy="1783080"/>
          </a:xfrm>
        </p:spPr>
        <p:txBody>
          <a:bodyPr anchor="b">
            <a:normAutofit/>
          </a:bodyPr>
          <a:lstStyle/>
          <a:p>
            <a:r>
              <a:rPr lang="en-AU" sz="5400"/>
              <a:t>Questions</a:t>
            </a:r>
          </a:p>
        </p:txBody>
      </p:sp>
      <p:pic>
        <p:nvPicPr>
          <p:cNvPr id="5" name="Picture 4">
            <a:extLst>
              <a:ext uri="{FF2B5EF4-FFF2-40B4-BE49-F238E27FC236}">
                <a16:creationId xmlns:a16="http://schemas.microsoft.com/office/drawing/2014/main" id="{E62F001F-2DF9-DB61-0972-0FC6D18A3B70}"/>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3E0A80-B3E0-6F3D-1839-EF138DCE41B8}"/>
              </a:ext>
            </a:extLst>
          </p:cNvPr>
          <p:cNvSpPr>
            <a:spLocks noGrp="1"/>
          </p:cNvSpPr>
          <p:nvPr>
            <p:ph idx="1"/>
          </p:nvPr>
        </p:nvSpPr>
        <p:spPr>
          <a:xfrm>
            <a:off x="5297762" y="2706624"/>
            <a:ext cx="6251110" cy="3483864"/>
          </a:xfrm>
        </p:spPr>
        <p:txBody>
          <a:bodyPr>
            <a:normAutofit/>
          </a:bodyPr>
          <a:lstStyle/>
          <a:p>
            <a:r>
              <a:rPr lang="en-AU" sz="2200"/>
              <a:t>Email</a:t>
            </a:r>
          </a:p>
          <a:p>
            <a:pPr marL="0" indent="0">
              <a:buNone/>
            </a:pPr>
            <a:r>
              <a:rPr lang="en-AU" sz="2200">
                <a:hlinkClick r:id="rId4"/>
              </a:rPr>
              <a:t>polly@northwestnutrition.com.au</a:t>
            </a:r>
            <a:r>
              <a:rPr lang="en-AU" sz="2200"/>
              <a:t>  or polly@piusx.com.au</a:t>
            </a:r>
          </a:p>
        </p:txBody>
      </p:sp>
    </p:spTree>
    <p:extLst>
      <p:ext uri="{BB962C8B-B14F-4D97-AF65-F5344CB8AC3E}">
        <p14:creationId xmlns:p14="http://schemas.microsoft.com/office/powerpoint/2010/main" val="412375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E3955-D545-7E06-A843-6B947BB7A6F9}"/>
              </a:ext>
            </a:extLst>
          </p:cNvPr>
          <p:cNvSpPr>
            <a:spLocks noGrp="1"/>
          </p:cNvSpPr>
          <p:nvPr>
            <p:ph type="title"/>
          </p:nvPr>
        </p:nvSpPr>
        <p:spPr>
          <a:xfrm>
            <a:off x="5297762" y="329184"/>
            <a:ext cx="6251110" cy="1783080"/>
          </a:xfrm>
        </p:spPr>
        <p:txBody>
          <a:bodyPr anchor="b">
            <a:normAutofit/>
          </a:bodyPr>
          <a:lstStyle/>
          <a:p>
            <a:r>
              <a:rPr lang="en-AU" sz="5400" dirty="0"/>
              <a:t>The One Stop Shop</a:t>
            </a:r>
          </a:p>
        </p:txBody>
      </p:sp>
      <p:pic>
        <p:nvPicPr>
          <p:cNvPr id="5" name="Picture 4">
            <a:extLst>
              <a:ext uri="{FF2B5EF4-FFF2-40B4-BE49-F238E27FC236}">
                <a16:creationId xmlns:a16="http://schemas.microsoft.com/office/drawing/2014/main" id="{DA93FC2C-A3AA-C20D-2370-0AB0E9410445}"/>
              </a:ext>
            </a:extLst>
          </p:cNvPr>
          <p:cNvPicPr>
            <a:picLocks noChangeAspect="1"/>
          </p:cNvPicPr>
          <p:nvPr/>
        </p:nvPicPr>
        <p:blipFill>
          <a:blip r:embed="rId3">
            <a:extLst>
              <a:ext uri="{28A0092B-C50C-407E-A947-70E740481C1C}">
                <a14:useLocalDpi xmlns:a14="http://schemas.microsoft.com/office/drawing/2010/main" val="0"/>
              </a:ext>
            </a:extLst>
          </a:blip>
          <a:srcRect l="1542" r="154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B660B5-EA4B-D071-8B5F-B1341CA3A129}"/>
              </a:ext>
            </a:extLst>
          </p:cNvPr>
          <p:cNvSpPr>
            <a:spLocks noGrp="1"/>
          </p:cNvSpPr>
          <p:nvPr>
            <p:ph idx="1"/>
          </p:nvPr>
        </p:nvSpPr>
        <p:spPr>
          <a:xfrm>
            <a:off x="5297762" y="2706624"/>
            <a:ext cx="6251110" cy="3483864"/>
          </a:xfrm>
        </p:spPr>
        <p:txBody>
          <a:bodyPr>
            <a:normAutofit/>
          </a:bodyPr>
          <a:lstStyle/>
          <a:p>
            <a:r>
              <a:rPr lang="en-US" sz="2200" dirty="0"/>
              <a:t>Pius X is an Aboriginal Health Service in </a:t>
            </a:r>
            <a:r>
              <a:rPr lang="en-US" sz="2200" dirty="0" err="1"/>
              <a:t>Moree</a:t>
            </a:r>
            <a:r>
              <a:rPr lang="en-US" sz="2200" dirty="0"/>
              <a:t> NSW </a:t>
            </a:r>
          </a:p>
          <a:p>
            <a:r>
              <a:rPr lang="en-US" sz="2200" dirty="0"/>
              <a:t>4000 clients</a:t>
            </a:r>
          </a:p>
          <a:p>
            <a:r>
              <a:rPr lang="en-US" sz="2200" dirty="0"/>
              <a:t>8.1% have diabetes recorded in their chart.</a:t>
            </a:r>
          </a:p>
          <a:p>
            <a:r>
              <a:rPr lang="en-US" sz="2200" dirty="0"/>
              <a:t> 6.4% of </a:t>
            </a:r>
            <a:r>
              <a:rPr lang="en-US" sz="2200" dirty="0" err="1"/>
              <a:t>Moree</a:t>
            </a:r>
            <a:r>
              <a:rPr lang="en-US" sz="2200" dirty="0"/>
              <a:t> people are registered as having diabetes through NDSS</a:t>
            </a:r>
          </a:p>
          <a:p>
            <a:endParaRPr lang="en-US" sz="2200" dirty="0"/>
          </a:p>
          <a:p>
            <a:endParaRPr lang="en-AU" sz="2200" dirty="0"/>
          </a:p>
        </p:txBody>
      </p:sp>
    </p:spTree>
    <p:extLst>
      <p:ext uri="{BB962C8B-B14F-4D97-AF65-F5344CB8AC3E}">
        <p14:creationId xmlns:p14="http://schemas.microsoft.com/office/powerpoint/2010/main" val="30343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61937-D74E-8C2C-D000-ED3CB0054984}"/>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Pius X Diabetes Clinic</a:t>
            </a:r>
          </a:p>
        </p:txBody>
      </p:sp>
      <p:sp>
        <p:nvSpPr>
          <p:cNvPr id="1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98B8D0-5E7F-F738-8D97-8FB9AB3D7D64}"/>
              </a:ext>
            </a:extLst>
          </p:cNvPr>
          <p:cNvSpPr>
            <a:spLocks/>
          </p:cNvSpPr>
          <p:nvPr/>
        </p:nvSpPr>
        <p:spPr>
          <a:xfrm>
            <a:off x="4648018" y="766764"/>
            <a:ext cx="3400252" cy="5410200"/>
          </a:xfrm>
          <a:prstGeom prst="rect">
            <a:avLst/>
          </a:prstGeom>
        </p:spPr>
        <p:txBody>
          <a:bodyPr>
            <a:noAutofit/>
          </a:bodyPr>
          <a:lstStyle/>
          <a:p>
            <a:pPr defTabSz="594360">
              <a:lnSpc>
                <a:spcPct val="120000"/>
              </a:lnSpc>
              <a:spcAft>
                <a:spcPts val="600"/>
              </a:spcAft>
            </a:pPr>
            <a:r>
              <a:rPr lang="en-AU" sz="2000" kern="1200" dirty="0">
                <a:solidFill>
                  <a:schemeClr val="tx1"/>
                </a:solidFill>
                <a:latin typeface="+mn-lt"/>
                <a:ea typeface="+mn-ea"/>
                <a:cs typeface="+mn-cs"/>
              </a:rPr>
              <a:t>Administration team </a:t>
            </a:r>
          </a:p>
          <a:p>
            <a:pPr defTabSz="594360">
              <a:lnSpc>
                <a:spcPct val="120000"/>
              </a:lnSpc>
              <a:spcAft>
                <a:spcPts val="600"/>
              </a:spcAft>
            </a:pPr>
            <a:r>
              <a:rPr lang="en-AU" sz="2000" kern="1200" dirty="0">
                <a:solidFill>
                  <a:schemeClr val="tx1"/>
                </a:solidFill>
                <a:latin typeface="+mn-lt"/>
                <a:ea typeface="+mn-ea"/>
                <a:cs typeface="+mn-cs"/>
              </a:rPr>
              <a:t>General Practitioners x 3</a:t>
            </a:r>
          </a:p>
          <a:p>
            <a:pPr defTabSz="594360">
              <a:lnSpc>
                <a:spcPct val="120000"/>
              </a:lnSpc>
              <a:spcAft>
                <a:spcPts val="600"/>
              </a:spcAft>
            </a:pPr>
            <a:r>
              <a:rPr lang="en-AU" sz="2000" kern="1200" dirty="0">
                <a:solidFill>
                  <a:schemeClr val="tx1"/>
                </a:solidFill>
                <a:latin typeface="+mn-lt"/>
                <a:ea typeface="+mn-ea"/>
                <a:cs typeface="+mn-cs"/>
              </a:rPr>
              <a:t>Aboriginal Health Practitioners x 3 including Chronic disease coordinator</a:t>
            </a:r>
          </a:p>
          <a:p>
            <a:pPr defTabSz="594360">
              <a:lnSpc>
                <a:spcPct val="120000"/>
              </a:lnSpc>
              <a:spcAft>
                <a:spcPts val="600"/>
              </a:spcAft>
            </a:pPr>
            <a:r>
              <a:rPr lang="en-AU" sz="2000" kern="1200" dirty="0">
                <a:solidFill>
                  <a:schemeClr val="tx1"/>
                </a:solidFill>
                <a:latin typeface="+mn-lt"/>
                <a:ea typeface="+mn-ea"/>
                <a:cs typeface="+mn-cs"/>
              </a:rPr>
              <a:t>Nurses x 4</a:t>
            </a:r>
          </a:p>
          <a:p>
            <a:pPr defTabSz="594360">
              <a:lnSpc>
                <a:spcPct val="120000"/>
              </a:lnSpc>
              <a:spcAft>
                <a:spcPts val="600"/>
              </a:spcAft>
            </a:pPr>
            <a:r>
              <a:rPr lang="en-AU" sz="2000" kern="1200" dirty="0">
                <a:solidFill>
                  <a:schemeClr val="tx1"/>
                </a:solidFill>
                <a:latin typeface="+mn-lt"/>
                <a:ea typeface="+mn-ea"/>
                <a:cs typeface="+mn-cs"/>
              </a:rPr>
              <a:t>Dietitian x 2  –  2 days a week</a:t>
            </a:r>
          </a:p>
          <a:p>
            <a:pPr defTabSz="594360">
              <a:lnSpc>
                <a:spcPct val="120000"/>
              </a:lnSpc>
              <a:spcAft>
                <a:spcPts val="600"/>
              </a:spcAft>
            </a:pPr>
            <a:r>
              <a:rPr lang="en-AU" sz="2000" kern="1200" dirty="0">
                <a:solidFill>
                  <a:schemeClr val="tx1"/>
                </a:solidFill>
                <a:latin typeface="+mn-lt"/>
                <a:ea typeface="+mn-ea"/>
                <a:cs typeface="+mn-cs"/>
              </a:rPr>
              <a:t>Diabetes Educator x 1  –  2 days a week</a:t>
            </a:r>
          </a:p>
          <a:p>
            <a:pPr defTabSz="594360">
              <a:lnSpc>
                <a:spcPct val="120000"/>
              </a:lnSpc>
              <a:spcAft>
                <a:spcPts val="600"/>
              </a:spcAft>
            </a:pPr>
            <a:r>
              <a:rPr lang="en-AU" sz="2000" kern="1200" dirty="0">
                <a:solidFill>
                  <a:schemeClr val="tx1"/>
                </a:solidFill>
                <a:latin typeface="+mn-lt"/>
                <a:ea typeface="+mn-ea"/>
                <a:cs typeface="+mn-cs"/>
              </a:rPr>
              <a:t>Optometrists  –  once a month</a:t>
            </a:r>
          </a:p>
          <a:p>
            <a:pPr>
              <a:lnSpc>
                <a:spcPct val="120000"/>
              </a:lnSpc>
              <a:spcAft>
                <a:spcPts val="600"/>
              </a:spcAft>
            </a:pPr>
            <a:endParaRPr lang="en-AU" sz="2200" dirty="0"/>
          </a:p>
        </p:txBody>
      </p:sp>
      <p:sp>
        <p:nvSpPr>
          <p:cNvPr id="5" name="Content Placeholder 4">
            <a:extLst>
              <a:ext uri="{FF2B5EF4-FFF2-40B4-BE49-F238E27FC236}">
                <a16:creationId xmlns:a16="http://schemas.microsoft.com/office/drawing/2014/main" id="{1F0C25B0-7AAB-AC4C-DDB9-0B7C7999CC53}"/>
              </a:ext>
            </a:extLst>
          </p:cNvPr>
          <p:cNvSpPr>
            <a:spLocks/>
          </p:cNvSpPr>
          <p:nvPr/>
        </p:nvSpPr>
        <p:spPr>
          <a:xfrm>
            <a:off x="8148278" y="766764"/>
            <a:ext cx="3400252" cy="5410200"/>
          </a:xfrm>
          <a:prstGeom prst="rect">
            <a:avLst/>
          </a:prstGeom>
        </p:spPr>
        <p:txBody>
          <a:bodyPr>
            <a:normAutofit/>
          </a:bodyPr>
          <a:lstStyle/>
          <a:p>
            <a:pPr defTabSz="594360">
              <a:lnSpc>
                <a:spcPct val="110000"/>
              </a:lnSpc>
              <a:spcAft>
                <a:spcPts val="600"/>
              </a:spcAft>
            </a:pPr>
            <a:r>
              <a:rPr lang="en-US" sz="2000" kern="1200" dirty="0">
                <a:solidFill>
                  <a:schemeClr val="tx1"/>
                </a:solidFill>
                <a:latin typeface="+mn-lt"/>
                <a:ea typeface="+mn-ea"/>
                <a:cs typeface="+mn-cs"/>
              </a:rPr>
              <a:t>Podiatrist  –  one week every seven weeks</a:t>
            </a:r>
          </a:p>
          <a:p>
            <a:pPr defTabSz="594360">
              <a:lnSpc>
                <a:spcPct val="110000"/>
              </a:lnSpc>
              <a:spcAft>
                <a:spcPts val="600"/>
              </a:spcAft>
            </a:pPr>
            <a:r>
              <a:rPr lang="en-US" sz="2000" kern="1200" dirty="0">
                <a:solidFill>
                  <a:schemeClr val="tx1"/>
                </a:solidFill>
                <a:latin typeface="+mn-lt"/>
                <a:ea typeface="+mn-ea"/>
                <a:cs typeface="+mn-cs"/>
              </a:rPr>
              <a:t>Psychologist  –  2 days monthly     Child Psychologist  5 days a month </a:t>
            </a:r>
          </a:p>
          <a:p>
            <a:pPr defTabSz="594360">
              <a:lnSpc>
                <a:spcPct val="110000"/>
              </a:lnSpc>
              <a:spcAft>
                <a:spcPts val="600"/>
              </a:spcAft>
            </a:pPr>
            <a:r>
              <a:rPr lang="en-US" sz="2000" kern="1200" dirty="0" err="1">
                <a:solidFill>
                  <a:schemeClr val="tx1"/>
                </a:solidFill>
                <a:latin typeface="+mn-lt"/>
                <a:ea typeface="+mn-ea"/>
                <a:cs typeface="+mn-cs"/>
              </a:rPr>
              <a:t>Ophthalmolist</a:t>
            </a:r>
            <a:r>
              <a:rPr lang="en-US" sz="2000" kern="1200" dirty="0">
                <a:solidFill>
                  <a:schemeClr val="tx1"/>
                </a:solidFill>
                <a:latin typeface="+mn-lt"/>
                <a:ea typeface="+mn-ea"/>
                <a:cs typeface="+mn-cs"/>
              </a:rPr>
              <a:t>  –  one day every two month </a:t>
            </a:r>
          </a:p>
          <a:p>
            <a:pPr defTabSz="594360">
              <a:lnSpc>
                <a:spcPct val="110000"/>
              </a:lnSpc>
              <a:spcAft>
                <a:spcPts val="600"/>
              </a:spcAft>
            </a:pPr>
            <a:r>
              <a:rPr lang="en-US" sz="2000" kern="1200" dirty="0">
                <a:solidFill>
                  <a:schemeClr val="tx1"/>
                </a:solidFill>
                <a:latin typeface="+mn-lt"/>
                <a:ea typeface="+mn-ea"/>
                <a:cs typeface="+mn-cs"/>
              </a:rPr>
              <a:t>Audiologist  –  5 days once a month    </a:t>
            </a:r>
          </a:p>
          <a:p>
            <a:pPr defTabSz="594360">
              <a:lnSpc>
                <a:spcPct val="110000"/>
              </a:lnSpc>
              <a:spcAft>
                <a:spcPts val="600"/>
              </a:spcAft>
            </a:pPr>
            <a:r>
              <a:rPr lang="en-US" sz="2000" kern="1200" dirty="0">
                <a:solidFill>
                  <a:schemeClr val="tx1"/>
                </a:solidFill>
                <a:latin typeface="+mn-lt"/>
                <a:ea typeface="+mn-ea"/>
                <a:cs typeface="+mn-cs"/>
              </a:rPr>
              <a:t>Exercise Physiologist  –  once a week </a:t>
            </a:r>
          </a:p>
          <a:p>
            <a:pPr defTabSz="594360">
              <a:lnSpc>
                <a:spcPct val="110000"/>
              </a:lnSpc>
              <a:spcAft>
                <a:spcPts val="600"/>
              </a:spcAft>
            </a:pPr>
            <a:r>
              <a:rPr lang="en-US" sz="2000" kern="1200" dirty="0">
                <a:solidFill>
                  <a:schemeClr val="tx1"/>
                </a:solidFill>
                <a:latin typeface="+mn-lt"/>
                <a:ea typeface="+mn-ea"/>
                <a:cs typeface="+mn-cs"/>
              </a:rPr>
              <a:t>Pathology – 5 days a week</a:t>
            </a:r>
          </a:p>
          <a:p>
            <a:pPr defTabSz="594360">
              <a:lnSpc>
                <a:spcPct val="110000"/>
              </a:lnSpc>
              <a:spcAft>
                <a:spcPts val="600"/>
              </a:spcAft>
            </a:pPr>
            <a:r>
              <a:rPr lang="en-US" sz="2000" kern="1200" dirty="0">
                <a:solidFill>
                  <a:schemeClr val="tx1"/>
                </a:solidFill>
                <a:latin typeface="+mn-lt"/>
                <a:ea typeface="+mn-ea"/>
                <a:cs typeface="+mn-cs"/>
              </a:rPr>
              <a:t>Dentist  - 5 days</a:t>
            </a:r>
          </a:p>
          <a:p>
            <a:pPr>
              <a:spcAft>
                <a:spcPts val="600"/>
              </a:spcAft>
            </a:pPr>
            <a:endParaRPr lang="en-AU" sz="1700" dirty="0"/>
          </a:p>
        </p:txBody>
      </p:sp>
    </p:spTree>
    <p:extLst>
      <p:ext uri="{BB962C8B-B14F-4D97-AF65-F5344CB8AC3E}">
        <p14:creationId xmlns:p14="http://schemas.microsoft.com/office/powerpoint/2010/main" val="44809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E3955-D545-7E06-A843-6B947BB7A6F9}"/>
              </a:ext>
            </a:extLst>
          </p:cNvPr>
          <p:cNvSpPr>
            <a:spLocks noGrp="1"/>
          </p:cNvSpPr>
          <p:nvPr>
            <p:ph type="title"/>
          </p:nvPr>
        </p:nvSpPr>
        <p:spPr>
          <a:xfrm>
            <a:off x="5297762" y="329184"/>
            <a:ext cx="6251110" cy="1783080"/>
          </a:xfrm>
        </p:spPr>
        <p:txBody>
          <a:bodyPr anchor="b">
            <a:normAutofit/>
          </a:bodyPr>
          <a:lstStyle/>
          <a:p>
            <a:r>
              <a:rPr lang="en-AU" sz="5400"/>
              <a:t>How it works</a:t>
            </a:r>
          </a:p>
        </p:txBody>
      </p:sp>
      <p:pic>
        <p:nvPicPr>
          <p:cNvPr id="5" name="Picture 4">
            <a:extLst>
              <a:ext uri="{FF2B5EF4-FFF2-40B4-BE49-F238E27FC236}">
                <a16:creationId xmlns:a16="http://schemas.microsoft.com/office/drawing/2014/main" id="{DA93FC2C-A3AA-C20D-2370-0AB0E9410445}"/>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B660B5-EA4B-D071-8B5F-B1341CA3A129}"/>
              </a:ext>
            </a:extLst>
          </p:cNvPr>
          <p:cNvSpPr>
            <a:spLocks noGrp="1"/>
          </p:cNvSpPr>
          <p:nvPr>
            <p:ph idx="1"/>
          </p:nvPr>
        </p:nvSpPr>
        <p:spPr>
          <a:xfrm>
            <a:off x="5297762" y="2706624"/>
            <a:ext cx="6251110" cy="3483864"/>
          </a:xfrm>
        </p:spPr>
        <p:txBody>
          <a:bodyPr>
            <a:normAutofit/>
          </a:bodyPr>
          <a:lstStyle/>
          <a:p>
            <a:r>
              <a:rPr lang="en-AU" sz="2200"/>
              <a:t>1.  Referrals from GP, nurse or aboriginal health worker</a:t>
            </a:r>
          </a:p>
          <a:p>
            <a:r>
              <a:rPr lang="en-AU" sz="2200"/>
              <a:t>2.  715 completed</a:t>
            </a:r>
          </a:p>
          <a:p>
            <a:r>
              <a:rPr lang="en-AU" sz="2200"/>
              <a:t>3.  Referral to Dietitian,  Diabetes Educator, Podiatrist, Optometrist, Dentist.    </a:t>
            </a:r>
          </a:p>
          <a:p>
            <a:r>
              <a:rPr lang="en-AU" sz="2200"/>
              <a:t>All staff notes are in Communicare electronic notes.  GP is kept in the loop with </a:t>
            </a:r>
          </a:p>
          <a:p>
            <a:r>
              <a:rPr lang="en-AU" sz="2200"/>
              <a:t>Transport is available to assist with attending appointments </a:t>
            </a:r>
          </a:p>
        </p:txBody>
      </p:sp>
    </p:spTree>
    <p:extLst>
      <p:ext uri="{BB962C8B-B14F-4D97-AF65-F5344CB8AC3E}">
        <p14:creationId xmlns:p14="http://schemas.microsoft.com/office/powerpoint/2010/main" val="218063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7F327-7D57-8915-4C7E-9CF83ADAB3BD}"/>
              </a:ext>
            </a:extLst>
          </p:cNvPr>
          <p:cNvSpPr>
            <a:spLocks noGrp="1"/>
          </p:cNvSpPr>
          <p:nvPr>
            <p:ph type="title"/>
          </p:nvPr>
        </p:nvSpPr>
        <p:spPr>
          <a:xfrm>
            <a:off x="5297762" y="329184"/>
            <a:ext cx="6251110" cy="1783080"/>
          </a:xfrm>
        </p:spPr>
        <p:txBody>
          <a:bodyPr anchor="b">
            <a:normAutofit/>
          </a:bodyPr>
          <a:lstStyle/>
          <a:p>
            <a:r>
              <a:rPr lang="en-AU" sz="5400"/>
              <a:t>Stories</a:t>
            </a:r>
          </a:p>
        </p:txBody>
      </p:sp>
      <p:pic>
        <p:nvPicPr>
          <p:cNvPr id="5" name="Picture 4">
            <a:extLst>
              <a:ext uri="{FF2B5EF4-FFF2-40B4-BE49-F238E27FC236}">
                <a16:creationId xmlns:a16="http://schemas.microsoft.com/office/drawing/2014/main" id="{6B26FF85-B6D6-E665-8BFD-002581E29B84}"/>
              </a:ext>
            </a:extLst>
          </p:cNvPr>
          <p:cNvPicPr>
            <a:picLocks noChangeAspect="1"/>
          </p:cNvPicPr>
          <p:nvPr/>
        </p:nvPicPr>
        <p:blipFill rotWithShape="1">
          <a:blip r:embed="rId3">
            <a:extLst>
              <a:ext uri="{28A0092B-C50C-407E-A947-70E740481C1C}">
                <a14:useLocalDpi xmlns:a14="http://schemas.microsoft.com/office/drawing/2010/main" val="0"/>
              </a:ext>
            </a:extLst>
          </a:blip>
          <a:srcRect l="4726" t="14093" r="12770"/>
          <a:stretch/>
        </p:blipFill>
        <p:spPr>
          <a:xfrm>
            <a:off x="1" y="19156"/>
            <a:ext cx="4925960" cy="683884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E08823-B9B1-CF01-FE00-DAFE08E1F2C2}"/>
              </a:ext>
            </a:extLst>
          </p:cNvPr>
          <p:cNvSpPr>
            <a:spLocks noGrp="1"/>
          </p:cNvSpPr>
          <p:nvPr>
            <p:ph idx="1"/>
          </p:nvPr>
        </p:nvSpPr>
        <p:spPr>
          <a:xfrm>
            <a:off x="5297762" y="2706624"/>
            <a:ext cx="6251110" cy="3483864"/>
          </a:xfrm>
        </p:spPr>
        <p:txBody>
          <a:bodyPr>
            <a:normAutofit/>
          </a:bodyPr>
          <a:lstStyle/>
          <a:p>
            <a:r>
              <a:rPr lang="en-AU" sz="1500"/>
              <a:t>Male 47 years,  Diabetes for 20 years.   Maximum oral medication and insulin HbA1C  17.5% (May 2023).  Trigs 43.4 mmol/L Ulcers on leg.  Cared for by parents.  Development delay and autism.</a:t>
            </a:r>
          </a:p>
          <a:p>
            <a:r>
              <a:rPr lang="en-AU" sz="1500"/>
              <a:t>Ryzodeg70 25 units b.d.  </a:t>
            </a:r>
          </a:p>
          <a:p>
            <a:r>
              <a:rPr lang="en-AU" sz="1500"/>
              <a:t>Referral to Diabetes Educator.    </a:t>
            </a:r>
          </a:p>
          <a:p>
            <a:r>
              <a:rPr lang="en-AU" sz="1500"/>
              <a:t>Libre sensor trail to insulin review </a:t>
            </a:r>
          </a:p>
          <a:p>
            <a:r>
              <a:rPr lang="en-AU" sz="1500"/>
              <a:t>Insulin titrated with the use of Libre sensor and GP self-management insulin titration plan.  </a:t>
            </a:r>
          </a:p>
          <a:p>
            <a:r>
              <a:rPr lang="en-AU" sz="1500"/>
              <a:t>Referral to podiatrist, dentist</a:t>
            </a:r>
          </a:p>
          <a:p>
            <a:r>
              <a:rPr lang="en-AU" sz="1500"/>
              <a:t>Family plan regarding meals</a:t>
            </a:r>
          </a:p>
          <a:p>
            <a:r>
              <a:rPr lang="en-AU" sz="1500"/>
              <a:t>Fortnightly appointments for nine months.  </a:t>
            </a:r>
          </a:p>
        </p:txBody>
      </p:sp>
    </p:spTree>
    <p:extLst>
      <p:ext uri="{BB962C8B-B14F-4D97-AF65-F5344CB8AC3E}">
        <p14:creationId xmlns:p14="http://schemas.microsoft.com/office/powerpoint/2010/main" val="70174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55AE0-FD57-0BE6-5376-8719FE522652}"/>
              </a:ext>
            </a:extLst>
          </p:cNvPr>
          <p:cNvSpPr>
            <a:spLocks noGrp="1"/>
          </p:cNvSpPr>
          <p:nvPr>
            <p:ph type="title"/>
          </p:nvPr>
        </p:nvSpPr>
        <p:spPr>
          <a:xfrm>
            <a:off x="5297762" y="329184"/>
            <a:ext cx="6251110" cy="1783080"/>
          </a:xfrm>
        </p:spPr>
        <p:txBody>
          <a:bodyPr anchor="b">
            <a:normAutofit/>
          </a:bodyPr>
          <a:lstStyle/>
          <a:p>
            <a:r>
              <a:rPr lang="en-AU" sz="5400"/>
              <a:t>Nine months later</a:t>
            </a:r>
          </a:p>
        </p:txBody>
      </p:sp>
      <p:pic>
        <p:nvPicPr>
          <p:cNvPr id="5" name="Picture 4">
            <a:extLst>
              <a:ext uri="{FF2B5EF4-FFF2-40B4-BE49-F238E27FC236}">
                <a16:creationId xmlns:a16="http://schemas.microsoft.com/office/drawing/2014/main" id="{76CB72BD-4015-69DB-711F-FDCA09B80153}"/>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D3FFF1-2399-3B54-554D-D0740EE66709}"/>
              </a:ext>
            </a:extLst>
          </p:cNvPr>
          <p:cNvSpPr>
            <a:spLocks noGrp="1"/>
          </p:cNvSpPr>
          <p:nvPr>
            <p:ph idx="1"/>
          </p:nvPr>
        </p:nvSpPr>
        <p:spPr>
          <a:xfrm>
            <a:off x="5297762" y="2706624"/>
            <a:ext cx="6251110" cy="3483864"/>
          </a:xfrm>
        </p:spPr>
        <p:txBody>
          <a:bodyPr>
            <a:normAutofit/>
          </a:bodyPr>
          <a:lstStyle/>
          <a:p>
            <a:r>
              <a:rPr lang="en-AU" sz="1900"/>
              <a:t>HbA1c  7.7% (March 2024)  GFR 47   Trigs: 8.3mmol/L</a:t>
            </a:r>
          </a:p>
          <a:p>
            <a:r>
              <a:rPr lang="en-AU" sz="1900"/>
              <a:t>Ryzodeg70  28 units in morning and 24 units at night.</a:t>
            </a:r>
          </a:p>
          <a:p>
            <a:r>
              <a:rPr lang="en-AU" sz="1900"/>
              <a:t>Parents are more relaxed as child is now willing to have BGL checks,  insulin injections and mood has improved.</a:t>
            </a:r>
          </a:p>
          <a:p>
            <a:r>
              <a:rPr lang="en-AU" sz="1900"/>
              <a:t>Ulcers have healed and parents report behaviour has improved</a:t>
            </a:r>
          </a:p>
          <a:p>
            <a:r>
              <a:rPr lang="en-AU" sz="1900"/>
              <a:t>Feet regular checked by Podiatrist</a:t>
            </a:r>
          </a:p>
          <a:p>
            <a:r>
              <a:rPr lang="en-AU" sz="1900"/>
              <a:t>Client happyly comes to clinic as it is regarded a safe place</a:t>
            </a:r>
          </a:p>
          <a:p>
            <a:r>
              <a:rPr lang="en-AU" sz="1900"/>
              <a:t>Goal to have retinal eye check.  </a:t>
            </a:r>
          </a:p>
        </p:txBody>
      </p:sp>
    </p:spTree>
    <p:extLst>
      <p:ext uri="{BB962C8B-B14F-4D97-AF65-F5344CB8AC3E}">
        <p14:creationId xmlns:p14="http://schemas.microsoft.com/office/powerpoint/2010/main" val="18828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90691-0143-73D3-A81F-B8083985DFE4}"/>
              </a:ext>
            </a:extLst>
          </p:cNvPr>
          <p:cNvSpPr>
            <a:spLocks noGrp="1"/>
          </p:cNvSpPr>
          <p:nvPr>
            <p:ph type="title"/>
          </p:nvPr>
        </p:nvSpPr>
        <p:spPr>
          <a:xfrm>
            <a:off x="5297762" y="329184"/>
            <a:ext cx="6251110" cy="1783080"/>
          </a:xfrm>
        </p:spPr>
        <p:txBody>
          <a:bodyPr anchor="b">
            <a:normAutofit/>
          </a:bodyPr>
          <a:lstStyle/>
          <a:p>
            <a:r>
              <a:rPr lang="en-AU" sz="5400"/>
              <a:t>Story 2   Male 66yrs</a:t>
            </a:r>
          </a:p>
        </p:txBody>
      </p:sp>
      <p:pic>
        <p:nvPicPr>
          <p:cNvPr id="5" name="Picture 4">
            <a:extLst>
              <a:ext uri="{FF2B5EF4-FFF2-40B4-BE49-F238E27FC236}">
                <a16:creationId xmlns:a16="http://schemas.microsoft.com/office/drawing/2014/main" id="{234A10E8-EBD2-44B5-B215-C9938CAE7574}"/>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E85619-1E91-9C14-D7F3-99B590B2FC25}"/>
              </a:ext>
            </a:extLst>
          </p:cNvPr>
          <p:cNvSpPr>
            <a:spLocks noGrp="1"/>
          </p:cNvSpPr>
          <p:nvPr>
            <p:ph idx="1"/>
          </p:nvPr>
        </p:nvSpPr>
        <p:spPr>
          <a:xfrm>
            <a:off x="5297762" y="2706624"/>
            <a:ext cx="6251110" cy="3483864"/>
          </a:xfrm>
        </p:spPr>
        <p:txBody>
          <a:bodyPr>
            <a:normAutofit/>
          </a:bodyPr>
          <a:lstStyle/>
          <a:p>
            <a:r>
              <a:rPr lang="en-AU" sz="2000"/>
              <a:t>Gentleman with Type 2 insulin requiring diabetes.  Diagnose 20years ago. </a:t>
            </a:r>
          </a:p>
          <a:p>
            <a:r>
              <a:rPr lang="en-AU" sz="2000"/>
              <a:t>HbA1c 9.1% (March 2023),   retinopathy,  peripheral neuropathy, GFR 71, Albumin/ Creatinine ratio 37.9 mg/mmol.  </a:t>
            </a:r>
          </a:p>
          <a:p>
            <a:r>
              <a:rPr lang="en-AU" sz="2000"/>
              <a:t>Maximum glucose oral medications and insulin.  </a:t>
            </a:r>
          </a:p>
          <a:p>
            <a:r>
              <a:rPr lang="en-AU" sz="2000"/>
              <a:t>Starts making lifestyle changes.   My Age Care package for home gym equipment.   </a:t>
            </a:r>
          </a:p>
          <a:p>
            <a:r>
              <a:rPr lang="en-AU" sz="2000"/>
              <a:t>Eating healthy food choices and started on Ozempic.  </a:t>
            </a:r>
          </a:p>
          <a:p>
            <a:r>
              <a:rPr lang="en-AU" sz="2000"/>
              <a:t>Referred to Diabetes Educator for review.)</a:t>
            </a:r>
          </a:p>
          <a:p>
            <a:endParaRPr lang="en-AU" sz="2000"/>
          </a:p>
        </p:txBody>
      </p:sp>
    </p:spTree>
    <p:extLst>
      <p:ext uri="{BB962C8B-B14F-4D97-AF65-F5344CB8AC3E}">
        <p14:creationId xmlns:p14="http://schemas.microsoft.com/office/powerpoint/2010/main" val="377749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864913-B9FE-AA72-1E03-AE5167A87DB9}"/>
              </a:ext>
            </a:extLst>
          </p:cNvPr>
          <p:cNvSpPr>
            <a:spLocks noGrp="1"/>
          </p:cNvSpPr>
          <p:nvPr>
            <p:ph type="title"/>
          </p:nvPr>
        </p:nvSpPr>
        <p:spPr>
          <a:xfrm>
            <a:off x="5297762" y="329184"/>
            <a:ext cx="6251110" cy="1783080"/>
          </a:xfrm>
        </p:spPr>
        <p:txBody>
          <a:bodyPr anchor="b">
            <a:normAutofit/>
          </a:bodyPr>
          <a:lstStyle/>
          <a:p>
            <a:r>
              <a:rPr lang="en-AU" sz="5400"/>
              <a:t>9 months later</a:t>
            </a:r>
          </a:p>
        </p:txBody>
      </p:sp>
      <p:pic>
        <p:nvPicPr>
          <p:cNvPr id="6" name="Picture 5">
            <a:extLst>
              <a:ext uri="{FF2B5EF4-FFF2-40B4-BE49-F238E27FC236}">
                <a16:creationId xmlns:a16="http://schemas.microsoft.com/office/drawing/2014/main" id="{82D28748-80A8-6FFE-6056-C53723573519}"/>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BFA862-4BF8-30E7-5E1C-ECFE73C3E08A}"/>
              </a:ext>
            </a:extLst>
          </p:cNvPr>
          <p:cNvSpPr>
            <a:spLocks noGrp="1"/>
          </p:cNvSpPr>
          <p:nvPr>
            <p:ph idx="1"/>
          </p:nvPr>
        </p:nvSpPr>
        <p:spPr>
          <a:xfrm>
            <a:off x="5297762" y="2706624"/>
            <a:ext cx="6251110" cy="3483864"/>
          </a:xfrm>
        </p:spPr>
        <p:txBody>
          <a:bodyPr>
            <a:normAutofit/>
          </a:bodyPr>
          <a:lstStyle/>
          <a:p>
            <a:r>
              <a:rPr lang="en-AU" sz="1700"/>
              <a:t>HbA1c 5.7% (Feb 2024) Albumin/ creatinine ratio 17.1 mg/mmol and client reports having to eating to stop low glucose events.  </a:t>
            </a:r>
          </a:p>
          <a:p>
            <a:r>
              <a:rPr lang="en-AU" sz="1700"/>
              <a:t>Libre sensor applied for insulin review.  10% of the time BGL below target.  </a:t>
            </a:r>
          </a:p>
          <a:p>
            <a:r>
              <a:rPr lang="en-AU" sz="1700"/>
              <a:t>Insulin reduced and Sulfonylureas stopped.  </a:t>
            </a:r>
          </a:p>
          <a:p>
            <a:r>
              <a:rPr lang="en-AU" sz="1700"/>
              <a:t>Continual weight loss and reduction in insulin.  </a:t>
            </a:r>
          </a:p>
          <a:p>
            <a:r>
              <a:rPr lang="en-AU" sz="1700"/>
              <a:t>12 months later.  90kg, 10kg wt loss,  nil insulin.  Metformin reduce to 500mg a day.  Still on Ozempic</a:t>
            </a:r>
          </a:p>
          <a:p>
            <a:r>
              <a:rPr lang="en-AU" sz="1700"/>
              <a:t>HbA1C  increased to 6.7%.  Gentleman is now more active and not eating for his insulin.  </a:t>
            </a:r>
          </a:p>
        </p:txBody>
      </p:sp>
    </p:spTree>
    <p:extLst>
      <p:ext uri="{BB962C8B-B14F-4D97-AF65-F5344CB8AC3E}">
        <p14:creationId xmlns:p14="http://schemas.microsoft.com/office/powerpoint/2010/main" val="121171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63E30-E555-68FB-6C14-FF1414E736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Expanding to fill gaps.  Men’s Cooking Class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C83C7B-ECA0-39ED-1968-1127D0FA89E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Men’s Cooking class was started in conjunction with Correctional services and NDIS providers.  </a:t>
            </a:r>
          </a:p>
          <a:p>
            <a:r>
              <a:rPr lang="en-US" sz="2200"/>
              <a:t>Now a weekly service for men to get a weekly cooked meal.  </a:t>
            </a:r>
          </a:p>
          <a:p>
            <a:r>
              <a:rPr lang="en-US" sz="2200"/>
              <a:t>Rapport building with health service </a:t>
            </a:r>
          </a:p>
        </p:txBody>
      </p:sp>
      <p:pic>
        <p:nvPicPr>
          <p:cNvPr id="6" name="Content Placeholder 5" descr="A person holding a plate of food&#10;&#10;Description automatically generated">
            <a:extLst>
              <a:ext uri="{FF2B5EF4-FFF2-40B4-BE49-F238E27FC236}">
                <a16:creationId xmlns:a16="http://schemas.microsoft.com/office/drawing/2014/main" id="{37B111DE-4BF9-215E-37FD-53A61DD77C2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80" t="24014" r="3079" b="121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7859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B9F886F335E439F70D05737DEB866" ma:contentTypeVersion="29" ma:contentTypeDescription="Create a new document." ma:contentTypeScope="" ma:versionID="10d081a3c09e5a1f1823045340c58310">
  <xsd:schema xmlns:xsd="http://www.w3.org/2001/XMLSchema" xmlns:xs="http://www.w3.org/2001/XMLSchema" xmlns:p="http://schemas.microsoft.com/office/2006/metadata/properties" xmlns:ns2="8121c63c-c079-4dde-9368-6615550d9e69" xmlns:ns3="7acb38cf-83ee-4021-986a-91676412a9e3" xmlns:ns4="11627f60-91cb-47c6-bf39-d28b6e0e7344" targetNamespace="http://schemas.microsoft.com/office/2006/metadata/properties" ma:root="true" ma:fieldsID="ea2b7d1e113761acec2841df91258fb4" ns2:_="" ns3:_="" ns4:_="">
    <xsd:import namespace="8121c63c-c079-4dde-9368-6615550d9e69"/>
    <xsd:import namespace="7acb38cf-83ee-4021-986a-91676412a9e3"/>
    <xsd:import namespace="11627f60-91cb-47c6-bf39-d28b6e0e7344"/>
    <xsd:element name="properties">
      <xsd:complexType>
        <xsd:sequence>
          <xsd:element name="documentManagement">
            <xsd:complexType>
              <xsd:all>
                <xsd:element ref="ns2:PHN_x0020_Location"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1c63c-c079-4dde-9368-6615550d9e69" elementFormDefault="qualified">
    <xsd:import namespace="http://schemas.microsoft.com/office/2006/documentManagement/types"/>
    <xsd:import namespace="http://schemas.microsoft.com/office/infopath/2007/PartnerControls"/>
    <xsd:element name="PHN_x0020_Location" ma:index="8" nillable="true" ma:displayName="PHN Location" ma:format="Dropdown" ma:internalName="PHN_x0020_Location">
      <xsd:simpleType>
        <xsd:restriction base="dms:Choice">
          <xsd:enumeration value="Central Coast"/>
          <xsd:enumeration value="Hunter"/>
          <xsd:enumeration value="New England"/>
          <xsd:enumeration value="All"/>
        </xsd:restriction>
      </xsd:simpleType>
    </xsd:element>
  </xsd:schema>
  <xsd:schema xmlns:xsd="http://www.w3.org/2001/XMLSchema" xmlns:xs="http://www.w3.org/2001/XMLSchema" xmlns:dms="http://schemas.microsoft.com/office/2006/documentManagement/types" xmlns:pc="http://schemas.microsoft.com/office/infopath/2007/PartnerControls" targetNamespace="7acb38cf-83ee-4021-986a-91676412a9e3"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fed01f9-cc88-473d-afbc-199b91779a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627f60-91cb-47c6-bf39-d28b6e0e734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2aab229-987d-4a9f-b537-795c34c6eb33}" ma:internalName="TaxCatchAll" ma:showField="CatchAllData" ma:web="11627f60-91cb-47c6-bf39-d28b6e0e7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HN_x0020_Location xmlns="8121c63c-c079-4dde-9368-6615550d9e69" xsi:nil="true"/>
    <lcf76f155ced4ddcb4097134ff3c332f xmlns="7acb38cf-83ee-4021-986a-91676412a9e3">
      <Terms xmlns="http://schemas.microsoft.com/office/infopath/2007/PartnerControls"/>
    </lcf76f155ced4ddcb4097134ff3c332f>
    <TaxCatchAll xmlns="11627f60-91cb-47c6-bf39-d28b6e0e7344" xsi:nil="true"/>
  </documentManagement>
</p:properties>
</file>

<file path=customXml/itemProps1.xml><?xml version="1.0" encoding="utf-8"?>
<ds:datastoreItem xmlns:ds="http://schemas.openxmlformats.org/officeDocument/2006/customXml" ds:itemID="{CD2B994C-CC8E-4C1B-A01B-41BFF7FF5C3E}"/>
</file>

<file path=customXml/itemProps2.xml><?xml version="1.0" encoding="utf-8"?>
<ds:datastoreItem xmlns:ds="http://schemas.openxmlformats.org/officeDocument/2006/customXml" ds:itemID="{6A74200B-6966-49ED-AC6B-4D5CAC86F6F0}"/>
</file>

<file path=customXml/itemProps3.xml><?xml version="1.0" encoding="utf-8"?>
<ds:datastoreItem xmlns:ds="http://schemas.openxmlformats.org/officeDocument/2006/customXml" ds:itemID="{68E10D31-377B-4F02-A1D1-120388C80562}"/>
</file>

<file path=docProps/app.xml><?xml version="1.0" encoding="utf-8"?>
<Properties xmlns="http://schemas.openxmlformats.org/officeDocument/2006/extended-properties" xmlns:vt="http://schemas.openxmlformats.org/officeDocument/2006/docPropsVTypes">
  <Template>Integral</Template>
  <TotalTime>6199</TotalTime>
  <Words>1782</Words>
  <Application>Microsoft Office PowerPoint</Application>
  <PresentationFormat>Widescreen</PresentationFormat>
  <Paragraphs>153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Pius X Diabetes Clinic – One Stop Shop</vt:lpstr>
      <vt:lpstr>The One Stop Shop</vt:lpstr>
      <vt:lpstr>Pius X Diabetes Clinic</vt:lpstr>
      <vt:lpstr>How it works</vt:lpstr>
      <vt:lpstr>Stories</vt:lpstr>
      <vt:lpstr>Nine months later</vt:lpstr>
      <vt:lpstr>Story 2   Male 66yrs</vt:lpstr>
      <vt:lpstr>9 months later</vt:lpstr>
      <vt:lpstr>Expanding to fill gaps.  Men’s Cooking Class</vt:lpstr>
      <vt:lpstr>Mums and Bubs:  Gestational Diabetes</vt:lpstr>
      <vt:lpstr>The future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Pius X Diabetes Clinic – One Stop Shop</dc:title>
  <dc:creator>61457522777</dc:creator>
  <cp:lastModifiedBy>61457522777</cp:lastModifiedBy>
  <cp:revision>6</cp:revision>
  <dcterms:created xsi:type="dcterms:W3CDTF">2024-04-09T01:15:56Z</dcterms:created>
  <dcterms:modified xsi:type="dcterms:W3CDTF">2024-05-08T06:37:17Z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0x010100A3BB9F886F335E439F70D05737DEB866</vt:lpwstr>
  </property>
</Properties>
</file>