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Helvetica World" panose="020B0604020202020204" charset="-128"/>
      <p:regular r:id="rId7"/>
    </p:embeddedFont>
    <p:embeddedFont>
      <p:font typeface="Helvetica World Bold Italics" panose="020B0604020202020204" charset="-128"/>
      <p:regular r:id="rId8"/>
    </p:embeddedFont>
    <p:embeddedFont>
      <p:font typeface="Canva Sans" panose="020B0604020202020204" charset="0"/>
      <p:regular r:id="rId9"/>
    </p:embeddedFont>
    <p:embeddedFont>
      <p:font typeface="Helvetica Now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94BEB-DBB4-03F9-86A1-19186C21FBA9}" v="2" dt="2024-04-30T04:28:3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ames" userId="S::sjames@thephn.com.au::8c0c3dc5-9d70-4500-9e29-96eee1cee992" providerId="AD" clId="Web-{4E694BEB-DBB4-03F9-86A1-19186C21FBA9}"/>
    <pc:docChg chg="modSld">
      <pc:chgData name="Sara James" userId="S::sjames@thephn.com.au::8c0c3dc5-9d70-4500-9e29-96eee1cee992" providerId="AD" clId="Web-{4E694BEB-DBB4-03F9-86A1-19186C21FBA9}" dt="2024-04-30T04:28:30.004" v="1" actId="1076"/>
      <pc:docMkLst>
        <pc:docMk/>
      </pc:docMkLst>
      <pc:sldChg chg="addSp modSp">
        <pc:chgData name="Sara James" userId="S::sjames@thephn.com.au::8c0c3dc5-9d70-4500-9e29-96eee1cee992" providerId="AD" clId="Web-{4E694BEB-DBB4-03F9-86A1-19186C21FBA9}" dt="2024-04-30T04:28:30.004" v="1" actId="1076"/>
        <pc:sldMkLst>
          <pc:docMk/>
          <pc:sldMk cId="0" sldId="257"/>
        </pc:sldMkLst>
        <pc:spChg chg="add mod">
          <ac:chgData name="Sara James" userId="S::sjames@thephn.com.au::8c0c3dc5-9d70-4500-9e29-96eee1cee992" providerId="AD" clId="Web-{4E694BEB-DBB4-03F9-86A1-19186C21FBA9}" dt="2024-04-30T04:28:30.004" v="1" actId="1076"/>
          <ac:spMkLst>
            <pc:docMk/>
            <pc:sldMk cId="0" sldId="257"/>
            <ac:spMk id="17" creationId="{4A535C00-DF34-EB6D-32D1-4F73E7A5BC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2729"/>
            <a:ext cx="6775236" cy="1795496"/>
          </a:xfrm>
          <a:custGeom>
            <a:avLst/>
            <a:gdLst/>
            <a:ahLst/>
            <a:cxnLst/>
            <a:rect l="l" t="t" r="r" b="b"/>
            <a:pathLst>
              <a:path w="6775236" h="1795496">
                <a:moveTo>
                  <a:pt x="0" y="0"/>
                </a:moveTo>
                <a:lnTo>
                  <a:pt x="6775236" y="0"/>
                </a:lnTo>
                <a:lnTo>
                  <a:pt x="6775236" y="1795496"/>
                </a:lnTo>
                <a:lnTo>
                  <a:pt x="0" y="1795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528" y="6920492"/>
            <a:ext cx="1961895" cy="1451802"/>
          </a:xfrm>
          <a:custGeom>
            <a:avLst/>
            <a:gdLst/>
            <a:ahLst/>
            <a:cxnLst/>
            <a:rect l="l" t="t" r="r" b="b"/>
            <a:pathLst>
              <a:path w="1961895" h="1451802">
                <a:moveTo>
                  <a:pt x="0" y="0"/>
                </a:moveTo>
                <a:lnTo>
                  <a:pt x="1961894" y="0"/>
                </a:lnTo>
                <a:lnTo>
                  <a:pt x="1961894" y="1451802"/>
                </a:lnTo>
                <a:lnTo>
                  <a:pt x="0" y="1451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7678" y="2666371"/>
            <a:ext cx="16812643" cy="341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3"/>
              </a:lnSpc>
            </a:pPr>
            <a:r>
              <a:rPr lang="en-US" sz="6842">
                <a:solidFill>
                  <a:srgbClr val="000000"/>
                </a:solidFill>
                <a:latin typeface="Helvetica World"/>
              </a:rPr>
              <a:t>Virtual Outreach Pilot Project:</a:t>
            </a:r>
            <a:r>
              <a:rPr lang="en-US" sz="6842">
                <a:solidFill>
                  <a:srgbClr val="000000"/>
                </a:solidFill>
                <a:latin typeface="Helvetica World Bold Italics"/>
              </a:rPr>
              <a:t> </a:t>
            </a:r>
          </a:p>
          <a:p>
            <a:pPr algn="ctr">
              <a:lnSpc>
                <a:spcPts val="6773"/>
              </a:lnSpc>
            </a:pPr>
            <a:r>
              <a:rPr lang="en-US" sz="6842">
                <a:solidFill>
                  <a:srgbClr val="000000"/>
                </a:solidFill>
                <a:latin typeface="Helvetica World Bold Italics"/>
              </a:rPr>
              <a:t>Healthy After Stroke Online </a:t>
            </a:r>
          </a:p>
          <a:p>
            <a:pPr algn="ctr">
              <a:lnSpc>
                <a:spcPts val="1188"/>
              </a:lnSpc>
            </a:pPr>
            <a:endParaRPr lang="en-US" sz="6842">
              <a:solidFill>
                <a:srgbClr val="000000"/>
              </a:solidFill>
              <a:latin typeface="Helvetica World Bold Italics"/>
            </a:endParaRPr>
          </a:p>
          <a:p>
            <a:pPr algn="ctr">
              <a:lnSpc>
                <a:spcPts val="1271"/>
              </a:lnSpc>
            </a:pPr>
            <a:endParaRPr lang="en-US" sz="6842">
              <a:solidFill>
                <a:srgbClr val="000000"/>
              </a:solidFill>
              <a:latin typeface="Helvetica World Bold Italics"/>
            </a:endParaRPr>
          </a:p>
          <a:p>
            <a:pPr algn="ctr">
              <a:lnSpc>
                <a:spcPts val="5053"/>
              </a:lnSpc>
            </a:pPr>
            <a:r>
              <a:rPr lang="en-US" sz="4142">
                <a:solidFill>
                  <a:srgbClr val="000000"/>
                </a:solidFill>
                <a:latin typeface="Helvetica World"/>
              </a:rPr>
              <a:t>Improving access to a secondary prevention and self-management program for stroke survivors in rural and remote HNELHD​ </a:t>
            </a:r>
          </a:p>
        </p:txBody>
      </p:sp>
      <p:sp>
        <p:nvSpPr>
          <p:cNvPr id="5" name="Freeform 5"/>
          <p:cNvSpPr/>
          <p:nvPr/>
        </p:nvSpPr>
        <p:spPr>
          <a:xfrm>
            <a:off x="9662958" y="7646393"/>
            <a:ext cx="8625042" cy="1937919"/>
          </a:xfrm>
          <a:custGeom>
            <a:avLst/>
            <a:gdLst/>
            <a:ahLst/>
            <a:cxnLst/>
            <a:rect l="l" t="t" r="r" b="b"/>
            <a:pathLst>
              <a:path w="8625042" h="1937919">
                <a:moveTo>
                  <a:pt x="0" y="0"/>
                </a:moveTo>
                <a:lnTo>
                  <a:pt x="8625042" y="0"/>
                </a:lnTo>
                <a:lnTo>
                  <a:pt x="8625042" y="1937919"/>
                </a:lnTo>
                <a:lnTo>
                  <a:pt x="0" y="19379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13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8439785"/>
            <a:ext cx="9545087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10A4F"/>
                </a:solidFill>
                <a:latin typeface="Canva Sans"/>
              </a:rPr>
              <a:t>Stroke rate is 17% higher in regional and rural areas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10A4F"/>
                </a:solidFill>
                <a:latin typeface="Canva Sans"/>
              </a:rPr>
              <a:t>Stroke rate is 2.9 times higher in Indigenous peoples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10A4F"/>
                </a:solidFill>
                <a:latin typeface="Canva Sans"/>
              </a:rPr>
              <a:t>Inequity of access to post-stroke recovery programs across HNE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10A4F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22807" y="4987710"/>
            <a:ext cx="8780" cy="30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0"/>
              </a:lnSpc>
              <a:spcBef>
                <a:spcPct val="0"/>
              </a:spcBef>
            </a:pPr>
            <a:r>
              <a:rPr lang="en-US" sz="1843">
                <a:solidFill>
                  <a:srgbClr val="000000"/>
                </a:solidFill>
                <a:latin typeface="Canva Sans"/>
              </a:rPr>
              <a:t>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5688" y="195579"/>
            <a:ext cx="10422312" cy="46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Helvetica Now"/>
              </a:rPr>
              <a:t>Project contact: Rebekah.pickering@health.nsw.gov.au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4275685" cy="3467802"/>
          </a:xfrm>
          <a:custGeom>
            <a:avLst/>
            <a:gdLst/>
            <a:ahLst/>
            <a:cxnLst/>
            <a:rect l="l" t="t" r="r" b="b"/>
            <a:pathLst>
              <a:path w="14275685" h="3467802">
                <a:moveTo>
                  <a:pt x="0" y="0"/>
                </a:moveTo>
                <a:lnTo>
                  <a:pt x="14275685" y="0"/>
                </a:lnTo>
                <a:lnTo>
                  <a:pt x="14275685" y="3467802"/>
                </a:lnTo>
                <a:lnTo>
                  <a:pt x="0" y="3467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807287"/>
            <a:ext cx="4745195" cy="6273736"/>
          </a:xfrm>
          <a:custGeom>
            <a:avLst/>
            <a:gdLst/>
            <a:ahLst/>
            <a:cxnLst/>
            <a:rect l="l" t="t" r="r" b="b"/>
            <a:pathLst>
              <a:path w="4745195" h="6273736">
                <a:moveTo>
                  <a:pt x="0" y="0"/>
                </a:moveTo>
                <a:lnTo>
                  <a:pt x="4745195" y="0"/>
                </a:lnTo>
                <a:lnTo>
                  <a:pt x="4745195" y="6273736"/>
                </a:lnTo>
                <a:lnTo>
                  <a:pt x="0" y="62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45195" y="4181674"/>
            <a:ext cx="8380757" cy="511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5"/>
              </a:lnSpc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Outcomes over 9mth project: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Referrals: 149 with broad reach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Phone assessments: 97 clients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Uptake of full 6wk program: 49 clients (51%)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Completion rate of 6wk program: 78%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Current waiting list: 45 patients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Improvements in physical activity, mood, patient confidence/experience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Nil adverse events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Staffing equivalent of 1 person 2.5 days/week,</a:t>
            </a:r>
          </a:p>
          <a:p>
            <a:pPr marL="568428" lvl="1" indent="-284214">
              <a:lnSpc>
                <a:spcPts val="3685"/>
              </a:lnSpc>
              <a:buFont typeface="Arial"/>
              <a:buChar char="•"/>
            </a:pPr>
            <a:r>
              <a:rPr lang="en-US" sz="2632">
                <a:solidFill>
                  <a:srgbClr val="000000"/>
                </a:solidFill>
                <a:latin typeface="Helvetica Now"/>
              </a:rPr>
              <a:t>Budget = $70, 000pa (+ on-costs)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275685" y="0"/>
            <a:ext cx="4190035" cy="3759662"/>
            <a:chOff x="0" y="0"/>
            <a:chExt cx="1955014" cy="17542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5014" cy="1754208"/>
            </a:xfrm>
            <a:custGeom>
              <a:avLst/>
              <a:gdLst/>
              <a:ahLst/>
              <a:cxnLst/>
              <a:rect l="l" t="t" r="r" b="b"/>
              <a:pathLst>
                <a:path w="1955014" h="1754208">
                  <a:moveTo>
                    <a:pt x="0" y="0"/>
                  </a:moveTo>
                  <a:lnTo>
                    <a:pt x="1955014" y="0"/>
                  </a:lnTo>
                  <a:lnTo>
                    <a:pt x="1955014" y="1754208"/>
                  </a:lnTo>
                  <a:lnTo>
                    <a:pt x="0" y="1754208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275685" y="2116839"/>
            <a:ext cx="4190035" cy="3759662"/>
            <a:chOff x="0" y="0"/>
            <a:chExt cx="1955014" cy="17542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5014" cy="1754208"/>
            </a:xfrm>
            <a:custGeom>
              <a:avLst/>
              <a:gdLst/>
              <a:ahLst/>
              <a:cxnLst/>
              <a:rect l="l" t="t" r="r" b="b"/>
              <a:pathLst>
                <a:path w="1955014" h="1754208">
                  <a:moveTo>
                    <a:pt x="0" y="0"/>
                  </a:moveTo>
                  <a:lnTo>
                    <a:pt x="1955014" y="0"/>
                  </a:lnTo>
                  <a:lnTo>
                    <a:pt x="1955014" y="1754208"/>
                  </a:lnTo>
                  <a:lnTo>
                    <a:pt x="0" y="1754208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4275685" y="1522677"/>
            <a:ext cx="4012315" cy="2613403"/>
          </a:xfrm>
          <a:custGeom>
            <a:avLst/>
            <a:gdLst/>
            <a:ahLst/>
            <a:cxnLst/>
            <a:rect l="l" t="t" r="r" b="b"/>
            <a:pathLst>
              <a:path w="4012315" h="2613403">
                <a:moveTo>
                  <a:pt x="0" y="0"/>
                </a:moveTo>
                <a:lnTo>
                  <a:pt x="4012315" y="0"/>
                </a:lnTo>
                <a:lnTo>
                  <a:pt x="4012315" y="2613403"/>
                </a:lnTo>
                <a:lnTo>
                  <a:pt x="0" y="2613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55" b="-392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275685" y="8466959"/>
            <a:ext cx="4190035" cy="4312050"/>
            <a:chOff x="0" y="0"/>
            <a:chExt cx="1955014" cy="20119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5014" cy="2011945"/>
            </a:xfrm>
            <a:custGeom>
              <a:avLst/>
              <a:gdLst/>
              <a:ahLst/>
              <a:cxnLst/>
              <a:rect l="l" t="t" r="r" b="b"/>
              <a:pathLst>
                <a:path w="1955014" h="2011945">
                  <a:moveTo>
                    <a:pt x="0" y="0"/>
                  </a:moveTo>
                  <a:lnTo>
                    <a:pt x="1955014" y="0"/>
                  </a:lnTo>
                  <a:lnTo>
                    <a:pt x="1955014" y="2011945"/>
                  </a:lnTo>
                  <a:lnTo>
                    <a:pt x="0" y="2011945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275685" y="5764906"/>
            <a:ext cx="4012315" cy="2702053"/>
          </a:xfrm>
          <a:custGeom>
            <a:avLst/>
            <a:gdLst/>
            <a:ahLst/>
            <a:cxnLst/>
            <a:rect l="l" t="t" r="r" b="b"/>
            <a:pathLst>
              <a:path w="4012315" h="2702053">
                <a:moveTo>
                  <a:pt x="0" y="0"/>
                </a:moveTo>
                <a:lnTo>
                  <a:pt x="4012315" y="0"/>
                </a:lnTo>
                <a:lnTo>
                  <a:pt x="4012315" y="2702053"/>
                </a:lnTo>
                <a:lnTo>
                  <a:pt x="0" y="2702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408453" y="203794"/>
            <a:ext cx="3693639" cy="107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5"/>
              </a:lnSpc>
            </a:pPr>
            <a:r>
              <a:rPr lang="en-US" sz="2075">
                <a:solidFill>
                  <a:srgbClr val="000000"/>
                </a:solidFill>
                <a:latin typeface="Canva Sans"/>
              </a:rPr>
              <a:t>“This is a wonderful program to support people that are discharged with so little”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75685" y="4593878"/>
            <a:ext cx="3959176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</a:rPr>
              <a:t>“I feel more confident to start life again”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59386" y="8838434"/>
            <a:ext cx="3863964" cy="115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</a:rPr>
              <a:t>“Exercises were simple and you could work at your own pace”​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A535C00-DF34-EB6D-32D1-4F73E7A5BC01}"/>
              </a:ext>
            </a:extLst>
          </p:cNvPr>
          <p:cNvSpPr txBox="1"/>
          <p:nvPr/>
        </p:nvSpPr>
        <p:spPr>
          <a:xfrm>
            <a:off x="4265238" y="9758679"/>
            <a:ext cx="10422312" cy="46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Helvetica Now"/>
              </a:rPr>
              <a:t>Project contact: Rebekah.pickering@health.nsw.gov.au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b38cf-83ee-4021-986a-91676412a9e3">
      <Terms xmlns="http://schemas.microsoft.com/office/infopath/2007/PartnerControls"/>
    </lcf76f155ced4ddcb4097134ff3c332f>
    <PHN_x0020_Location xmlns="8121c63c-c079-4dde-9368-6615550d9e69" xsi:nil="true"/>
    <TaxCatchAll xmlns="11627f60-91cb-47c6-bf39-d28b6e0e7344" xsi:nil="true"/>
  </documentManagement>
</p:properties>
</file>

<file path=customXml/itemProps1.xml><?xml version="1.0" encoding="utf-8"?>
<ds:datastoreItem xmlns:ds="http://schemas.openxmlformats.org/officeDocument/2006/customXml" ds:itemID="{F9875575-B850-47A6-A3FE-6792A79F6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D2234-D5FC-434F-8E7A-9EE70690A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1c63c-c079-4dde-9368-6615550d9e69"/>
    <ds:schemaRef ds:uri="7acb38cf-83ee-4021-986a-91676412a9e3"/>
    <ds:schemaRef ds:uri="11627f60-91cb-47c6-bf39-d28b6e0e7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A7884D-46EB-4475-81A9-0AEF29046608}">
  <ds:schemaRefs>
    <ds:schemaRef ds:uri="http://schemas.microsoft.com/office/infopath/2007/PartnerControls"/>
    <ds:schemaRef ds:uri="http://purl.org/dc/elements/1.1/"/>
    <ds:schemaRef ds:uri="http://purl.org/dc/dcmitype/"/>
    <ds:schemaRef ds:uri="40622ebe-2f53-4f11-98bb-ed57bd389489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38801da-70a1-46ad-9eeb-7fefe1a35008"/>
    <ds:schemaRef ds:uri="7acb38cf-83ee-4021-986a-91676412a9e3"/>
    <ds:schemaRef ds:uri="8121c63c-c079-4dde-9368-6615550d9e69"/>
    <ds:schemaRef ds:uri="11627f60-91cb-47c6-bf39-d28b6e0e73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Rebekah Pickering (Hunter New England LHD)</cp:lastModifiedBy>
  <cp:revision>4</cp:revision>
  <dcterms:created xsi:type="dcterms:W3CDTF">2006-08-16T00:00:00Z</dcterms:created>
  <dcterms:modified xsi:type="dcterms:W3CDTF">2024-04-30T04:28:35Z</dcterms:modified>
  <dc:identifier>DAGCFPltmLc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  <property fmtid="{D5CDD505-2E9C-101B-9397-08002B2CF9AE}" pid="3" name="MediaServiceImageTags">
    <vt:lpwstr/>
  </property>
</Properties>
</file>