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SemiBold" pitchFamily="2" charset="77"/>
      <p:regular r:id="rId19"/>
      <p:bold r:id="rId20"/>
      <p:italic r:id="rId21"/>
      <p:boldItalic r:id="rId22"/>
    </p:embeddedFont>
    <p:embeddedFont>
      <p:font typeface="Oswald" pitchFamily="2" charset="77"/>
      <p:regular r:id="rId23"/>
      <p:bold r:id="rId24"/>
    </p:embeddedFont>
    <p:embeddedFont>
      <p:font typeface="Play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rxeVMo1VtojYPXLyNN1CwaV9g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In yellow in strategy slide 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stage work being conducted but an area we are increasing our focus.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 Surveys pre and post - to assess knowledge uptake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 pathway evaluation - impact on practice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on Patient outcomes - big question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Nicki Manvell - Phd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 (publications and presentations)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(care pathways)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(patient outcomes, connection, comms, collaboration)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Currently evaluating impact by surveying members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Yet to be determined - impact on patient outcomes (much bigger process). </a:t>
            </a:r>
            <a:br>
              <a:rPr lang="en-US"/>
            </a:b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e627029a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6e627029a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6e627029a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 we will cover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we are and where we began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vision and mission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original strategy and how that has changed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have we achieved so far.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multidisciplinary group of MSK health practitioners.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Initially established primarily as a physiotherapy practitioner network. It remains physiotherapy led but has grown in its vision and mission and is now a multidisciplinary group.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Nikki – by you all turning up here tonight – share this vision.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witnessed poor quality care in our area. RIPN wants to change this.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want better care for our patients, all want improved outcomes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e627029a0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clinician led network concept started with collaboration between Connor Gleadhill undertaking his Phd collaborated and RHP.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RHP mandate to improve translation of research into practice via network concepts &amp; targeted physiotherapy as an opportunity to establish a clinician led network.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same time as Connor was setting these early steps in motion, a smaller practice based network was hosting case presentation evenings in a social, casual setting that was growing in popularity.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Essentially a small network across 6-10 practices at this stage.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Step 1: Approach to Newcastle practices, largely through existing small case group network.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Survey: Local needs analysis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Surveyed members to find out how a Network would benefit them and what they wanted it to do. =&gt; Mission Vision</a:t>
            </a:r>
            <a:endParaRPr/>
          </a:p>
          <a:p>
            <a:pPr marL="1143000" lvl="2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•"/>
            </a:pPr>
            <a:r>
              <a:rPr lang="en-US" sz="1000" b="1">
                <a:latin typeface="Montserrat"/>
                <a:ea typeface="Montserrat"/>
                <a:cs typeface="Montserrat"/>
                <a:sym typeface="Montserrat"/>
              </a:rPr>
              <a:t>Problems facing physio’s &amp; barriers to using research in practice - how a network may assist clinicians, what they wanted it to do.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Step 2: Establishment of a governance group and clinician led physiotherapy network.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en-US" sz="1000" b="1">
                <a:latin typeface="Montserrat"/>
                <a:ea typeface="Montserrat"/>
                <a:cs typeface="Montserrat"/>
                <a:sym typeface="Montserrat"/>
              </a:rPr>
              <a:t>Steering Committee and governance structure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en-US" sz="1000" b="1">
                <a:latin typeface="Montserrat"/>
                <a:ea typeface="Montserrat"/>
                <a:cs typeface="Montserrat"/>
                <a:sym typeface="Montserrat"/>
              </a:rPr>
              <a:t>Confirming vision and mission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Initial intention was to facilitate connections between researchers and clinicians leading to more relevant and meaningful research outputs that could be readily applied in clinical practice.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</a:pPr>
            <a:r>
              <a:rPr lang="en-US" sz="900" b="1">
                <a:latin typeface="Montserrat"/>
                <a:ea typeface="Montserrat"/>
                <a:cs typeface="Montserrat"/>
                <a:sym typeface="Montserrat"/>
              </a:rPr>
              <a:t>Connect researchers and clinicians together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</a:pPr>
            <a:r>
              <a:rPr lang="en-US" sz="900" b="1">
                <a:latin typeface="Montserrat"/>
                <a:ea typeface="Montserrat"/>
                <a:cs typeface="Montserrat"/>
                <a:sym typeface="Montserrat"/>
              </a:rPr>
              <a:t>Create meaningful and relevant research outputs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3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</a:pPr>
            <a:r>
              <a:rPr lang="en-US" sz="900" b="1">
                <a:latin typeface="Montserrat"/>
                <a:ea typeface="Montserrat"/>
                <a:cs typeface="Montserrat"/>
                <a:sym typeface="Montserrat"/>
              </a:rPr>
              <a:t>Overcome barriers with social networking, mentoring opportunities and professional development events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Step 3: Problem mapping and research agenda creation (survey and workshop)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/>
              <a:t>Most clinicians were interested in the Network hosting social networking events with mentoring opportunities and professional development education.</a:t>
            </a:r>
            <a:endParaRPr sz="1300" b="1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6e627029a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Current structure.</a:t>
            </a:r>
            <a:endParaRPr sz="1700" b="1"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RIPN then developed a new Strategy for 2024-2025 to target research translation. TRAFFIC light colours used to show whats go and what’s not at the moment.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Moved away from “doing research” in red to communicating research findings and implementing best evidence based care (green)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moving to evaluating effects (yellow)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Possibly after 2025 - explore using research to answer our own questions.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QR code takes to to a google drive with the articles if you would like to read, all published in open access journals.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most proud of the consensus statement on high value care.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As a result of survey feedback showing Members were more interested social forums to share evidence and knowledge so the steering committee changed focus to provide a forum aimed at communicating research and implementing it into practice.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As a result we have had significant boost in membership via this strategy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In Green in the strategy slide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Stages to communicating research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Identify the knowledge gaps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Collaborate to summarise evidence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Present content at events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Identify local barriers to implementation - eg Frozen shoulder, RCRSP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Find solutions, produce outputs and disseminate findings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Evaluate impact of network and outputs</a:t>
            </a: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82386" y="1383780"/>
            <a:ext cx="5410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675" y="236050"/>
            <a:ext cx="10324800" cy="41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4374200"/>
            <a:ext cx="12192000" cy="1246800"/>
          </a:xfrm>
          <a:prstGeom prst="rect">
            <a:avLst/>
          </a:prstGeom>
          <a:solidFill>
            <a:srgbClr val="1D8A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780675" y="4504250"/>
            <a:ext cx="10945800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LOCAL MUSCULOSKELETAL NETWORK TRANSLATING RESEARCH TO CLINICAL PRACTICE 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179725" y="5621000"/>
            <a:ext cx="5716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lt1"/>
                </a:solidFill>
              </a:rPr>
              <a:t>Andrew Delbridge</a:t>
            </a:r>
            <a:r>
              <a:rPr lang="en-US" sz="19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APA Titled Sports Physiotherapist </a:t>
            </a:r>
            <a:endParaRPr sz="19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Regent Street Physiotherapy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917325" y="2254050"/>
            <a:ext cx="527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>
                <a:latin typeface="Montserrat"/>
                <a:ea typeface="Montserrat"/>
                <a:cs typeface="Montserrat"/>
                <a:sym typeface="Montserrat"/>
              </a:rPr>
              <a:t>Evaluate impact of activities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Change in knowledge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Change in practice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Patient outcomes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200" b="1" dirty="0">
                <a:latin typeface="Montserrat"/>
                <a:ea typeface="Montserrat"/>
                <a:cs typeface="Montserrat"/>
                <a:sym typeface="Montserrat"/>
              </a:rPr>
              <a:t>Other impacts to consider 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Change in policy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Return on Investment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224575" y="487475"/>
            <a:ext cx="83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Evaluation</a:t>
            </a:r>
            <a:endParaRPr sz="3259"/>
          </a:p>
        </p:txBody>
      </p:sp>
      <p:cxnSp>
        <p:nvCxnSpPr>
          <p:cNvPr id="224" name="Google Shape;224;p11"/>
          <p:cNvCxnSpPr/>
          <p:nvPr/>
        </p:nvCxnSpPr>
        <p:spPr>
          <a:xfrm>
            <a:off x="1231006" y="1878170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25" name="Google Shape;225;p11"/>
          <p:cNvGrpSpPr/>
          <p:nvPr/>
        </p:nvGrpSpPr>
        <p:grpSpPr>
          <a:xfrm>
            <a:off x="6424150" y="2254050"/>
            <a:ext cx="5529950" cy="4235500"/>
            <a:chOff x="6424150" y="2254050"/>
            <a:chExt cx="5529950" cy="4235500"/>
          </a:xfrm>
        </p:grpSpPr>
        <p:sp>
          <p:nvSpPr>
            <p:cNvPr id="226" name="Google Shape;226;p11"/>
            <p:cNvSpPr/>
            <p:nvPr/>
          </p:nvSpPr>
          <p:spPr>
            <a:xfrm>
              <a:off x="8352538" y="2254050"/>
              <a:ext cx="1975500" cy="1310100"/>
            </a:xfrm>
            <a:prstGeom prst="ellipse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lin ang="5400012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Doing Research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8269426" y="5164450"/>
              <a:ext cx="2103600" cy="1325100"/>
            </a:xfrm>
            <a:prstGeom prst="ellipse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Implementing Research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9770100" y="3701750"/>
              <a:ext cx="2184000" cy="1158900"/>
            </a:xfrm>
            <a:prstGeom prst="ellipse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Communicating Research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424150" y="3701750"/>
              <a:ext cx="2103600" cy="1325100"/>
            </a:xfrm>
            <a:prstGeom prst="ellipse">
              <a:avLst/>
            </a:prstGeom>
            <a:gradFill>
              <a:gsLst>
                <a:gs pos="0">
                  <a:srgbClr val="FFC102"/>
                </a:gs>
                <a:gs pos="100000">
                  <a:srgbClr val="795C04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Evaluating effects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9830705" y="3375009"/>
              <a:ext cx="741000" cy="819600"/>
            </a:xfrm>
            <a:prstGeom prst="arc">
              <a:avLst>
                <a:gd name="adj1" fmla="val 16200000"/>
                <a:gd name="adj2" fmla="val 85461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 rot="5556545">
              <a:off x="9652989" y="4450071"/>
              <a:ext cx="836968" cy="77941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 rot="10800000">
              <a:off x="8288033" y="4399980"/>
              <a:ext cx="741000" cy="8196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 rot="-5561184">
              <a:off x="8248867" y="3414290"/>
              <a:ext cx="819300" cy="74100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Google Shape;234;p11"/>
            <p:cNvCxnSpPr/>
            <p:nvPr/>
          </p:nvCxnSpPr>
          <p:spPr>
            <a:xfrm>
              <a:off x="8527738" y="4301574"/>
              <a:ext cx="1154100" cy="12000"/>
            </a:xfrm>
            <a:prstGeom prst="straightConnector1">
              <a:avLst/>
            </a:prstGeom>
            <a:noFill/>
            <a:ln w="63500" cap="flat" cmpd="tri">
              <a:solidFill>
                <a:schemeClr val="accent1">
                  <a:alpha val="949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body" idx="1"/>
          </p:nvPr>
        </p:nvSpPr>
        <p:spPr>
          <a:xfrm>
            <a:off x="722850" y="2185075"/>
            <a:ext cx="6383100" cy="43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98" u="sng" dirty="0">
                <a:latin typeface="Montserrat"/>
                <a:ea typeface="Montserrat"/>
                <a:cs typeface="Montserrat"/>
                <a:sym typeface="Montserrat"/>
              </a:rPr>
              <a:t>Membership</a:t>
            </a: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 - 200 members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Font typeface="Montserrat"/>
              <a:buChar char="•"/>
            </a:pP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Multidisciplinary 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Font typeface="Montserrat"/>
              <a:buChar char="•"/>
            </a:pP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Free access - Sponsorship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98" u="sng" dirty="0">
                <a:latin typeface="Montserrat"/>
                <a:ea typeface="Montserrat"/>
                <a:cs typeface="Montserrat"/>
                <a:sym typeface="Montserrat"/>
              </a:rPr>
              <a:t>MIS session</a:t>
            </a:r>
            <a:endParaRPr sz="1798" u="sng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Font typeface="Montserrat"/>
              <a:buChar char="•"/>
            </a:pP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Topics identified by members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Font typeface="Montserrat"/>
              <a:buChar char="•"/>
            </a:pP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Addressing knowledge gaps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Font typeface="Montserrat"/>
              <a:buChar char="•"/>
            </a:pP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Expert academics - Q&amp;A panels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98" u="sng" dirty="0">
                <a:latin typeface="Montserrat"/>
                <a:ea typeface="Montserrat"/>
                <a:cs typeface="Montserrat"/>
                <a:sym typeface="Montserrat"/>
              </a:rPr>
              <a:t>Dissemination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n-US" sz="1700" dirty="0">
                <a:latin typeface="Montserrat"/>
                <a:ea typeface="Montserrat"/>
                <a:cs typeface="Montserrat"/>
                <a:sym typeface="Montserrat"/>
              </a:rPr>
              <a:t>Within members and external networks (PHN)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98" u="sng" dirty="0">
                <a:latin typeface="Montserrat"/>
                <a:ea typeface="Montserrat"/>
                <a:cs typeface="Montserrat"/>
                <a:sym typeface="Montserrat"/>
              </a:rPr>
              <a:t>Evaluation</a:t>
            </a: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 - potential research project 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98" u="sng" dirty="0"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 – University of Newcastle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8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Font typeface="Montserrat"/>
              <a:buChar char="•"/>
            </a:pPr>
            <a:r>
              <a:rPr lang="en-US" sz="1798" dirty="0">
                <a:latin typeface="Montserrat"/>
                <a:ea typeface="Montserrat"/>
                <a:cs typeface="Montserrat"/>
                <a:sym typeface="Montserrat"/>
              </a:rPr>
              <a:t>Under/Post-graduate </a:t>
            </a:r>
            <a:endParaRPr sz="1798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>
            <a:spLocks noGrp="1"/>
          </p:cNvSpPr>
          <p:nvPr>
            <p:ph type="title"/>
          </p:nvPr>
        </p:nvSpPr>
        <p:spPr>
          <a:xfrm>
            <a:off x="786475" y="487475"/>
            <a:ext cx="8814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3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Where are we now &amp; what's next?</a:t>
            </a:r>
            <a:endParaRPr sz="2260"/>
          </a:p>
        </p:txBody>
      </p:sp>
      <p:cxnSp>
        <p:nvCxnSpPr>
          <p:cNvPr id="242" name="Google Shape;242;p12"/>
          <p:cNvCxnSpPr/>
          <p:nvPr/>
        </p:nvCxnSpPr>
        <p:spPr>
          <a:xfrm>
            <a:off x="1231006" y="1878170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925" y="2715925"/>
            <a:ext cx="4323650" cy="28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e627029a0_0_2"/>
          <p:cNvSpPr txBox="1">
            <a:spLocks noGrp="1"/>
          </p:cNvSpPr>
          <p:nvPr>
            <p:ph type="body" idx="1"/>
          </p:nvPr>
        </p:nvSpPr>
        <p:spPr>
          <a:xfrm>
            <a:off x="4494706" y="3066208"/>
            <a:ext cx="5778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700" dirty="0">
                <a:solidFill>
                  <a:srgbClr val="1D8A93"/>
                </a:solidFill>
                <a:latin typeface="Oswald"/>
                <a:ea typeface="Oswald"/>
                <a:cs typeface="Oswald"/>
                <a:sym typeface="Oswald"/>
              </a:rPr>
              <a:t>Become a member</a:t>
            </a:r>
            <a:endParaRPr sz="4700" dirty="0">
              <a:solidFill>
                <a:srgbClr val="1D8A9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0" name="Google Shape;250;g26e627029a0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6e627029a0_0_2"/>
          <p:cNvSpPr txBox="1">
            <a:spLocks noGrp="1"/>
          </p:cNvSpPr>
          <p:nvPr>
            <p:ph type="title"/>
          </p:nvPr>
        </p:nvSpPr>
        <p:spPr>
          <a:xfrm>
            <a:off x="1224575" y="487475"/>
            <a:ext cx="83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Find out more</a:t>
            </a:r>
            <a:endParaRPr sz="3259"/>
          </a:p>
        </p:txBody>
      </p:sp>
      <p:cxnSp>
        <p:nvCxnSpPr>
          <p:cNvPr id="252" name="Google Shape;252;g26e627029a0_0_2"/>
          <p:cNvCxnSpPr/>
          <p:nvPr/>
        </p:nvCxnSpPr>
        <p:spPr>
          <a:xfrm>
            <a:off x="1231006" y="1878170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g26e627029a0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810" y="2425270"/>
            <a:ext cx="30099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g26e627029a0_0_2">
            <a:extLst>
              <a:ext uri="{FF2B5EF4-FFF2-40B4-BE49-F238E27FC236}">
                <a16:creationId xmlns:a16="http://schemas.microsoft.com/office/drawing/2014/main" id="{15C96027-1145-2360-3865-46AFC87D2E7B}"/>
              </a:ext>
            </a:extLst>
          </p:cNvPr>
          <p:cNvSpPr txBox="1">
            <a:spLocks/>
          </p:cNvSpPr>
          <p:nvPr/>
        </p:nvSpPr>
        <p:spPr>
          <a:xfrm>
            <a:off x="5911672" y="5360844"/>
            <a:ext cx="577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700" dirty="0">
                <a:solidFill>
                  <a:srgbClr val="1D8A93"/>
                </a:solidFill>
                <a:latin typeface="Oswald"/>
                <a:ea typeface="Oswald"/>
                <a:cs typeface="Oswald"/>
                <a:sym typeface="Oswald"/>
              </a:rPr>
              <a:t>Contact us:</a:t>
            </a:r>
          </a:p>
          <a:p>
            <a:pPr marL="0" indent="0">
              <a:buFont typeface="Arial"/>
              <a:buNone/>
            </a:pPr>
            <a:r>
              <a:rPr lang="en-US" sz="3300" dirty="0" err="1">
                <a:solidFill>
                  <a:srgbClr val="1D8A93"/>
                </a:solidFill>
                <a:latin typeface="Oswald"/>
                <a:ea typeface="Oswald"/>
                <a:cs typeface="Oswald"/>
                <a:sym typeface="Oswald"/>
              </a:rPr>
              <a:t>support@researchinpracticenetwork.com.au</a:t>
            </a:r>
            <a:endParaRPr lang="en-US" sz="3300" dirty="0">
              <a:solidFill>
                <a:srgbClr val="1D8A9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EB1B8210-0D2B-CEA9-C3C7-43E317E3B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7696" y="540849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 amt="28000"/>
          </a:blip>
          <a:srcRect t="16446" r="3128" b="8557"/>
          <a:stretch/>
        </p:blipFill>
        <p:spPr>
          <a:xfrm>
            <a:off x="0" y="0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103133" y="528312"/>
            <a:ext cx="3378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8159" y="1951829"/>
            <a:ext cx="657007" cy="67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3128" y="2887546"/>
            <a:ext cx="652047" cy="67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159" y="3823264"/>
            <a:ext cx="676802" cy="67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179287" y="3828592"/>
            <a:ext cx="656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40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strategy</a:t>
            </a:r>
            <a:endParaRPr sz="3600"/>
          </a:p>
        </p:txBody>
      </p:sp>
      <p:sp>
        <p:nvSpPr>
          <p:cNvPr id="104" name="Google Shape;104;p2"/>
          <p:cNvSpPr txBox="1"/>
          <p:nvPr/>
        </p:nvSpPr>
        <p:spPr>
          <a:xfrm>
            <a:off x="3141165" y="2936408"/>
            <a:ext cx="432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40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Vision/mission </a:t>
            </a:r>
            <a:endParaRPr sz="3600"/>
          </a:p>
        </p:txBody>
      </p:sp>
      <p:sp>
        <p:nvSpPr>
          <p:cNvPr id="105" name="Google Shape;105;p2"/>
          <p:cNvSpPr/>
          <p:nvPr/>
        </p:nvSpPr>
        <p:spPr>
          <a:xfrm>
            <a:off x="2098159" y="4758981"/>
            <a:ext cx="678300" cy="676800"/>
          </a:xfrm>
          <a:prstGeom prst="flowChartConnector">
            <a:avLst/>
          </a:prstGeom>
          <a:solidFill>
            <a:srgbClr val="008D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141176" y="4720775"/>
            <a:ext cx="720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40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have we done so far?</a:t>
            </a:r>
            <a:endParaRPr sz="3600"/>
          </a:p>
        </p:txBody>
      </p:sp>
      <p:sp>
        <p:nvSpPr>
          <p:cNvPr id="107" name="Google Shape;107;p2"/>
          <p:cNvSpPr txBox="1"/>
          <p:nvPr/>
        </p:nvSpPr>
        <p:spPr>
          <a:xfrm>
            <a:off x="2755176" y="1951825"/>
            <a:ext cx="869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45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E40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Who are we, where did we begin?</a:t>
            </a:r>
            <a:endParaRPr sz="3600"/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1231006" y="507173"/>
            <a:ext cx="66959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60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Who are we?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1971540" y="2302144"/>
            <a:ext cx="81190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F7E"/>
              </a:buClr>
              <a:buSzPts val="28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Multidisciplinary group of MSK clinicians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6F7E"/>
              </a:buClr>
              <a:buSzPts val="28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200+ Members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Physiotherapists - 147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50 practices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 err="1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Orthopaedic</a:t>
            </a: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 surgeons - 12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Sports physicians - 3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66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Exercise physiologists - 7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General practitioners - 6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24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Podiatrists - 5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18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Nurse practitioners - 3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18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Radiologists - 2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6F7E"/>
              </a:buClr>
              <a:buSzPts val="1800"/>
              <a:buFont typeface="Montserrat"/>
              <a:buChar char="•"/>
            </a:pPr>
            <a:r>
              <a:rPr lang="en-US" dirty="0">
                <a:solidFill>
                  <a:srgbClr val="006F7E"/>
                </a:solidFill>
                <a:latin typeface="Montserrat"/>
                <a:ea typeface="Montserrat"/>
                <a:cs typeface="Montserrat"/>
                <a:sym typeface="Montserrat"/>
              </a:rPr>
              <a:t>Other - 8</a:t>
            </a:r>
            <a:endParaRPr dirty="0">
              <a:solidFill>
                <a:srgbClr val="006F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>
            <a:off x="1231006" y="1878170"/>
            <a:ext cx="90424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976" y="2970950"/>
            <a:ext cx="3043550" cy="31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2697843" y="828592"/>
            <a:ext cx="6121400" cy="9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RIPN’s vision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1434900" y="2812001"/>
            <a:ext cx="93222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54">
                <a:solidFill>
                  <a:srgbClr val="006F7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enhance the delivery of high value care and create lasting improvements in outcomes for </a:t>
            </a:r>
            <a:r>
              <a:rPr lang="en-US" sz="3654">
                <a:solidFill>
                  <a:srgbClr val="006F7E"/>
                </a:solidFill>
                <a:latin typeface="Montserrat SemiBold"/>
                <a:ea typeface="Montserrat SemiBold"/>
                <a:cs typeface="Montserrat SemiBold"/>
                <a:sym typeface="Montserrat Semi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patients</a:t>
            </a:r>
            <a:r>
              <a:rPr lang="en-US" sz="3654">
                <a:solidFill>
                  <a:srgbClr val="006F7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with musculoskeletal conditions in our local community</a:t>
            </a:r>
            <a:endParaRPr sz="3654">
              <a:solidFill>
                <a:srgbClr val="006F7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54">
              <a:solidFill>
                <a:srgbClr val="006F7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25" name="Google Shape;125;p6"/>
          <p:cNvCxnSpPr/>
          <p:nvPr/>
        </p:nvCxnSpPr>
        <p:spPr>
          <a:xfrm>
            <a:off x="1434890" y="2254332"/>
            <a:ext cx="9042300" cy="0"/>
          </a:xfrm>
          <a:prstGeom prst="straightConnector1">
            <a:avLst/>
          </a:prstGeom>
          <a:noFill/>
          <a:ln w="98425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e627029a0_2_9"/>
          <p:cNvSpPr txBox="1">
            <a:spLocks noGrp="1"/>
          </p:cNvSpPr>
          <p:nvPr>
            <p:ph type="body" idx="1"/>
          </p:nvPr>
        </p:nvSpPr>
        <p:spPr>
          <a:xfrm>
            <a:off x="488725" y="2161725"/>
            <a:ext cx="5740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Regional health partners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60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•"/>
            </a:pPr>
            <a:r>
              <a:rPr lang="en-US" sz="1900" dirty="0">
                <a:latin typeface="Montserrat"/>
                <a:ea typeface="Montserrat"/>
                <a:cs typeface="Montserrat"/>
                <a:sym typeface="Montserrat"/>
              </a:rPr>
              <a:t>Facilitate research translation via networks</a:t>
            </a: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60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•"/>
            </a:pPr>
            <a:r>
              <a:rPr lang="en-US" sz="1900" dirty="0">
                <a:latin typeface="Montserrat"/>
                <a:ea typeface="Montserrat"/>
                <a:cs typeface="Montserrat"/>
                <a:sym typeface="Montserrat"/>
              </a:rPr>
              <a:t>2020 - funding for concept network </a:t>
            </a: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3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</a:pPr>
            <a:r>
              <a:rPr lang="en-US" sz="1700" dirty="0">
                <a:latin typeface="Montserrat"/>
                <a:ea typeface="Montserrat"/>
                <a:cs typeface="Montserrat"/>
                <a:sym typeface="Montserrat"/>
              </a:rPr>
              <a:t>Connor </a:t>
            </a:r>
            <a:r>
              <a:rPr lang="en-US" sz="1700" dirty="0" err="1">
                <a:latin typeface="Montserrat"/>
                <a:ea typeface="Montserrat"/>
                <a:cs typeface="Montserrat"/>
                <a:sym typeface="Montserrat"/>
              </a:rPr>
              <a:t>Gleadhill</a:t>
            </a:r>
            <a:r>
              <a:rPr lang="en-US" sz="1700" dirty="0">
                <a:latin typeface="Montserrat"/>
                <a:ea typeface="Montserrat"/>
                <a:cs typeface="Montserrat"/>
                <a:sym typeface="Montserrat"/>
              </a:rPr>
              <a:t> – PhD with A/Prof Chris Williams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g26e627029a0_2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6e627029a0_2_9"/>
          <p:cNvSpPr txBox="1">
            <a:spLocks noGrp="1"/>
          </p:cNvSpPr>
          <p:nvPr>
            <p:ph type="title"/>
          </p:nvPr>
        </p:nvSpPr>
        <p:spPr>
          <a:xfrm>
            <a:off x="1224575" y="487475"/>
            <a:ext cx="83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Where did we begin?</a:t>
            </a:r>
            <a:endParaRPr sz="3259"/>
          </a:p>
        </p:txBody>
      </p:sp>
      <p:cxnSp>
        <p:nvCxnSpPr>
          <p:cNvPr id="134" name="Google Shape;134;g26e627029a0_2_9"/>
          <p:cNvCxnSpPr/>
          <p:nvPr/>
        </p:nvCxnSpPr>
        <p:spPr>
          <a:xfrm>
            <a:off x="1231006" y="1878170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g26e627029a0_2_9"/>
          <p:cNvSpPr txBox="1"/>
          <p:nvPr/>
        </p:nvSpPr>
        <p:spPr>
          <a:xfrm>
            <a:off x="6228925" y="1945923"/>
            <a:ext cx="5535300" cy="28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practice network</a:t>
            </a:r>
            <a:endParaRPr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 delivery of quality  care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3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Case presentation evenings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lvl="3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Mentoring and knowledge sharing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Est.  2019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26e627029a0_2_9"/>
          <p:cNvSpPr/>
          <p:nvPr/>
        </p:nvSpPr>
        <p:spPr>
          <a:xfrm rot="8100000">
            <a:off x="6536968" y="4602478"/>
            <a:ext cx="900713" cy="724643"/>
          </a:xfrm>
          <a:prstGeom prst="rightArrow">
            <a:avLst>
              <a:gd name="adj1" fmla="val 28880"/>
              <a:gd name="adj2" fmla="val 51112"/>
            </a:avLst>
          </a:prstGeom>
          <a:solidFill>
            <a:srgbClr val="1D8A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6e627029a0_2_9"/>
          <p:cNvSpPr txBox="1"/>
          <p:nvPr/>
        </p:nvSpPr>
        <p:spPr>
          <a:xfrm>
            <a:off x="2815500" y="5557125"/>
            <a:ext cx="7845600" cy="15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Physiotherapy Network (RIPN)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 clinicians together with research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26e627029a0_2_9"/>
          <p:cNvSpPr/>
          <p:nvPr/>
        </p:nvSpPr>
        <p:spPr>
          <a:xfrm rot="2700000">
            <a:off x="4513468" y="4602478"/>
            <a:ext cx="900713" cy="724643"/>
          </a:xfrm>
          <a:prstGeom prst="rightArrow">
            <a:avLst>
              <a:gd name="adj1" fmla="val 28880"/>
              <a:gd name="adj2" fmla="val 51112"/>
            </a:avLst>
          </a:prstGeom>
          <a:solidFill>
            <a:srgbClr val="1D8A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1224575" y="678300"/>
            <a:ext cx="83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Organisational structure</a:t>
            </a:r>
            <a:endParaRPr sz="3259"/>
          </a:p>
        </p:txBody>
      </p:sp>
      <p:cxnSp>
        <p:nvCxnSpPr>
          <p:cNvPr id="144" name="Google Shape;144;p4"/>
          <p:cNvCxnSpPr/>
          <p:nvPr/>
        </p:nvCxnSpPr>
        <p:spPr>
          <a:xfrm>
            <a:off x="1224581" y="2003995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5" name="Google Shape;14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223" y="2414075"/>
            <a:ext cx="2329174" cy="618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4"/>
          <p:cNvGrpSpPr/>
          <p:nvPr/>
        </p:nvGrpSpPr>
        <p:grpSpPr>
          <a:xfrm>
            <a:off x="6167450" y="2285538"/>
            <a:ext cx="4564900" cy="4456270"/>
            <a:chOff x="8257325" y="2122988"/>
            <a:chExt cx="4564900" cy="4456270"/>
          </a:xfrm>
        </p:grpSpPr>
        <p:sp>
          <p:nvSpPr>
            <p:cNvPr id="148" name="Google Shape;148;p4"/>
            <p:cNvSpPr/>
            <p:nvPr/>
          </p:nvSpPr>
          <p:spPr>
            <a:xfrm>
              <a:off x="9330380" y="3666421"/>
              <a:ext cx="2342700" cy="699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Steering 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committee</a:t>
              </a:r>
              <a:endParaRPr sz="12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9164890" y="5457257"/>
              <a:ext cx="2669400" cy="1122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200 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Members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Multidisciplinary 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MSK clinicians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0518225" y="3108201"/>
              <a:ext cx="2304000" cy="558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2 Chairpeople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8897974" y="2122988"/>
              <a:ext cx="3024900" cy="918000"/>
            </a:xfrm>
            <a:prstGeom prst="ellipse">
              <a:avLst/>
            </a:prstGeom>
            <a:noFill/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37885" y="3110723"/>
              <a:ext cx="1970100" cy="578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RIPN Admin (0.2 FTE)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257325" y="4645743"/>
              <a:ext cx="1405500" cy="578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Working groups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336373" y="4645743"/>
              <a:ext cx="1405500" cy="578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Working groups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9796849" y="4645743"/>
              <a:ext cx="1405500" cy="578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Working groups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p4"/>
          <p:cNvCxnSpPr>
            <a:endCxn id="153" idx="0"/>
          </p:cNvCxnSpPr>
          <p:nvPr/>
        </p:nvCxnSpPr>
        <p:spPr>
          <a:xfrm flipH="1">
            <a:off x="6870200" y="4594993"/>
            <a:ext cx="1604100" cy="213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4"/>
          <p:cNvCxnSpPr>
            <a:endCxn id="154" idx="0"/>
          </p:cNvCxnSpPr>
          <p:nvPr/>
        </p:nvCxnSpPr>
        <p:spPr>
          <a:xfrm>
            <a:off x="8287548" y="4594993"/>
            <a:ext cx="1661700" cy="213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4"/>
          <p:cNvCxnSpPr>
            <a:stCxn id="148" idx="4"/>
            <a:endCxn id="155" idx="0"/>
          </p:cNvCxnSpPr>
          <p:nvPr/>
        </p:nvCxnSpPr>
        <p:spPr>
          <a:xfrm flipH="1">
            <a:off x="8409755" y="4527971"/>
            <a:ext cx="2100" cy="28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4"/>
          <p:cNvCxnSpPr>
            <a:stCxn id="153" idx="4"/>
            <a:endCxn id="149" idx="0"/>
          </p:cNvCxnSpPr>
          <p:nvPr/>
        </p:nvCxnSpPr>
        <p:spPr>
          <a:xfrm>
            <a:off x="6870200" y="5386393"/>
            <a:ext cx="1539600" cy="2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4"/>
          <p:cNvCxnSpPr>
            <a:stCxn id="155" idx="4"/>
            <a:endCxn id="155" idx="4"/>
          </p:cNvCxnSpPr>
          <p:nvPr/>
        </p:nvCxnSpPr>
        <p:spPr>
          <a:xfrm>
            <a:off x="8409724" y="538639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4"/>
          <p:cNvCxnSpPr>
            <a:stCxn id="155" idx="4"/>
            <a:endCxn id="155" idx="4"/>
          </p:cNvCxnSpPr>
          <p:nvPr/>
        </p:nvCxnSpPr>
        <p:spPr>
          <a:xfrm>
            <a:off x="8409724" y="538639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4"/>
          <p:cNvCxnSpPr>
            <a:stCxn id="155" idx="4"/>
            <a:endCxn id="149" idx="0"/>
          </p:cNvCxnSpPr>
          <p:nvPr/>
        </p:nvCxnSpPr>
        <p:spPr>
          <a:xfrm>
            <a:off x="8409724" y="5386393"/>
            <a:ext cx="0" cy="2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4"/>
          <p:cNvCxnSpPr>
            <a:stCxn id="149" idx="0"/>
            <a:endCxn id="154" idx="4"/>
          </p:cNvCxnSpPr>
          <p:nvPr/>
        </p:nvCxnSpPr>
        <p:spPr>
          <a:xfrm rot="10800000" flipH="1">
            <a:off x="8409715" y="5386407"/>
            <a:ext cx="1539600" cy="2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4"/>
          <p:cNvCxnSpPr>
            <a:stCxn id="148" idx="2"/>
            <a:endCxn id="152" idx="4"/>
          </p:cNvCxnSpPr>
          <p:nvPr/>
        </p:nvCxnSpPr>
        <p:spPr>
          <a:xfrm rot="10800000">
            <a:off x="7233005" y="3851471"/>
            <a:ext cx="7500" cy="3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4"/>
          <p:cNvCxnSpPr>
            <a:stCxn id="148" idx="6"/>
            <a:endCxn id="150" idx="4"/>
          </p:cNvCxnSpPr>
          <p:nvPr/>
        </p:nvCxnSpPr>
        <p:spPr>
          <a:xfrm rot="10800000">
            <a:off x="9580205" y="3828971"/>
            <a:ext cx="3000" cy="34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4"/>
          <p:cNvCxnSpPr>
            <a:stCxn id="151" idx="4"/>
            <a:endCxn id="152" idx="0"/>
          </p:cNvCxnSpPr>
          <p:nvPr/>
        </p:nvCxnSpPr>
        <p:spPr>
          <a:xfrm flipH="1">
            <a:off x="7233049" y="3203538"/>
            <a:ext cx="1087500" cy="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4"/>
          <p:cNvCxnSpPr>
            <a:stCxn id="151" idx="4"/>
            <a:endCxn id="150" idx="0"/>
          </p:cNvCxnSpPr>
          <p:nvPr/>
        </p:nvCxnSpPr>
        <p:spPr>
          <a:xfrm>
            <a:off x="8320549" y="3203538"/>
            <a:ext cx="1259700" cy="6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4"/>
          <p:cNvSpPr txBox="1"/>
          <p:nvPr/>
        </p:nvSpPr>
        <p:spPr>
          <a:xfrm>
            <a:off x="796950" y="2548650"/>
            <a:ext cx="52221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Steering committee</a:t>
            </a:r>
            <a:endParaRPr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US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Clinicians</a:t>
            </a:r>
            <a:endParaRPr sz="2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</a:pPr>
            <a:r>
              <a:rPr lang="en-US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&amp; public practitioners</a:t>
            </a:r>
            <a:endParaRPr sz="2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US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Academics</a:t>
            </a:r>
            <a:endParaRPr sz="2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828125" y="2717226"/>
            <a:ext cx="4452000" cy="3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D8A93"/>
                </a:solidFill>
                <a:latin typeface="Montserrat"/>
                <a:ea typeface="Montserrat"/>
                <a:cs typeface="Montserrat"/>
                <a:sym typeface="Montserrat"/>
              </a:rPr>
              <a:t>Research translation</a:t>
            </a:r>
            <a:endParaRPr sz="2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Char char="-"/>
            </a:pPr>
            <a:r>
              <a:rPr lang="en-US" sz="22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Host events</a:t>
            </a:r>
            <a:endParaRPr sz="2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Char char="-"/>
            </a:pPr>
            <a:r>
              <a:rPr lang="en-US" sz="2200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Summarise</a:t>
            </a:r>
            <a:r>
              <a:rPr lang="en-US" sz="22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evidence</a:t>
            </a:r>
            <a:endParaRPr sz="2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Char char="-"/>
            </a:pPr>
            <a:r>
              <a:rPr lang="en-US" sz="22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Identify &amp; solve local implementation barriers</a:t>
            </a:r>
            <a:endParaRPr sz="2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Char char="-"/>
            </a:pPr>
            <a:r>
              <a:rPr lang="en-US" sz="22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Disseminate findings</a:t>
            </a:r>
            <a:endParaRPr sz="2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Char char="-"/>
            </a:pPr>
            <a:r>
              <a:rPr lang="en-US" sz="22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Build partnerships</a:t>
            </a:r>
            <a:endParaRPr sz="2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395691" y="2402506"/>
            <a:ext cx="2494500" cy="12123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Doing Research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426726" y="4882090"/>
            <a:ext cx="2443200" cy="12264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Implementing Research in practice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9337900" y="3742436"/>
            <a:ext cx="2656200" cy="12264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Communicating Research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5416515" y="3742436"/>
            <a:ext cx="2494500" cy="1226400"/>
          </a:xfrm>
          <a:prstGeom prst="ellipse">
            <a:avLst/>
          </a:prstGeom>
          <a:gradFill>
            <a:gsLst>
              <a:gs pos="0">
                <a:srgbClr val="FFC102"/>
              </a:gs>
              <a:gs pos="100000">
                <a:srgbClr val="795C04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Evaluating effects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9346114" y="3008631"/>
            <a:ext cx="1264200" cy="1264200"/>
          </a:xfrm>
          <a:prstGeom prst="arc">
            <a:avLst>
              <a:gd name="adj1" fmla="val 16200000"/>
              <a:gd name="adj2" fmla="val 85461"/>
            </a:avLst>
          </a:prstGeom>
          <a:noFill/>
          <a:ln w="63500" cap="flat" cmpd="tri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 rot="5573379">
            <a:off x="9332542" y="4361985"/>
            <a:ext cx="1291342" cy="1329499"/>
          </a:xfrm>
          <a:prstGeom prst="arc">
            <a:avLst>
              <a:gd name="adj1" fmla="val 16200000"/>
              <a:gd name="adj2" fmla="val 0"/>
            </a:avLst>
          </a:prstGeom>
          <a:noFill/>
          <a:ln w="63500" cap="flat" cmpd="tri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 rot="10800000">
            <a:off x="6689156" y="4394635"/>
            <a:ext cx="1264200" cy="1264200"/>
          </a:xfrm>
          <a:prstGeom prst="arc">
            <a:avLst>
              <a:gd name="adj1" fmla="val 16200000"/>
              <a:gd name="adj2" fmla="val 0"/>
            </a:avLst>
          </a:prstGeom>
          <a:noFill/>
          <a:ln w="63500" cap="flat" cmpd="tri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 rot="-5577937">
            <a:off x="6721073" y="2970974"/>
            <a:ext cx="1264093" cy="1264093"/>
          </a:xfrm>
          <a:prstGeom prst="arc">
            <a:avLst>
              <a:gd name="adj1" fmla="val 16200000"/>
              <a:gd name="adj2" fmla="val 0"/>
            </a:avLst>
          </a:prstGeom>
          <a:noFill/>
          <a:ln w="63500" cap="flat" cmpd="tri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1224575" y="487475"/>
            <a:ext cx="83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Our strategy 2024-2025</a:t>
            </a:r>
            <a:endParaRPr sz="3259"/>
          </a:p>
        </p:txBody>
      </p:sp>
      <p:cxnSp>
        <p:nvCxnSpPr>
          <p:cNvPr id="184" name="Google Shape;184;p7"/>
          <p:cNvCxnSpPr/>
          <p:nvPr/>
        </p:nvCxnSpPr>
        <p:spPr>
          <a:xfrm>
            <a:off x="1231006" y="1878170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7"/>
          <p:cNvCxnSpPr/>
          <p:nvPr/>
        </p:nvCxnSpPr>
        <p:spPr>
          <a:xfrm>
            <a:off x="8047413" y="4349636"/>
            <a:ext cx="1154100" cy="12000"/>
          </a:xfrm>
          <a:prstGeom prst="straightConnector1">
            <a:avLst/>
          </a:prstGeom>
          <a:noFill/>
          <a:ln w="63500" cap="flat" cmpd="tri">
            <a:solidFill>
              <a:schemeClr val="accent1">
                <a:alpha val="949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2714025" y="166475"/>
            <a:ext cx="61767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Doing Research</a:t>
            </a:r>
            <a:endParaRPr sz="3259"/>
          </a:p>
        </p:txBody>
      </p:sp>
      <p:pic>
        <p:nvPicPr>
          <p:cNvPr id="192" name="Google Shape;19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9325" y="4077775"/>
            <a:ext cx="4757523" cy="254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50" y="1502100"/>
            <a:ext cx="3746870" cy="24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6475" y="1502100"/>
            <a:ext cx="5570026" cy="24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3900" y="4298975"/>
            <a:ext cx="2262602" cy="22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 amt="26000"/>
          </a:blip>
          <a:srcRect l="1728" t="10447" r="1728" b="69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1224575" y="2255425"/>
            <a:ext cx="6551400" cy="4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US" sz="3000" u="sng" dirty="0">
                <a:latin typeface="Montserrat"/>
                <a:ea typeface="Montserrat"/>
                <a:cs typeface="Montserrat"/>
                <a:sym typeface="Montserrat"/>
              </a:rPr>
              <a:t>Musculoskeletal insight sessions </a:t>
            </a:r>
            <a:endParaRPr sz="3000" u="sng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8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Sponsor funded - free for attendees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Knowledge gaps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Multidisciplinary presentations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Q&amp;A panel discussion - highlight local barriers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Addition of expert academic on panel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Dissemination plan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US" sz="3000" u="sng" dirty="0">
                <a:latin typeface="Montserrat"/>
                <a:ea typeface="Montserrat"/>
                <a:cs typeface="Montserrat"/>
                <a:sym typeface="Montserrat"/>
              </a:rPr>
              <a:t>Case presentation evenings </a:t>
            </a:r>
            <a:endParaRPr sz="3000" u="sng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86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3 presenters per session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20 min case with evidence-based takeaways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73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2727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Theoretical knowledge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73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2727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Clinical skill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86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•"/>
            </a:pPr>
            <a:r>
              <a:rPr lang="en-US" sz="2200" dirty="0">
                <a:latin typeface="Montserrat"/>
                <a:ea typeface="Montserrat"/>
                <a:cs typeface="Montserrat"/>
                <a:sym typeface="Montserrat"/>
              </a:rPr>
              <a:t>Critical appraisal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0524" y="107175"/>
            <a:ext cx="2897250" cy="1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24575" y="487475"/>
            <a:ext cx="83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lay"/>
              <a:buNone/>
            </a:pPr>
            <a:r>
              <a:rPr lang="en-US" sz="4700" b="1">
                <a:solidFill>
                  <a:srgbClr val="3E404E"/>
                </a:solidFill>
                <a:latin typeface="Montserrat"/>
                <a:ea typeface="Montserrat"/>
                <a:cs typeface="Montserrat"/>
                <a:sym typeface="Montserrat"/>
              </a:rPr>
              <a:t>Communicating research</a:t>
            </a:r>
            <a:endParaRPr sz="3259"/>
          </a:p>
        </p:txBody>
      </p:sp>
      <p:cxnSp>
        <p:nvCxnSpPr>
          <p:cNvPr id="204" name="Google Shape;204;p10"/>
          <p:cNvCxnSpPr/>
          <p:nvPr/>
        </p:nvCxnSpPr>
        <p:spPr>
          <a:xfrm>
            <a:off x="1231006" y="1878170"/>
            <a:ext cx="9042300" cy="0"/>
          </a:xfrm>
          <a:prstGeom prst="straightConnector1">
            <a:avLst/>
          </a:prstGeom>
          <a:noFill/>
          <a:ln w="76200" cap="flat" cmpd="thickThin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909" y="2255429"/>
            <a:ext cx="657007" cy="67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391" y="4322171"/>
            <a:ext cx="652047" cy="676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10"/>
          <p:cNvGrpSpPr/>
          <p:nvPr/>
        </p:nvGrpSpPr>
        <p:grpSpPr>
          <a:xfrm>
            <a:off x="7343763" y="2578660"/>
            <a:ext cx="4218246" cy="3583233"/>
            <a:chOff x="6424150" y="2254050"/>
            <a:chExt cx="5529950" cy="4235500"/>
          </a:xfrm>
        </p:grpSpPr>
        <p:sp>
          <p:nvSpPr>
            <p:cNvPr id="208" name="Google Shape;208;p10"/>
            <p:cNvSpPr/>
            <p:nvPr/>
          </p:nvSpPr>
          <p:spPr>
            <a:xfrm>
              <a:off x="8352538" y="2254050"/>
              <a:ext cx="1975500" cy="1310100"/>
            </a:xfrm>
            <a:prstGeom prst="ellipse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lin ang="5400012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Doing Research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8269426" y="5164450"/>
              <a:ext cx="2103600" cy="1325100"/>
            </a:xfrm>
            <a:prstGeom prst="ellipse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Implementing Research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9770100" y="3701750"/>
              <a:ext cx="2184000" cy="1158900"/>
            </a:xfrm>
            <a:prstGeom prst="ellipse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Communicating Research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6424150" y="3701750"/>
              <a:ext cx="2103600" cy="1325100"/>
            </a:xfrm>
            <a:prstGeom prst="ellipse">
              <a:avLst/>
            </a:prstGeom>
            <a:gradFill>
              <a:gsLst>
                <a:gs pos="0">
                  <a:srgbClr val="FFC102"/>
                </a:gs>
                <a:gs pos="100000">
                  <a:srgbClr val="795C04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Evaluating effects</a:t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9830705" y="3375009"/>
              <a:ext cx="741000" cy="819600"/>
            </a:xfrm>
            <a:prstGeom prst="arc">
              <a:avLst>
                <a:gd name="adj1" fmla="val 16200000"/>
                <a:gd name="adj2" fmla="val 85461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5556545">
              <a:off x="9652989" y="4450071"/>
              <a:ext cx="836968" cy="77941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10800000">
              <a:off x="8288033" y="4399980"/>
              <a:ext cx="741000" cy="8196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-5561184">
              <a:off x="8248867" y="3414290"/>
              <a:ext cx="819300" cy="74100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flat" cmpd="tri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6" name="Google Shape;216;p10"/>
            <p:cNvCxnSpPr/>
            <p:nvPr/>
          </p:nvCxnSpPr>
          <p:spPr>
            <a:xfrm>
              <a:off x="8527738" y="4301574"/>
              <a:ext cx="1154100" cy="12000"/>
            </a:xfrm>
            <a:prstGeom prst="straightConnector1">
              <a:avLst/>
            </a:prstGeom>
            <a:noFill/>
            <a:ln w="63500" cap="flat" cmpd="tri">
              <a:solidFill>
                <a:schemeClr val="accent1">
                  <a:alpha val="949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N_x0020_Location xmlns="8121c63c-c079-4dde-9368-6615550d9e69" xsi:nil="true"/>
    <lcf76f155ced4ddcb4097134ff3c332f xmlns="7acb38cf-83ee-4021-986a-91676412a9e3">
      <Terms xmlns="http://schemas.microsoft.com/office/infopath/2007/PartnerControls"/>
    </lcf76f155ced4ddcb4097134ff3c332f>
    <TaxCatchAll xmlns="11627f60-91cb-47c6-bf39-d28b6e0e7344" xsi:nil="true"/>
  </documentManagement>
</p:properties>
</file>

<file path=customXml/itemProps1.xml><?xml version="1.0" encoding="utf-8"?>
<ds:datastoreItem xmlns:ds="http://schemas.openxmlformats.org/officeDocument/2006/customXml" ds:itemID="{23728BBB-9DE8-4731-9395-F2608FD862AF}"/>
</file>

<file path=customXml/itemProps2.xml><?xml version="1.0" encoding="utf-8"?>
<ds:datastoreItem xmlns:ds="http://schemas.openxmlformats.org/officeDocument/2006/customXml" ds:itemID="{B72124F3-BC7A-4089-B8FA-33266FFD02D2}"/>
</file>

<file path=customXml/itemProps3.xml><?xml version="1.0" encoding="utf-8"?>
<ds:datastoreItem xmlns:ds="http://schemas.openxmlformats.org/officeDocument/2006/customXml" ds:itemID="{6C70BF4C-E796-488F-8FB8-C2C29743BDA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1066</Words>
  <Application>Microsoft Macintosh PowerPoint</Application>
  <PresentationFormat>Widescreen</PresentationFormat>
  <Paragraphs>195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Oswald</vt:lpstr>
      <vt:lpstr>Arial</vt:lpstr>
      <vt:lpstr>Montserrat SemiBold</vt:lpstr>
      <vt:lpstr>Play</vt:lpstr>
      <vt:lpstr>Office Theme</vt:lpstr>
      <vt:lpstr>PowerPoint Presentation</vt:lpstr>
      <vt:lpstr>PowerPoint Presentation</vt:lpstr>
      <vt:lpstr>Who are we?</vt:lpstr>
      <vt:lpstr>PowerPoint Presentation</vt:lpstr>
      <vt:lpstr>Where did we begin?</vt:lpstr>
      <vt:lpstr>Organisational structure</vt:lpstr>
      <vt:lpstr>Our strategy 2024-2025</vt:lpstr>
      <vt:lpstr>Doing Research</vt:lpstr>
      <vt:lpstr>Communicating research</vt:lpstr>
      <vt:lpstr>Evaluation</vt:lpstr>
      <vt:lpstr>Where are we now &amp; what's next?</vt:lpstr>
      <vt:lpstr>Find out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Delbridge</dc:creator>
  <cp:lastModifiedBy>Joshua Manvell</cp:lastModifiedBy>
  <cp:revision>2</cp:revision>
  <dcterms:created xsi:type="dcterms:W3CDTF">2024-03-25T03:17:57Z</dcterms:created>
  <dcterms:modified xsi:type="dcterms:W3CDTF">2024-05-01T00:51:46Z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</Properties>
</file>