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4"/>
  </p:sldMasterIdLst>
  <p:notesMasterIdLst>
    <p:notesMasterId r:id="rId22"/>
  </p:notesMasterIdLst>
  <p:handoutMasterIdLst>
    <p:handoutMasterId r:id="rId23"/>
  </p:handoutMasterIdLst>
  <p:sldIdLst>
    <p:sldId id="482" r:id="rId5"/>
    <p:sldId id="450" r:id="rId6"/>
    <p:sldId id="485" r:id="rId7"/>
    <p:sldId id="480" r:id="rId8"/>
    <p:sldId id="466" r:id="rId9"/>
    <p:sldId id="467" r:id="rId10"/>
    <p:sldId id="477" r:id="rId11"/>
    <p:sldId id="460" r:id="rId12"/>
    <p:sldId id="451" r:id="rId13"/>
    <p:sldId id="455" r:id="rId14"/>
    <p:sldId id="469" r:id="rId15"/>
    <p:sldId id="452" r:id="rId16"/>
    <p:sldId id="483" r:id="rId17"/>
    <p:sldId id="459" r:id="rId18"/>
    <p:sldId id="472" r:id="rId19"/>
    <p:sldId id="471" r:id="rId20"/>
    <p:sldId id="479" r:id="rId21"/>
  </p:sldIdLst>
  <p:sldSz cx="12192000" cy="6858000"/>
  <p:notesSz cx="6797675" cy="9926638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ika Ryan" initials="AR" lastIdx="1" clrIdx="0">
    <p:extLst>
      <p:ext uri="{19B8F6BF-5375-455C-9EA6-DF929625EA0E}">
        <p15:presenceInfo xmlns:p15="http://schemas.microsoft.com/office/powerpoint/2012/main" userId="S-1-5-21-1451058757-1749049392-1947940980-1820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C145"/>
    <a:srgbClr val="3088A0"/>
    <a:srgbClr val="011327"/>
    <a:srgbClr val="7CA700"/>
    <a:srgbClr val="99CCFF"/>
    <a:srgbClr val="CCECFF"/>
    <a:srgbClr val="66CC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46" autoAdjust="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0483" cy="5394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825" y="0"/>
            <a:ext cx="2920483" cy="5394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D359F-5BEA-4E56-87AA-68B4EE6BB1C3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235123"/>
            <a:ext cx="2920483" cy="5394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825" y="10235123"/>
            <a:ext cx="2920483" cy="5394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021D5-E390-4DC3-91CC-32C04467AF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65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0483" cy="5394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825" y="0"/>
            <a:ext cx="2920483" cy="5394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DFD66-75F8-406F-99A4-428A30C7766D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474" y="5185636"/>
            <a:ext cx="5390934" cy="424294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36845"/>
            <a:ext cx="2920483" cy="5394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825" y="10236845"/>
            <a:ext cx="2920483" cy="5394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F8430-EA81-4842-8397-2C94BD92ED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750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ABE5E-2036-4271-8E7E-78FD8B309EDC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249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F8430-EA81-4842-8397-2C94BD92ED41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858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F8430-EA81-4842-8397-2C94BD92ED41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798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F8430-EA81-4842-8397-2C94BD92ED4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7124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F8430-EA81-4842-8397-2C94BD92ED4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5042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F8430-EA81-4842-8397-2C94BD92ED4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8904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F8430-EA81-4842-8397-2C94BD92ED4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7945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F8430-EA81-4842-8397-2C94BD92ED41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1383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F8430-EA81-4842-8397-2C94BD92ED41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1281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F8430-EA81-4842-8397-2C94BD92ED41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1846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F8430-EA81-4842-8397-2C94BD92ED41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63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65A2-098D-42A9-80F6-B0765131660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3/05/2024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58BF-8EFE-4AE8-8F9F-CEADD05AF84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66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65A2-098D-42A9-80F6-B0765131660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3/05/2024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58BF-8EFE-4AE8-8F9F-CEADD05AF84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65A2-098D-42A9-80F6-B0765131660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3/05/2024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58BF-8EFE-4AE8-8F9F-CEADD05AF84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13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65A2-098D-42A9-80F6-B0765131660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3/05/2024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58BF-8EFE-4AE8-8F9F-CEADD05AF84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61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65A2-098D-42A9-80F6-B0765131660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3/05/2024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58BF-8EFE-4AE8-8F9F-CEADD05AF84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65A2-098D-42A9-80F6-B0765131660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3/05/2024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58BF-8EFE-4AE8-8F9F-CEADD05AF84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3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65A2-098D-42A9-80F6-B0765131660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3/05/2024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58BF-8EFE-4AE8-8F9F-CEADD05AF84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2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65A2-098D-42A9-80F6-B0765131660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3/05/2024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58BF-8EFE-4AE8-8F9F-CEADD05AF84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7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65A2-098D-42A9-80F6-B0765131660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3/05/2024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58BF-8EFE-4AE8-8F9F-CEADD05AF84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80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65A2-098D-42A9-80F6-B0765131660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3/05/2024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58BF-8EFE-4AE8-8F9F-CEADD05AF84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1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65A2-098D-42A9-80F6-B0765131660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3/05/2024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58BF-8EFE-4AE8-8F9F-CEADD05AF84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41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465A2-098D-42A9-80F6-B0765131660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3/05/2024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358BF-8EFE-4AE8-8F9F-CEADD05AF84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7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C8EDE9A-C425-4EAA-8D69-8237212F8A5F}"/>
              </a:ext>
            </a:extLst>
          </p:cNvPr>
          <p:cNvSpPr/>
          <p:nvPr/>
        </p:nvSpPr>
        <p:spPr>
          <a:xfrm>
            <a:off x="6565411" y="-6057"/>
            <a:ext cx="5626589" cy="6858001"/>
          </a:xfrm>
          <a:prstGeom prst="rect">
            <a:avLst/>
          </a:prstGeom>
          <a:solidFill>
            <a:srgbClr val="011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37F460D-F829-433A-BCBB-7572EFD0442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" t="10769" r="63663" b="19695"/>
          <a:stretch/>
        </p:blipFill>
        <p:spPr>
          <a:xfrm flipH="1">
            <a:off x="-10024" y="-13472"/>
            <a:ext cx="7073403" cy="6857999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642633BD-A58C-4352-9D63-579B355932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933" y="5702300"/>
            <a:ext cx="2652067" cy="114222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4CB9E0-F9A0-40DD-85E6-62B81DDC51A7}"/>
              </a:ext>
            </a:extLst>
          </p:cNvPr>
          <p:cNvCxnSpPr>
            <a:cxnSpLocks/>
          </p:cNvCxnSpPr>
          <p:nvPr/>
        </p:nvCxnSpPr>
        <p:spPr>
          <a:xfrm>
            <a:off x="9548634" y="6041984"/>
            <a:ext cx="466" cy="46285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71DC5459-A624-4C81-9993-D4DCF4ACEC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660" y="5901595"/>
            <a:ext cx="1969874" cy="6930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5D7D9B6-FE91-4164-AED7-1D3F225064FE}"/>
              </a:ext>
            </a:extLst>
          </p:cNvPr>
          <p:cNvSpPr/>
          <p:nvPr/>
        </p:nvSpPr>
        <p:spPr>
          <a:xfrm>
            <a:off x="5467931" y="3478608"/>
            <a:ext cx="64908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>
                <a:solidFill>
                  <a:srgbClr val="76E7A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Prof. Rohan Walker, Dr Steve Maltby, Dr Murielle Kluge</a:t>
            </a:r>
          </a:p>
        </p:txBody>
      </p:sp>
      <p:pic>
        <p:nvPicPr>
          <p:cNvPr id="10" name="Picture 10" descr="A picture containing food, drawing&#10;&#10;Description generated with very high confidence">
            <a:extLst>
              <a:ext uri="{FF2B5EF4-FFF2-40B4-BE49-F238E27FC236}">
                <a16:creationId xmlns:a16="http://schemas.microsoft.com/office/drawing/2014/main" id="{CB94BB6E-6101-494A-8023-A42EB1C95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2080" y="4969129"/>
            <a:ext cx="2456396" cy="1072855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55450B99-16F7-4C9E-BE31-0F53E52CA9F1}"/>
              </a:ext>
            </a:extLst>
          </p:cNvPr>
          <p:cNvSpPr txBox="1">
            <a:spLocks/>
          </p:cNvSpPr>
          <p:nvPr/>
        </p:nvSpPr>
        <p:spPr>
          <a:xfrm>
            <a:off x="7063379" y="4807532"/>
            <a:ext cx="3125336" cy="342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AU" sz="1800" b="1" dirty="0">
                <a:solidFill>
                  <a:schemeClr val="bg1"/>
                </a:solidFill>
                <a:cs typeface="Calibri"/>
              </a:rPr>
              <a:t>A collaboration between: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12"/>
          <a:stretch/>
        </p:blipFill>
        <p:spPr>
          <a:xfrm>
            <a:off x="5910432" y="-188421"/>
            <a:ext cx="6201911" cy="12894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013" y="5168430"/>
            <a:ext cx="2528450" cy="674252"/>
          </a:xfrm>
          <a:prstGeom prst="rect">
            <a:avLst/>
          </a:prstGeom>
        </p:spPr>
      </p:pic>
      <p:pic>
        <p:nvPicPr>
          <p:cNvPr id="2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4" b="12852"/>
          <a:stretch/>
        </p:blipFill>
        <p:spPr>
          <a:xfrm>
            <a:off x="4158432" y="6012746"/>
            <a:ext cx="2907919" cy="581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3E7F5C-FF30-61C7-2889-49A3EF20950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75786" y="4306529"/>
            <a:ext cx="1474839" cy="14748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83C2DF-402B-636D-5244-A8275377D480}"/>
              </a:ext>
            </a:extLst>
          </p:cNvPr>
          <p:cNvSpPr/>
          <p:nvPr/>
        </p:nvSpPr>
        <p:spPr>
          <a:xfrm>
            <a:off x="3071263" y="2751939"/>
            <a:ext cx="89482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rgbClr val="76E7A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Innovative Hyperacute Stroke Training</a:t>
            </a:r>
          </a:p>
        </p:txBody>
      </p:sp>
    </p:spTree>
    <p:extLst>
      <p:ext uri="{BB962C8B-B14F-4D97-AF65-F5344CB8AC3E}">
        <p14:creationId xmlns:p14="http://schemas.microsoft.com/office/powerpoint/2010/main" val="3341665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598572" y="1273725"/>
            <a:ext cx="3005951" cy="2079258"/>
            <a:chOff x="1507644" y="1302461"/>
            <a:chExt cx="3005951" cy="2079258"/>
          </a:xfrm>
        </p:grpSpPr>
        <p:sp>
          <p:nvSpPr>
            <p:cNvPr id="2" name="TextBox 1"/>
            <p:cNvSpPr txBox="1"/>
            <p:nvPr/>
          </p:nvSpPr>
          <p:spPr>
            <a:xfrm>
              <a:off x="1777749" y="3033850"/>
              <a:ext cx="24657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600" dirty="0">
                  <a:latin typeface="Bahnschrift" panose="020B0502040204020203" pitchFamily="34" charset="0"/>
                </a:rPr>
                <a:t>VR headset + </a:t>
              </a:r>
              <a:r>
                <a:rPr lang="en-AU" sz="1600" dirty="0" err="1">
                  <a:latin typeface="Bahnschrift" panose="020B0502040204020203" pitchFamily="34" charset="0"/>
                </a:rPr>
                <a:t>WiFi</a:t>
              </a:r>
              <a:r>
                <a:rPr lang="en-AU" sz="1600" dirty="0">
                  <a:latin typeface="Bahnschrift" panose="020B0502040204020203" pitchFamily="34" charset="0"/>
                </a:rPr>
                <a:t> router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07644" y="1392112"/>
              <a:ext cx="3005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b="1" dirty="0">
                  <a:latin typeface="Bahnschrift" panose="020B0502040204020203" pitchFamily="34" charset="0"/>
                </a:rPr>
                <a:t>Standalone on-site training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901" t="10811" r="23241" b="27910"/>
            <a:stretch/>
          </p:blipFill>
          <p:spPr>
            <a:xfrm>
              <a:off x="1590440" y="1925658"/>
              <a:ext cx="1420178" cy="943978"/>
            </a:xfrm>
            <a:prstGeom prst="rect">
              <a:avLst/>
            </a:prstGeom>
          </p:spPr>
        </p:pic>
        <p:pic>
          <p:nvPicPr>
            <p:cNvPr id="9" name="Picture 8" descr="Picture 1 of 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0" r="22929"/>
            <a:stretch/>
          </p:blipFill>
          <p:spPr bwMode="auto">
            <a:xfrm>
              <a:off x="3227849" y="1954646"/>
              <a:ext cx="1028065" cy="94170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533985" y="1302461"/>
              <a:ext cx="2953265" cy="2079258"/>
            </a:xfrm>
            <a:prstGeom prst="round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Bahnschrift" panose="020B0502040204020203" pitchFamily="34" charset="0"/>
              </a:endParaRPr>
            </a:p>
          </p:txBody>
        </p:sp>
      </p:grpSp>
      <p:cxnSp>
        <p:nvCxnSpPr>
          <p:cNvPr id="19" name="Straight Arrow Connector 18"/>
          <p:cNvCxnSpPr>
            <a:stCxn id="3" idx="3"/>
            <a:endCxn id="10" idx="1"/>
          </p:cNvCxnSpPr>
          <p:nvPr/>
        </p:nvCxnSpPr>
        <p:spPr>
          <a:xfrm>
            <a:off x="4578178" y="2313354"/>
            <a:ext cx="2847592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902402" y="3689723"/>
            <a:ext cx="1537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Bahnschrift" panose="020B0502040204020203" pitchFamily="34" charset="0"/>
              </a:rPr>
              <a:t>Automated data collation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425770" y="1273725"/>
            <a:ext cx="2953265" cy="2079258"/>
            <a:chOff x="6375378" y="1384426"/>
            <a:chExt cx="2953265" cy="2079258"/>
          </a:xfrm>
        </p:grpSpPr>
        <p:sp>
          <p:nvSpPr>
            <p:cNvPr id="10" name="Rounded Rectangle 9"/>
            <p:cNvSpPr/>
            <p:nvPr/>
          </p:nvSpPr>
          <p:spPr>
            <a:xfrm>
              <a:off x="6375378" y="1384426"/>
              <a:ext cx="2953265" cy="2079258"/>
            </a:xfrm>
            <a:prstGeom prst="round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Bahnschrift" panose="020B0502040204020203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31351" y="1493117"/>
              <a:ext cx="2241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b="1" dirty="0">
                  <a:latin typeface="Bahnschrift" panose="020B0502040204020203" pitchFamily="34" charset="0"/>
                </a:rPr>
                <a:t>Cloud-based server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15133" y="3125130"/>
              <a:ext cx="24737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600" dirty="0">
                  <a:latin typeface="Bahnschrift" panose="020B0502040204020203" pitchFamily="34" charset="0"/>
                </a:rPr>
                <a:t>Customised data storage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786" y="1813592"/>
              <a:ext cx="1350448" cy="1350448"/>
            </a:xfrm>
            <a:prstGeom prst="rect">
              <a:avLst/>
            </a:prstGeom>
          </p:spPr>
        </p:pic>
      </p:grpSp>
      <p:cxnSp>
        <p:nvCxnSpPr>
          <p:cNvPr id="26" name="Straight Arrow Connector 25"/>
          <p:cNvCxnSpPr>
            <a:stCxn id="14" idx="2"/>
            <a:endCxn id="12" idx="0"/>
          </p:cNvCxnSpPr>
          <p:nvPr/>
        </p:nvCxnSpPr>
        <p:spPr>
          <a:xfrm>
            <a:off x="8902403" y="3352983"/>
            <a:ext cx="0" cy="1198982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425770" y="4551965"/>
            <a:ext cx="2953265" cy="2079258"/>
            <a:chOff x="7104427" y="4335723"/>
            <a:chExt cx="2953265" cy="2079258"/>
          </a:xfrm>
        </p:grpSpPr>
        <p:sp>
          <p:nvSpPr>
            <p:cNvPr id="12" name="Rounded Rectangle 11"/>
            <p:cNvSpPr/>
            <p:nvPr/>
          </p:nvSpPr>
          <p:spPr>
            <a:xfrm>
              <a:off x="7104427" y="4335723"/>
              <a:ext cx="2953265" cy="2079258"/>
            </a:xfrm>
            <a:prstGeom prst="round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Bahnschrift" panose="020B0502040204020203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90358" y="4407868"/>
              <a:ext cx="2771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b="1" dirty="0">
                  <a:latin typeface="Bahnschrift" panose="020B0502040204020203" pitchFamily="34" charset="0"/>
                </a:rPr>
                <a:t>Reporting Portal Website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07621" y="6017732"/>
              <a:ext cx="27373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latin typeface="Bahnschrift" panose="020B0502040204020203" pitchFamily="34" charset="0"/>
                </a:rPr>
                <a:t>Data visualisation &amp; export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/>
            <a:srcRect l="36620" t="19992" r="2237" b="2716"/>
            <a:stretch/>
          </p:blipFill>
          <p:spPr>
            <a:xfrm>
              <a:off x="8677286" y="4950194"/>
              <a:ext cx="957968" cy="92796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/>
            <a:srcRect l="66100" t="26315"/>
            <a:stretch/>
          </p:blipFill>
          <p:spPr>
            <a:xfrm>
              <a:off x="7403296" y="5049349"/>
              <a:ext cx="1272037" cy="842405"/>
            </a:xfrm>
            <a:prstGeom prst="rect">
              <a:avLst/>
            </a:prstGeom>
          </p:spPr>
        </p:pic>
      </p:grpSp>
      <p:cxnSp>
        <p:nvCxnSpPr>
          <p:cNvPr id="33" name="Straight Arrow Connector 32"/>
          <p:cNvCxnSpPr>
            <a:stCxn id="12" idx="1"/>
            <a:endCxn id="16" idx="3"/>
          </p:cNvCxnSpPr>
          <p:nvPr/>
        </p:nvCxnSpPr>
        <p:spPr>
          <a:xfrm flipH="1">
            <a:off x="4578178" y="5591594"/>
            <a:ext cx="2847592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1624913" y="4551965"/>
            <a:ext cx="2953265" cy="2079258"/>
            <a:chOff x="778475" y="4335723"/>
            <a:chExt cx="2953265" cy="2079258"/>
          </a:xfrm>
        </p:grpSpPr>
        <p:sp>
          <p:nvSpPr>
            <p:cNvPr id="16" name="Rounded Rectangle 15"/>
            <p:cNvSpPr/>
            <p:nvPr/>
          </p:nvSpPr>
          <p:spPr>
            <a:xfrm>
              <a:off x="778475" y="4335723"/>
              <a:ext cx="2953265" cy="2079258"/>
            </a:xfrm>
            <a:prstGeom prst="round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Bahnschrift" panose="020B0502040204020203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4688" y="4368433"/>
              <a:ext cx="28408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latin typeface="Bahnschrift" panose="020B0502040204020203" pitchFamily="34" charset="0"/>
                </a:rPr>
                <a:t>Research &amp; Implementation Teams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9383" y="6017732"/>
              <a:ext cx="29514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600" dirty="0">
                  <a:latin typeface="Bahnschrift" panose="020B0502040204020203" pitchFamily="34" charset="0"/>
                </a:rPr>
                <a:t>Collation, analysis &amp; reporting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00792" y="5044066"/>
              <a:ext cx="911825" cy="948874"/>
            </a:xfrm>
            <a:prstGeom prst="rect">
              <a:avLst/>
            </a:prstGeom>
          </p:spPr>
        </p:pic>
      </p:grpSp>
      <p:cxnSp>
        <p:nvCxnSpPr>
          <p:cNvPr id="43" name="Straight Arrow Connector 42"/>
          <p:cNvCxnSpPr>
            <a:stCxn id="16" idx="0"/>
            <a:endCxn id="3" idx="2"/>
          </p:cNvCxnSpPr>
          <p:nvPr/>
        </p:nvCxnSpPr>
        <p:spPr>
          <a:xfrm flipV="1">
            <a:off x="3101546" y="3352983"/>
            <a:ext cx="0" cy="1198982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699230" y="1675914"/>
            <a:ext cx="2605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Bahnschrift" panose="020B0502040204020203" pitchFamily="34" charset="0"/>
              </a:rPr>
              <a:t>Usage, demographics &amp; training performance data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35351" y="3689723"/>
            <a:ext cx="2366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latin typeface="Bahnschrift" panose="020B0502040204020203" pitchFamily="34" charset="0"/>
              </a:rPr>
              <a:t>Feedback &amp; continuous practice improvement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D734CF1-23E5-4816-8C20-B359CCEAF31B}"/>
              </a:ext>
            </a:extLst>
          </p:cNvPr>
          <p:cNvSpPr/>
          <p:nvPr/>
        </p:nvSpPr>
        <p:spPr>
          <a:xfrm>
            <a:off x="0" y="-25280"/>
            <a:ext cx="12192000" cy="988125"/>
          </a:xfrm>
          <a:prstGeom prst="rect">
            <a:avLst/>
          </a:prstGeom>
          <a:solidFill>
            <a:srgbClr val="78C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78C145"/>
              </a:solidFill>
              <a:latin typeface="Bahnschrift" panose="020B0502040204020203" pitchFamily="34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E1DFFE5-77F7-47DD-9C6B-237EBCB241C4}"/>
              </a:ext>
            </a:extLst>
          </p:cNvPr>
          <p:cNvSpPr txBox="1">
            <a:spLocks/>
          </p:cNvSpPr>
          <p:nvPr/>
        </p:nvSpPr>
        <p:spPr>
          <a:xfrm>
            <a:off x="609600" y="-25280"/>
            <a:ext cx="10972800" cy="98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/>
                </a:solidFill>
                <a:latin typeface="Bahnschrift" panose="020B0502040204020203" pitchFamily="34" charset="0"/>
              </a:rPr>
              <a:t>TACTICS VR: Data Workflow</a:t>
            </a:r>
          </a:p>
        </p:txBody>
      </p:sp>
    </p:spTree>
    <p:extLst>
      <p:ext uri="{BB962C8B-B14F-4D97-AF65-F5344CB8AC3E}">
        <p14:creationId xmlns:p14="http://schemas.microsoft.com/office/powerpoint/2010/main" val="1248568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743F284-9C28-2147-A4AF-BDE945557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399" y="1217182"/>
            <a:ext cx="5688428" cy="540767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AU" b="1" dirty="0">
                <a:latin typeface="Bahnschrift" panose="020B0502040204020203" pitchFamily="34" charset="0"/>
                <a:cs typeface="Calibri"/>
              </a:rPr>
              <a:t>TACTICS VR Hyper-Acute Management:</a:t>
            </a:r>
          </a:p>
          <a:p>
            <a:pPr lvl="1" algn="just"/>
            <a:r>
              <a:rPr lang="en-AU" sz="2000" dirty="0">
                <a:latin typeface="Bahnschrift" panose="020B0502040204020203" pitchFamily="34" charset="0"/>
                <a:cs typeface="Calibri"/>
              </a:rPr>
              <a:t>Hospitals = 36 in NSW / SA / QLD</a:t>
            </a:r>
          </a:p>
          <a:p>
            <a:pPr lvl="1" algn="just"/>
            <a:r>
              <a:rPr lang="en-AU" sz="2000" dirty="0">
                <a:latin typeface="Bahnschrift" panose="020B0502040204020203" pitchFamily="34" charset="0"/>
                <a:cs typeface="Calibri"/>
              </a:rPr>
              <a:t>Sessions = 537 since October 2019</a:t>
            </a:r>
          </a:p>
          <a:p>
            <a:pPr lvl="1" algn="just"/>
            <a:r>
              <a:rPr lang="en-AU" sz="2000" dirty="0">
                <a:latin typeface="Bahnschrift" panose="020B0502040204020203" pitchFamily="34" charset="0"/>
                <a:cs typeface="Calibri"/>
              </a:rPr>
              <a:t>Total training time = 199 h 46 min</a:t>
            </a:r>
          </a:p>
          <a:p>
            <a:pPr lvl="1" algn="just"/>
            <a:r>
              <a:rPr lang="en-AU" sz="2000" dirty="0">
                <a:latin typeface="Bahnschrift" panose="020B0502040204020203" pitchFamily="34" charset="0"/>
                <a:cs typeface="Calibri"/>
              </a:rPr>
              <a:t>Time per session = 22 min 32 sec</a:t>
            </a:r>
          </a:p>
          <a:p>
            <a:pPr lvl="1" algn="just"/>
            <a:endParaRPr lang="en-AU" sz="2000" dirty="0"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AU" b="1" dirty="0">
                <a:latin typeface="Bahnschrift" panose="020B0502040204020203" pitchFamily="34" charset="0"/>
                <a:cs typeface="Calibri"/>
              </a:rPr>
              <a:t>TACTICS VR Telehealth:</a:t>
            </a:r>
          </a:p>
          <a:p>
            <a:pPr lvl="1" algn="just"/>
            <a:r>
              <a:rPr lang="en-AU" sz="2000" dirty="0">
                <a:latin typeface="Bahnschrift" panose="020B0502040204020203" pitchFamily="34" charset="0"/>
                <a:cs typeface="Calibri"/>
              </a:rPr>
              <a:t>Hospitals = 23 in NSW / SA</a:t>
            </a:r>
          </a:p>
          <a:p>
            <a:pPr lvl="1" algn="just"/>
            <a:r>
              <a:rPr lang="en-AU" sz="2000" dirty="0">
                <a:latin typeface="Bahnschrift" panose="020B0502040204020203" pitchFamily="34" charset="0"/>
                <a:cs typeface="Calibri"/>
              </a:rPr>
              <a:t>Sessions = 166 since April 2021</a:t>
            </a:r>
          </a:p>
          <a:p>
            <a:pPr lvl="1" algn="just"/>
            <a:r>
              <a:rPr lang="en-AU" sz="2000" dirty="0">
                <a:latin typeface="Bahnschrift" panose="020B0502040204020203" pitchFamily="34" charset="0"/>
                <a:cs typeface="Calibri"/>
              </a:rPr>
              <a:t>Total training time = 47 h 10 min</a:t>
            </a:r>
          </a:p>
          <a:p>
            <a:pPr lvl="1" algn="just"/>
            <a:r>
              <a:rPr lang="en-AU" sz="2000" dirty="0">
                <a:latin typeface="Bahnschrift" panose="020B0502040204020203" pitchFamily="34" charset="0"/>
                <a:cs typeface="Calibri"/>
              </a:rPr>
              <a:t>Time per session = 17 min 03 sec</a:t>
            </a:r>
          </a:p>
          <a:p>
            <a:pPr lvl="1" algn="just"/>
            <a:r>
              <a:rPr lang="en-AU" sz="2000" dirty="0">
                <a:latin typeface="Bahnschrift" panose="020B0502040204020203" pitchFamily="34" charset="0"/>
                <a:cs typeface="Calibri"/>
              </a:rPr>
              <a:t>Would recommend = 4.6 / 5 stars (n=115)</a:t>
            </a:r>
          </a:p>
          <a:p>
            <a:pPr lvl="1" algn="just"/>
            <a:endParaRPr lang="en-AU" sz="2000" dirty="0">
              <a:latin typeface="Bahnschrift" panose="020B0502040204020203" pitchFamily="34" charset="0"/>
              <a:cs typeface="Calibri"/>
            </a:endParaRPr>
          </a:p>
          <a:p>
            <a:r>
              <a:rPr lang="en-AU" sz="2400" b="1" dirty="0">
                <a:latin typeface="Bahnschrift" panose="020B0502040204020203" pitchFamily="34" charset="0"/>
                <a:cs typeface="Calibri"/>
              </a:rPr>
              <a:t>TOTAL USAGE = </a:t>
            </a:r>
            <a:r>
              <a:rPr lang="en-AU" sz="2400" dirty="0">
                <a:latin typeface="Bahnschrift" panose="020B0502040204020203" pitchFamily="34" charset="0"/>
                <a:cs typeface="Calibri"/>
              </a:rPr>
              <a:t>703 sessions by healthcare professionals in clinical setting</a:t>
            </a:r>
            <a:endParaRPr lang="en-AU" sz="2000" i="1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215" y="2001460"/>
            <a:ext cx="2858255" cy="10724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23"/>
          <a:stretch/>
        </p:blipFill>
        <p:spPr>
          <a:xfrm>
            <a:off x="5864827" y="5013602"/>
            <a:ext cx="2717030" cy="810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89559" y="1154030"/>
            <a:ext cx="19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b="1" dirty="0">
                <a:latin typeface="Bahnschrift" panose="020B0502040204020203" pitchFamily="34" charset="0"/>
              </a:rPr>
              <a:t>Sessions per site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734CF1-23E5-4816-8C20-B359CCEAF31B}"/>
              </a:ext>
            </a:extLst>
          </p:cNvPr>
          <p:cNvSpPr/>
          <p:nvPr/>
        </p:nvSpPr>
        <p:spPr>
          <a:xfrm>
            <a:off x="0" y="-25280"/>
            <a:ext cx="12192000" cy="988125"/>
          </a:xfrm>
          <a:prstGeom prst="rect">
            <a:avLst/>
          </a:prstGeom>
          <a:solidFill>
            <a:srgbClr val="78C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78C145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1DFFE5-77F7-47DD-9C6B-237EBCB241C4}"/>
              </a:ext>
            </a:extLst>
          </p:cNvPr>
          <p:cNvSpPr txBox="1">
            <a:spLocks/>
          </p:cNvSpPr>
          <p:nvPr/>
        </p:nvSpPr>
        <p:spPr>
          <a:xfrm>
            <a:off x="609600" y="-25280"/>
            <a:ext cx="10972800" cy="98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/>
                </a:solidFill>
                <a:latin typeface="Bahnschrift" panose="020B0502040204020203" pitchFamily="34" charset="0"/>
              </a:rPr>
              <a:t>TACTICS VR: Usage Data (</a:t>
            </a:r>
            <a:r>
              <a:rPr lang="en-AU">
                <a:solidFill>
                  <a:schemeClr val="bg1"/>
                </a:solidFill>
                <a:latin typeface="Bahnschrift" panose="020B0502040204020203" pitchFamily="34" charset="0"/>
              </a:rPr>
              <a:t>updated Mar </a:t>
            </a:r>
            <a:r>
              <a:rPr lang="en-AU" dirty="0">
                <a:solidFill>
                  <a:schemeClr val="bg1"/>
                </a:solidFill>
                <a:latin typeface="Bahnschrift" panose="020B0502040204020203" pitchFamily="34" charset="0"/>
              </a:rPr>
              <a:t>2023)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971" y="1527852"/>
            <a:ext cx="2530027" cy="2556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4682" y="4159529"/>
            <a:ext cx="2492603" cy="25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56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474" y="1446290"/>
            <a:ext cx="4155444" cy="51035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73241-A4F6-4D17-A7F1-52292AC9B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527" y="1326183"/>
            <a:ext cx="6049818" cy="32301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b="1" dirty="0">
              <a:latin typeface="Bahnschrift" panose="020B0502040204020203" pitchFamily="34" charset="0"/>
              <a:cs typeface="Calibri"/>
            </a:endParaRPr>
          </a:p>
          <a:p>
            <a:pPr marL="0" indent="0" algn="ctr">
              <a:buNone/>
            </a:pPr>
            <a:r>
              <a:rPr lang="en-US" b="1" dirty="0">
                <a:latin typeface="Bahnschrift" panose="020B0502040204020203" pitchFamily="34" charset="0"/>
                <a:cs typeface="Calibri"/>
              </a:rPr>
              <a:t>Flexible implementation via train-the-trainer sessions face-to-face and/or remote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D6B807-5097-4109-8648-621105300580}"/>
              </a:ext>
            </a:extLst>
          </p:cNvPr>
          <p:cNvSpPr txBox="1">
            <a:spLocks/>
          </p:cNvSpPr>
          <p:nvPr/>
        </p:nvSpPr>
        <p:spPr>
          <a:xfrm>
            <a:off x="1902648" y="459946"/>
            <a:ext cx="8229600" cy="666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Bahnschrift" panose="020B0502040204020203" pitchFamily="34" charset="0"/>
                <a:cs typeface="Calibri"/>
              </a:rPr>
              <a:t>TACTICS VR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995" y="5602115"/>
            <a:ext cx="3346994" cy="1255885"/>
          </a:xfrm>
          <a:prstGeom prst="rect">
            <a:avLst/>
          </a:prstGeom>
        </p:spPr>
      </p:pic>
      <p:pic>
        <p:nvPicPr>
          <p:cNvPr id="8" name="Picture 7" descr="A drawing of a face&#10;&#10;Description generated with high confidence">
            <a:extLst>
              <a:ext uri="{FF2B5EF4-FFF2-40B4-BE49-F238E27FC236}">
                <a16:creationId xmlns:a16="http://schemas.microsoft.com/office/drawing/2014/main" id="{FC755A6E-9F83-49BE-BA2E-F876463035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92" y="4834938"/>
            <a:ext cx="2413000" cy="9157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734CF1-23E5-4816-8C20-B359CCEAF31B}"/>
              </a:ext>
            </a:extLst>
          </p:cNvPr>
          <p:cNvSpPr/>
          <p:nvPr/>
        </p:nvSpPr>
        <p:spPr>
          <a:xfrm>
            <a:off x="0" y="-25280"/>
            <a:ext cx="12192000" cy="988125"/>
          </a:xfrm>
          <a:prstGeom prst="rect">
            <a:avLst/>
          </a:prstGeom>
          <a:solidFill>
            <a:srgbClr val="78C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78C145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1DFFE5-77F7-47DD-9C6B-237EBCB241C4}"/>
              </a:ext>
            </a:extLst>
          </p:cNvPr>
          <p:cNvSpPr txBox="1">
            <a:spLocks/>
          </p:cNvSpPr>
          <p:nvPr/>
        </p:nvSpPr>
        <p:spPr>
          <a:xfrm>
            <a:off x="609600" y="-25280"/>
            <a:ext cx="10972800" cy="98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/>
                </a:solidFill>
                <a:latin typeface="Bahnschrift" panose="020B0502040204020203" pitchFamily="34" charset="0"/>
              </a:rPr>
              <a:t>TACTICS VR: Flexible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200855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6743F284-9C28-2147-A4AF-BDE945557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5560" y="1210464"/>
            <a:ext cx="8229600" cy="55022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AU" sz="3200" b="1" dirty="0">
              <a:latin typeface="Bahnschrift" panose="020B0502040204020203" pitchFamily="34" charset="0"/>
              <a:cs typeface="Calibri"/>
            </a:endParaRPr>
          </a:p>
          <a:p>
            <a:pPr algn="ctr"/>
            <a:endParaRPr lang="en-AU" sz="3200" b="1" dirty="0">
              <a:latin typeface="Bahnschrift" panose="020B0502040204020203" pitchFamily="34" charset="0"/>
              <a:cs typeface="Calibri"/>
            </a:endParaRPr>
          </a:p>
          <a:p>
            <a:pPr algn="ctr"/>
            <a:endParaRPr lang="en-AU" sz="4000" b="1" dirty="0">
              <a:latin typeface="Bahnschrift" panose="020B0502040204020203" pitchFamily="34" charset="0"/>
              <a:cs typeface="Calibri"/>
            </a:endParaRPr>
          </a:p>
          <a:p>
            <a:pPr algn="ctr"/>
            <a:endParaRPr lang="en-AU" sz="4000" b="1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10" name="Picture 9" descr="A person standing in a room&#10;&#10;Description automatically generated">
            <a:extLst>
              <a:ext uri="{FF2B5EF4-FFF2-40B4-BE49-F238E27FC236}">
                <a16:creationId xmlns:a16="http://schemas.microsoft.com/office/drawing/2014/main" id="{8DCE6220-6C42-1E4F-8171-FD84D7075A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7" t="14871" r="15134" b="12528"/>
          <a:stretch/>
        </p:blipFill>
        <p:spPr>
          <a:xfrm>
            <a:off x="208839" y="3286325"/>
            <a:ext cx="3853442" cy="2744103"/>
          </a:xfrm>
          <a:prstGeom prst="rect">
            <a:avLst/>
          </a:prstGeom>
        </p:spPr>
      </p:pic>
      <p:pic>
        <p:nvPicPr>
          <p:cNvPr id="11" name="Picture 10" descr="A picture containing indoor, wall, white&#10;&#10;Description automatically generated">
            <a:extLst>
              <a:ext uri="{FF2B5EF4-FFF2-40B4-BE49-F238E27FC236}">
                <a16:creationId xmlns:a16="http://schemas.microsoft.com/office/drawing/2014/main" id="{2DC7100A-3030-B949-8271-7BECD6B848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5" b="6237"/>
          <a:stretch/>
        </p:blipFill>
        <p:spPr>
          <a:xfrm>
            <a:off x="195714" y="1089456"/>
            <a:ext cx="3897135" cy="21482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734CF1-23E5-4816-8C20-B359CCEAF31B}"/>
              </a:ext>
            </a:extLst>
          </p:cNvPr>
          <p:cNvSpPr/>
          <p:nvPr/>
        </p:nvSpPr>
        <p:spPr>
          <a:xfrm>
            <a:off x="0" y="-25280"/>
            <a:ext cx="12192000" cy="988125"/>
          </a:xfrm>
          <a:prstGeom prst="rect">
            <a:avLst/>
          </a:prstGeom>
          <a:solidFill>
            <a:srgbClr val="78C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78C145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E1DFFE5-77F7-47DD-9C6B-237EBCB241C4}"/>
              </a:ext>
            </a:extLst>
          </p:cNvPr>
          <p:cNvSpPr txBox="1">
            <a:spLocks/>
          </p:cNvSpPr>
          <p:nvPr/>
        </p:nvSpPr>
        <p:spPr>
          <a:xfrm>
            <a:off x="0" y="-25280"/>
            <a:ext cx="12192000" cy="98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/>
                </a:solidFill>
                <a:latin typeface="Bahnschrift" panose="020B0502040204020203" pitchFamily="34" charset="0"/>
              </a:rPr>
              <a:t>Hyperacute management for physicians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9A964-6D6C-DA10-0D57-381C7248A7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66" b="11523"/>
          <a:stretch/>
        </p:blipFill>
        <p:spPr>
          <a:xfrm>
            <a:off x="4112018" y="3863182"/>
            <a:ext cx="3967964" cy="2116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9E1B21-8A70-F69A-43EA-160D6FCB4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1190" y="1103681"/>
            <a:ext cx="3967963" cy="2647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A78199-C26E-BAF0-5601-63FC6AE2ED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807"/>
          <a:stretch/>
        </p:blipFill>
        <p:spPr>
          <a:xfrm>
            <a:off x="8194172" y="1083184"/>
            <a:ext cx="3522084" cy="2647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453CD2-6AAB-AD01-1C76-26F9721E3E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9986"/>
          <a:stretch/>
        </p:blipFill>
        <p:spPr>
          <a:xfrm>
            <a:off x="8194172" y="3863182"/>
            <a:ext cx="3522084" cy="211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32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8326"/>
          <a:stretch/>
        </p:blipFill>
        <p:spPr>
          <a:xfrm>
            <a:off x="132076" y="1088666"/>
            <a:ext cx="5963924" cy="44505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74244"/>
          <a:stretch/>
        </p:blipFill>
        <p:spPr>
          <a:xfrm>
            <a:off x="6279502" y="1088666"/>
            <a:ext cx="4999396" cy="24942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734CF1-23E5-4816-8C20-B359CCEAF31B}"/>
              </a:ext>
            </a:extLst>
          </p:cNvPr>
          <p:cNvSpPr/>
          <p:nvPr/>
        </p:nvSpPr>
        <p:spPr>
          <a:xfrm>
            <a:off x="0" y="-25280"/>
            <a:ext cx="12192000" cy="988125"/>
          </a:xfrm>
          <a:prstGeom prst="rect">
            <a:avLst/>
          </a:prstGeom>
          <a:solidFill>
            <a:srgbClr val="78C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78C145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1DFFE5-77F7-47DD-9C6B-237EBCB241C4}"/>
              </a:ext>
            </a:extLst>
          </p:cNvPr>
          <p:cNvSpPr txBox="1">
            <a:spLocks/>
          </p:cNvSpPr>
          <p:nvPr/>
        </p:nvSpPr>
        <p:spPr>
          <a:xfrm>
            <a:off x="609600" y="-25280"/>
            <a:ext cx="10972800" cy="98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/>
                </a:solidFill>
                <a:latin typeface="Bahnschrift" panose="020B0502040204020203" pitchFamily="34" charset="0"/>
              </a:rPr>
              <a:t>TACTICS VR: Reporting Environment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84045-F2D4-AA47-12FF-B6202115D8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9561"/>
          <a:stretch/>
        </p:blipFill>
        <p:spPr>
          <a:xfrm>
            <a:off x="6279502" y="3781045"/>
            <a:ext cx="4999396" cy="277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02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743F284-9C28-2147-A4AF-BDE945557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636" y="1114767"/>
            <a:ext cx="4013718" cy="554854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AU" sz="2400" dirty="0">
                <a:latin typeface="Bahnschrift" panose="020B0502040204020203" pitchFamily="34" charset="0"/>
                <a:cs typeface="Calibri"/>
              </a:rPr>
              <a:t>User survey responses from TACTICS trial </a:t>
            </a:r>
            <a:r>
              <a:rPr lang="en-AU" sz="2000" dirty="0">
                <a:latin typeface="Bahnschrift" panose="020B0502040204020203" pitchFamily="34" charset="0"/>
                <a:cs typeface="Calibri"/>
              </a:rPr>
              <a:t>(n = 224)</a:t>
            </a:r>
          </a:p>
          <a:p>
            <a:endParaRPr lang="en-AU" sz="2400" dirty="0">
              <a:latin typeface="Bahnschrift" panose="020B0502040204020203" pitchFamily="34" charset="0"/>
              <a:cs typeface="Calibri"/>
            </a:endParaRPr>
          </a:p>
          <a:p>
            <a:r>
              <a:rPr lang="en-AU" sz="2400" dirty="0">
                <a:latin typeface="Bahnschrift" panose="020B0502040204020203" pitchFamily="34" charset="0"/>
                <a:cs typeface="Calibri"/>
              </a:rPr>
              <a:t>Positive feedback on </a:t>
            </a:r>
            <a:r>
              <a:rPr lang="en-AU" sz="2400" b="1" dirty="0">
                <a:latin typeface="Bahnschrift" panose="020B0502040204020203" pitchFamily="34" charset="0"/>
                <a:cs typeface="Calibri"/>
              </a:rPr>
              <a:t>overall suitability</a:t>
            </a:r>
            <a:r>
              <a:rPr lang="en-AU" sz="2400" dirty="0">
                <a:latin typeface="Bahnschrift" panose="020B0502040204020203" pitchFamily="34" charset="0"/>
                <a:cs typeface="Calibri"/>
              </a:rPr>
              <a:t> and </a:t>
            </a:r>
            <a:r>
              <a:rPr lang="en-AU" sz="2400" b="1" dirty="0">
                <a:latin typeface="Bahnschrift" panose="020B0502040204020203" pitchFamily="34" charset="0"/>
                <a:cs typeface="Calibri"/>
              </a:rPr>
              <a:t>application features</a:t>
            </a:r>
          </a:p>
          <a:p>
            <a:endParaRPr lang="en-AU" sz="2400" dirty="0">
              <a:latin typeface="Bahnschrift" panose="020B0502040204020203" pitchFamily="34" charset="0"/>
              <a:cs typeface="Calibri"/>
            </a:endParaRPr>
          </a:p>
          <a:p>
            <a:r>
              <a:rPr lang="en-AU" sz="2400" dirty="0">
                <a:latin typeface="Bahnschrift" panose="020B0502040204020203" pitchFamily="34" charset="0"/>
                <a:cs typeface="Calibri"/>
              </a:rPr>
              <a:t>Improved confidence</a:t>
            </a:r>
            <a:r>
              <a:rPr lang="en-AU" sz="2400" b="1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AU" sz="2400" dirty="0">
                <a:latin typeface="Bahnschrift" panose="020B0502040204020203" pitchFamily="34" charset="0"/>
                <a:cs typeface="Calibri"/>
              </a:rPr>
              <a:t>in</a:t>
            </a:r>
            <a:r>
              <a:rPr lang="en-AU" sz="2400" b="1" dirty="0">
                <a:latin typeface="Bahnschrift" panose="020B0502040204020203" pitchFamily="34" charset="0"/>
                <a:cs typeface="Calibri"/>
              </a:rPr>
              <a:t> understanding stroke workflow </a:t>
            </a:r>
            <a:r>
              <a:rPr lang="en-AU" sz="2400" dirty="0">
                <a:latin typeface="Bahnschrift" panose="020B0502040204020203" pitchFamily="34" charset="0"/>
                <a:cs typeface="Calibri"/>
              </a:rPr>
              <a:t>and</a:t>
            </a:r>
            <a:r>
              <a:rPr lang="en-AU" sz="2400" b="1" dirty="0">
                <a:latin typeface="Bahnschrift" panose="020B0502040204020203" pitchFamily="34" charset="0"/>
                <a:cs typeface="Calibri"/>
              </a:rPr>
              <a:t> ability to make improvements</a:t>
            </a:r>
            <a:r>
              <a:rPr lang="en-AU" sz="2400" dirty="0">
                <a:latin typeface="Bahnschrift" panose="020B0502040204020203" pitchFamily="34" charset="0"/>
                <a:cs typeface="Calibri"/>
              </a:rPr>
              <a:t> in acute stroke care</a:t>
            </a:r>
          </a:p>
          <a:p>
            <a:pPr lvl="1"/>
            <a:r>
              <a:rPr lang="en-AU" sz="1800" dirty="0">
                <a:latin typeface="Bahnschrift" panose="020B0502040204020203" pitchFamily="34" charset="0"/>
                <a:cs typeface="Calibri"/>
              </a:rPr>
              <a:t>Particularly users with lower previous experience managing stroke (&lt;10 patients; n=34)</a:t>
            </a:r>
            <a:endParaRPr lang="en-AU" sz="2400" dirty="0">
              <a:latin typeface="Bahnschrift" panose="020B0502040204020203" pitchFamily="34" charset="0"/>
              <a:cs typeface="Calibri"/>
            </a:endParaRPr>
          </a:p>
          <a:p>
            <a:pPr lvl="1"/>
            <a:endParaRPr lang="en-AU" sz="1800" dirty="0">
              <a:latin typeface="Bahnschrift" panose="020B0502040204020203" pitchFamily="34" charset="0"/>
              <a:cs typeface="Calibri"/>
            </a:endParaRPr>
          </a:p>
          <a:p>
            <a:pPr lvl="1"/>
            <a:endParaRPr lang="en-AU" sz="1800" dirty="0">
              <a:latin typeface="Bahnschrift" panose="020B0502040204020203" pitchFamily="34" charset="0"/>
              <a:cs typeface="Calibri"/>
            </a:endParaRPr>
          </a:p>
          <a:p>
            <a:endParaRPr lang="en-AU" sz="2000" i="1" dirty="0">
              <a:latin typeface="Bahnschrift" panose="020B0502040204020203" pitchFamily="34" charset="0"/>
              <a:cs typeface="Calibri"/>
            </a:endParaRPr>
          </a:p>
          <a:p>
            <a:pPr marL="0" indent="0">
              <a:buNone/>
            </a:pPr>
            <a:endParaRPr lang="en-AU" sz="2000" dirty="0">
              <a:latin typeface="Bahnschrift" panose="020B0502040204020203" pitchFamily="34" charset="0"/>
              <a:cs typeface="Calibri"/>
            </a:endParaRPr>
          </a:p>
          <a:p>
            <a:endParaRPr lang="en-AU" sz="2000" dirty="0">
              <a:latin typeface="Bahnschrift" panose="020B0502040204020203" pitchFamily="34" charset="0"/>
              <a:cs typeface="Calibri"/>
            </a:endParaRPr>
          </a:p>
          <a:p>
            <a:endParaRPr lang="en-AU" sz="2000" dirty="0">
              <a:latin typeface="Bahnschrift" panose="020B0502040204020203" pitchFamily="34" charset="0"/>
              <a:cs typeface="Calibri"/>
            </a:endParaRPr>
          </a:p>
          <a:p>
            <a:endParaRPr lang="en-AU" dirty="0">
              <a:latin typeface="Bahnschrift" panose="020B0502040204020203" pitchFamily="34" charset="0"/>
              <a:cs typeface="Calibri"/>
            </a:endParaRPr>
          </a:p>
          <a:p>
            <a:endParaRPr lang="en-AU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225" y="3230306"/>
            <a:ext cx="2009775" cy="781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18969" y="6581001"/>
            <a:ext cx="4403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sz="1200" i="1" dirty="0">
                <a:latin typeface="Bahnschrift" panose="020B0502040204020203" pitchFamily="34" charset="0"/>
              </a:rPr>
              <a:t>Hood, Maltby et al. 2021 Frontiers in Neurology &amp; unpublished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734CF1-23E5-4816-8C20-B359CCEAF31B}"/>
              </a:ext>
            </a:extLst>
          </p:cNvPr>
          <p:cNvSpPr/>
          <p:nvPr/>
        </p:nvSpPr>
        <p:spPr>
          <a:xfrm>
            <a:off x="0" y="-25280"/>
            <a:ext cx="12192000" cy="988125"/>
          </a:xfrm>
          <a:prstGeom prst="rect">
            <a:avLst/>
          </a:prstGeom>
          <a:solidFill>
            <a:srgbClr val="78C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78C145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1DFFE5-77F7-47DD-9C6B-237EBCB241C4}"/>
              </a:ext>
            </a:extLst>
          </p:cNvPr>
          <p:cNvSpPr txBox="1">
            <a:spLocks/>
          </p:cNvSpPr>
          <p:nvPr/>
        </p:nvSpPr>
        <p:spPr>
          <a:xfrm>
            <a:off x="609600" y="-25280"/>
            <a:ext cx="10972800" cy="98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/>
                </a:solidFill>
                <a:latin typeface="Bahnschrift" panose="020B0502040204020203" pitchFamily="34" charset="0"/>
              </a:rPr>
              <a:t>TACTICS VR: Module Feedback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747" y="695833"/>
            <a:ext cx="8210254" cy="24752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759" y="3488373"/>
            <a:ext cx="7290230" cy="32311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07095C-78D8-CA64-3794-5A29FC21CA26}"/>
              </a:ext>
            </a:extLst>
          </p:cNvPr>
          <p:cNvSpPr/>
          <p:nvPr/>
        </p:nvSpPr>
        <p:spPr>
          <a:xfrm>
            <a:off x="6163812" y="3664686"/>
            <a:ext cx="1148180" cy="2927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4366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D734CF1-23E5-4816-8C20-B359CCEAF31B}"/>
              </a:ext>
            </a:extLst>
          </p:cNvPr>
          <p:cNvSpPr/>
          <p:nvPr/>
        </p:nvSpPr>
        <p:spPr>
          <a:xfrm>
            <a:off x="0" y="-25280"/>
            <a:ext cx="12192000" cy="988125"/>
          </a:xfrm>
          <a:prstGeom prst="rect">
            <a:avLst/>
          </a:prstGeom>
          <a:solidFill>
            <a:srgbClr val="78C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78C145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E1DFFE5-77F7-47DD-9C6B-237EBCB241C4}"/>
              </a:ext>
            </a:extLst>
          </p:cNvPr>
          <p:cNvSpPr txBox="1">
            <a:spLocks/>
          </p:cNvSpPr>
          <p:nvPr/>
        </p:nvSpPr>
        <p:spPr>
          <a:xfrm>
            <a:off x="609600" y="-25280"/>
            <a:ext cx="10972800" cy="98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/>
                </a:solidFill>
                <a:latin typeface="Bahnschrift" panose="020B0502040204020203" pitchFamily="34" charset="0"/>
              </a:rPr>
              <a:t>TACTICS VR: Publications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16490-FFE5-4CB3-AFD8-3FD262737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530" y="3361508"/>
            <a:ext cx="7689338" cy="3291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38F70F-254F-45C4-89EF-534F45304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51" y="1162064"/>
            <a:ext cx="5928429" cy="26958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27568" y="1392735"/>
            <a:ext cx="343132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AU" sz="2800" b="1" dirty="0"/>
              <a:t>TACTICS Trial Protocol</a:t>
            </a:r>
          </a:p>
          <a:p>
            <a:pPr algn="ctr"/>
            <a:r>
              <a:rPr lang="en-AU" sz="1600" b="1" i="1" dirty="0"/>
              <a:t>Ryan et al. 2022 BMJ Open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8636" y="5025454"/>
            <a:ext cx="4358053" cy="12311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AU" sz="2800" b="1" dirty="0"/>
              <a:t>TACTICS VR Implementation</a:t>
            </a:r>
          </a:p>
          <a:p>
            <a:pPr algn="ctr"/>
            <a:r>
              <a:rPr lang="en-AU" sz="2800" b="1" dirty="0"/>
              <a:t>(Cluster 1 Only)</a:t>
            </a:r>
          </a:p>
          <a:p>
            <a:pPr algn="ctr"/>
            <a:r>
              <a:rPr lang="en-AU" sz="1600" b="1" i="1" dirty="0"/>
              <a:t>Hood et al. 2021 Frontiers Neurology</a:t>
            </a:r>
          </a:p>
        </p:txBody>
      </p:sp>
    </p:spTree>
    <p:extLst>
      <p:ext uri="{BB962C8B-B14F-4D97-AF65-F5344CB8AC3E}">
        <p14:creationId xmlns:p14="http://schemas.microsoft.com/office/powerpoint/2010/main" val="2333389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D734CF1-23E5-4816-8C20-B359CCEAF31B}"/>
              </a:ext>
            </a:extLst>
          </p:cNvPr>
          <p:cNvSpPr/>
          <p:nvPr/>
        </p:nvSpPr>
        <p:spPr>
          <a:xfrm>
            <a:off x="0" y="-25280"/>
            <a:ext cx="12192000" cy="988125"/>
          </a:xfrm>
          <a:prstGeom prst="rect">
            <a:avLst/>
          </a:prstGeom>
          <a:solidFill>
            <a:srgbClr val="78C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78C145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E1DFFE5-77F7-47DD-9C6B-237EBCB241C4}"/>
              </a:ext>
            </a:extLst>
          </p:cNvPr>
          <p:cNvSpPr txBox="1">
            <a:spLocks/>
          </p:cNvSpPr>
          <p:nvPr/>
        </p:nvSpPr>
        <p:spPr>
          <a:xfrm>
            <a:off x="609600" y="-25280"/>
            <a:ext cx="10972800" cy="98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/>
                </a:solidFill>
                <a:latin typeface="Bahnschrift" panose="020B0502040204020203" pitchFamily="34" charset="0"/>
              </a:rPr>
              <a:t>Virtual Reality @ </a:t>
            </a:r>
            <a:r>
              <a:rPr lang="en-AU" dirty="0" err="1">
                <a:solidFill>
                  <a:schemeClr val="bg1"/>
                </a:solidFill>
                <a:latin typeface="Bahnschrift" panose="020B0502040204020203" pitchFamily="34" charset="0"/>
              </a:rPr>
              <a:t>UoN</a:t>
            </a:r>
            <a:r>
              <a:rPr lang="en-AU" dirty="0">
                <a:solidFill>
                  <a:schemeClr val="bg1"/>
                </a:solidFill>
                <a:latin typeface="Bahnschrift" panose="020B0502040204020203" pitchFamily="34" charset="0"/>
              </a:rPr>
              <a:t>: Publications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30108" y="1205158"/>
            <a:ext cx="559239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800" b="1" dirty="0" err="1"/>
              <a:t>UoN</a:t>
            </a:r>
            <a:r>
              <a:rPr lang="en-AU" sz="2800" b="1" dirty="0"/>
              <a:t> University-Wide Student &amp; Staff Experiences &amp; Attitudes to VR</a:t>
            </a:r>
          </a:p>
          <a:p>
            <a:pPr algn="ctr"/>
            <a:r>
              <a:rPr lang="en-AU" sz="1600" b="1" i="1" dirty="0"/>
              <a:t>Kluge, Maltby et al. 2022 SAGE Open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3014" y="4572532"/>
            <a:ext cx="5415609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800" b="1" dirty="0" err="1"/>
              <a:t>UoN</a:t>
            </a:r>
            <a:r>
              <a:rPr lang="en-AU" sz="2800" b="1" dirty="0"/>
              <a:t> Test Case for Development &amp; Implementation of 4 VR Modules</a:t>
            </a:r>
          </a:p>
          <a:p>
            <a:pPr algn="ctr"/>
            <a:r>
              <a:rPr lang="en-AU" sz="1600" b="1" i="1" dirty="0"/>
              <a:t>Kluge, Maltby et al. 2022 Education &amp; Information Technologies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2" y="1083986"/>
            <a:ext cx="6263983" cy="2403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653" y="3861450"/>
            <a:ext cx="6193657" cy="2868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B58181-9DD2-42DD-8636-19689BA22CFF}"/>
              </a:ext>
            </a:extLst>
          </p:cNvPr>
          <p:cNvSpPr txBox="1"/>
          <p:nvPr/>
        </p:nvSpPr>
        <p:spPr>
          <a:xfrm>
            <a:off x="85882" y="6208259"/>
            <a:ext cx="573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Contact: Professor Rohan Walker rohan.walker@newcastle.edu.au</a:t>
            </a:r>
          </a:p>
        </p:txBody>
      </p:sp>
    </p:spTree>
    <p:extLst>
      <p:ext uri="{BB962C8B-B14F-4D97-AF65-F5344CB8AC3E}">
        <p14:creationId xmlns:p14="http://schemas.microsoft.com/office/powerpoint/2010/main" val="4135195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73241-A4F6-4D17-A7F1-52292AC9B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47" y="1335418"/>
            <a:ext cx="11199306" cy="52591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b="1" dirty="0">
                <a:latin typeface="Bahnschrift" panose="020B0502040204020203" pitchFamily="34" charset="0"/>
                <a:cs typeface="Calibri"/>
              </a:rPr>
              <a:t>The Problem: </a:t>
            </a:r>
            <a:r>
              <a:rPr lang="en-AU" sz="2800" dirty="0">
                <a:latin typeface="Bahnschrift" panose="020B0502040204020203" pitchFamily="34" charset="0"/>
                <a:cs typeface="Calibri"/>
              </a:rPr>
              <a:t>Rural, regional and remote (RRR) sites have challenges accessing regular high-quality training and are recognised to have greater clinical variability in the application of best practice</a:t>
            </a:r>
          </a:p>
          <a:p>
            <a:endParaRPr lang="en-US" sz="2400" dirty="0">
              <a:latin typeface="Bahnschrift" panose="020B0502040204020203" pitchFamily="34" charset="0"/>
              <a:cs typeface="Calibri"/>
            </a:endParaRPr>
          </a:p>
          <a:p>
            <a:r>
              <a:rPr lang="en-US" sz="2400" b="1" dirty="0">
                <a:latin typeface="Bahnschrift" panose="020B0502040204020203" pitchFamily="34" charset="0"/>
                <a:cs typeface="Calibri"/>
              </a:rPr>
              <a:t>There are several reasons for this. RRR sites:</a:t>
            </a:r>
          </a:p>
          <a:p>
            <a:pPr lvl="1"/>
            <a:r>
              <a:rPr lang="en-AU" sz="2000" dirty="0">
                <a:latin typeface="Bahnschrift" panose="020B0502040204020203" pitchFamily="34" charset="0"/>
                <a:cs typeface="Calibri"/>
              </a:rPr>
              <a:t>Have a more transient workforce (esp. physicians)</a:t>
            </a:r>
          </a:p>
          <a:p>
            <a:pPr lvl="1"/>
            <a:r>
              <a:rPr lang="en-AU" sz="2000" dirty="0">
                <a:latin typeface="Bahnschrift" panose="020B0502040204020203" pitchFamily="34" charset="0"/>
                <a:cs typeface="Calibri"/>
              </a:rPr>
              <a:t>Have a greater chance of having a less experienced staff member responding to stroke</a:t>
            </a:r>
          </a:p>
          <a:p>
            <a:pPr lvl="1"/>
            <a:r>
              <a:rPr lang="en-AU" sz="2000" dirty="0">
                <a:latin typeface="Bahnschrift" panose="020B0502040204020203" pitchFamily="34" charset="0"/>
                <a:cs typeface="Calibri"/>
              </a:rPr>
              <a:t>Treat fewer cases of stroke relative to tertiary sites</a:t>
            </a:r>
          </a:p>
          <a:p>
            <a:pPr lvl="1"/>
            <a:r>
              <a:rPr lang="en-AU" sz="2000" dirty="0">
                <a:latin typeface="Bahnschrift" panose="020B0502040204020203" pitchFamily="34" charset="0"/>
                <a:cs typeface="Calibri"/>
              </a:rPr>
              <a:t>Have limited access to high-quality training</a:t>
            </a:r>
          </a:p>
          <a:p>
            <a:pPr lvl="1"/>
            <a:r>
              <a:rPr lang="en-AU" sz="2000" dirty="0">
                <a:latin typeface="Bahnschrift" panose="020B0502040204020203" pitchFamily="34" charset="0"/>
                <a:cs typeface="Calibri"/>
              </a:rPr>
              <a:t>Specialists rarely available to travel for regular training </a:t>
            </a:r>
          </a:p>
          <a:p>
            <a:pPr lvl="1"/>
            <a:r>
              <a:rPr lang="en-AU" sz="2000" dirty="0">
                <a:latin typeface="Bahnschrift" panose="020B0502040204020203" pitchFamily="34" charset="0"/>
                <a:cs typeface="Calibri"/>
              </a:rPr>
              <a:t>Training has typically used passive paper-based knowledge transfer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734CF1-23E5-4816-8C20-B359CCEAF31B}"/>
              </a:ext>
            </a:extLst>
          </p:cNvPr>
          <p:cNvSpPr/>
          <p:nvPr/>
        </p:nvSpPr>
        <p:spPr>
          <a:xfrm>
            <a:off x="0" y="-25280"/>
            <a:ext cx="12192000" cy="988125"/>
          </a:xfrm>
          <a:prstGeom prst="rect">
            <a:avLst/>
          </a:prstGeom>
          <a:solidFill>
            <a:srgbClr val="78C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78C145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1DFFE5-77F7-47DD-9C6B-237EBCB241C4}"/>
              </a:ext>
            </a:extLst>
          </p:cNvPr>
          <p:cNvSpPr txBox="1">
            <a:spLocks/>
          </p:cNvSpPr>
          <p:nvPr/>
        </p:nvSpPr>
        <p:spPr>
          <a:xfrm>
            <a:off x="609600" y="-25280"/>
            <a:ext cx="10972800" cy="98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/>
                </a:solidFill>
                <a:latin typeface="Bahnschrift" panose="020B0502040204020203" pitchFamily="34" charset="0"/>
              </a:rPr>
              <a:t>Background: TACTICS VR Training</a:t>
            </a:r>
          </a:p>
        </p:txBody>
      </p:sp>
    </p:spTree>
    <p:extLst>
      <p:ext uri="{BB962C8B-B14F-4D97-AF65-F5344CB8AC3E}">
        <p14:creationId xmlns:p14="http://schemas.microsoft.com/office/powerpoint/2010/main" val="3557098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734CF1-23E5-4816-8C20-B359CCEAF31B}"/>
              </a:ext>
            </a:extLst>
          </p:cNvPr>
          <p:cNvSpPr/>
          <p:nvPr/>
        </p:nvSpPr>
        <p:spPr>
          <a:xfrm>
            <a:off x="0" y="-25280"/>
            <a:ext cx="12192000" cy="988125"/>
          </a:xfrm>
          <a:prstGeom prst="rect">
            <a:avLst/>
          </a:prstGeom>
          <a:solidFill>
            <a:srgbClr val="78C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400" dirty="0">
                <a:solidFill>
                  <a:schemeClr val="bg1"/>
                </a:solidFill>
                <a:latin typeface="Bahnschrift" panose="020B0502040204020203" pitchFamily="34" charset="0"/>
              </a:rPr>
              <a:t>Survey Data – Existing Training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24" y="990554"/>
            <a:ext cx="11710952" cy="58951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C3977F-B7F6-F829-75A8-73119A1EE590}"/>
              </a:ext>
            </a:extLst>
          </p:cNvPr>
          <p:cNvSpPr/>
          <p:nvPr/>
        </p:nvSpPr>
        <p:spPr>
          <a:xfrm>
            <a:off x="1838036" y="1662545"/>
            <a:ext cx="3694546" cy="41563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B2E43B-CA24-0DE8-B1DD-6F982DF6A44F}"/>
              </a:ext>
            </a:extLst>
          </p:cNvPr>
          <p:cNvSpPr/>
          <p:nvPr/>
        </p:nvSpPr>
        <p:spPr>
          <a:xfrm>
            <a:off x="803564" y="2941734"/>
            <a:ext cx="4881418" cy="41563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A43712-7410-EDD1-1CD9-F627CBBD50EF}"/>
              </a:ext>
            </a:extLst>
          </p:cNvPr>
          <p:cNvSpPr/>
          <p:nvPr/>
        </p:nvSpPr>
        <p:spPr>
          <a:xfrm>
            <a:off x="1574801" y="4013104"/>
            <a:ext cx="4881418" cy="41563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3384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28B2F0-7B06-B727-7756-0DB31AF3CF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4"/>
          <a:stretch/>
        </p:blipFill>
        <p:spPr>
          <a:xfrm>
            <a:off x="3137894" y="2010296"/>
            <a:ext cx="4893556" cy="14399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77A3067-4961-E967-31E8-7E1A57121EAC}"/>
              </a:ext>
            </a:extLst>
          </p:cNvPr>
          <p:cNvGrpSpPr/>
          <p:nvPr/>
        </p:nvGrpSpPr>
        <p:grpSpPr>
          <a:xfrm>
            <a:off x="647412" y="88424"/>
            <a:ext cx="2434984" cy="1743103"/>
            <a:chOff x="1533985" y="1302461"/>
            <a:chExt cx="2953265" cy="207925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B936C8F-EEE9-C2CC-044B-73D2F9B53312}"/>
                </a:ext>
              </a:extLst>
            </p:cNvPr>
            <p:cNvSpPr txBox="1"/>
            <p:nvPr/>
          </p:nvSpPr>
          <p:spPr>
            <a:xfrm>
              <a:off x="1789202" y="1791394"/>
              <a:ext cx="2516777" cy="110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latin typeface="Bahnschrift" panose="020B0502040204020203" pitchFamily="34" charset="0"/>
                </a:rPr>
                <a:t>Hyper-acute Physician Management</a:t>
              </a:r>
            </a:p>
          </p:txBody>
        </p:sp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97FA56DD-800C-7FB9-73CC-4F54E643BDDE}"/>
                </a:ext>
              </a:extLst>
            </p:cNvPr>
            <p:cNvSpPr/>
            <p:nvPr/>
          </p:nvSpPr>
          <p:spPr>
            <a:xfrm>
              <a:off x="1533985" y="1302461"/>
              <a:ext cx="2953265" cy="2079258"/>
            </a:xfrm>
            <a:prstGeom prst="round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Bahnschrift" panose="020B0502040204020203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4DA82D3-02EE-DCE3-B330-661A1BF18ED4}"/>
              </a:ext>
            </a:extLst>
          </p:cNvPr>
          <p:cNvGrpSpPr/>
          <p:nvPr/>
        </p:nvGrpSpPr>
        <p:grpSpPr>
          <a:xfrm>
            <a:off x="3189050" y="73676"/>
            <a:ext cx="2434984" cy="1743103"/>
            <a:chOff x="1533985" y="1302461"/>
            <a:chExt cx="2953265" cy="207925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43A9B0-33EB-A5D5-241D-B0BB4B92BC57}"/>
                </a:ext>
              </a:extLst>
            </p:cNvPr>
            <p:cNvSpPr txBox="1"/>
            <p:nvPr/>
          </p:nvSpPr>
          <p:spPr>
            <a:xfrm>
              <a:off x="1789202" y="1791394"/>
              <a:ext cx="2516777" cy="110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latin typeface="Bahnschrift" panose="020B0502040204020203" pitchFamily="34" charset="0"/>
                </a:rPr>
                <a:t>Hyper-acute Nurse Management</a:t>
              </a:r>
            </a:p>
          </p:txBody>
        </p:sp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id="{A33FC0BC-421A-00BA-9E1D-D18CD3D2E7A6}"/>
                </a:ext>
              </a:extLst>
            </p:cNvPr>
            <p:cNvSpPr/>
            <p:nvPr/>
          </p:nvSpPr>
          <p:spPr>
            <a:xfrm>
              <a:off x="1533985" y="1302461"/>
              <a:ext cx="2953265" cy="2079258"/>
            </a:xfrm>
            <a:prstGeom prst="round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Bahnschrift" panose="020B0502040204020203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BC3DA7C-08A6-FFA1-366E-2CE6CA9A1379}"/>
              </a:ext>
            </a:extLst>
          </p:cNvPr>
          <p:cNvGrpSpPr/>
          <p:nvPr/>
        </p:nvGrpSpPr>
        <p:grpSpPr>
          <a:xfrm>
            <a:off x="5750353" y="58928"/>
            <a:ext cx="2434984" cy="1743103"/>
            <a:chOff x="1533985" y="1302461"/>
            <a:chExt cx="2953265" cy="20792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71CD67-52FA-0BA2-645D-DCD6E866A80E}"/>
                </a:ext>
              </a:extLst>
            </p:cNvPr>
            <p:cNvSpPr txBox="1"/>
            <p:nvPr/>
          </p:nvSpPr>
          <p:spPr>
            <a:xfrm>
              <a:off x="1789202" y="1791394"/>
              <a:ext cx="2516777" cy="110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latin typeface="Bahnschrift" panose="020B0502040204020203" pitchFamily="34" charset="0"/>
                </a:rPr>
                <a:t>Hyper-acute Tele-stroke Management</a:t>
              </a:r>
            </a:p>
          </p:txBody>
        </p:sp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F2DCD196-1F02-67DE-EB39-9E9574F1792E}"/>
                </a:ext>
              </a:extLst>
            </p:cNvPr>
            <p:cNvSpPr/>
            <p:nvPr/>
          </p:nvSpPr>
          <p:spPr>
            <a:xfrm>
              <a:off x="1533985" y="1302461"/>
              <a:ext cx="2953265" cy="2079258"/>
            </a:xfrm>
            <a:prstGeom prst="round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Bahnschrift" panose="020B0502040204020203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AC40DA-F826-172B-6A60-4D150C7BF0BD}"/>
              </a:ext>
            </a:extLst>
          </p:cNvPr>
          <p:cNvGrpSpPr/>
          <p:nvPr/>
        </p:nvGrpSpPr>
        <p:grpSpPr>
          <a:xfrm>
            <a:off x="8252661" y="83510"/>
            <a:ext cx="2434984" cy="1743103"/>
            <a:chOff x="1533985" y="1302461"/>
            <a:chExt cx="2953265" cy="207925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E65183-1754-D7D8-99B7-0D2224C10883}"/>
                </a:ext>
              </a:extLst>
            </p:cNvPr>
            <p:cNvSpPr txBox="1"/>
            <p:nvPr/>
          </p:nvSpPr>
          <p:spPr>
            <a:xfrm>
              <a:off x="1789202" y="1791394"/>
              <a:ext cx="2516777" cy="110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latin typeface="Bahnschrift" panose="020B0502040204020203" pitchFamily="34" charset="0"/>
                </a:rPr>
                <a:t>Hyper-acute Paramedic Management</a:t>
              </a:r>
            </a:p>
          </p:txBody>
        </p:sp>
        <p:sp>
          <p:nvSpPr>
            <p:cNvPr id="14" name="Rounded Rectangle 2">
              <a:extLst>
                <a:ext uri="{FF2B5EF4-FFF2-40B4-BE49-F238E27FC236}">
                  <a16:creationId xmlns:a16="http://schemas.microsoft.com/office/drawing/2014/main" id="{1091ABB1-97FE-6DE1-30FD-BFD0BB0B52BA}"/>
                </a:ext>
              </a:extLst>
            </p:cNvPr>
            <p:cNvSpPr/>
            <p:nvPr/>
          </p:nvSpPr>
          <p:spPr>
            <a:xfrm>
              <a:off x="1533985" y="1302461"/>
              <a:ext cx="2953265" cy="2079258"/>
            </a:xfrm>
            <a:prstGeom prst="round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Bahnschrift" panose="020B0502040204020203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AFBDD1-8440-77A5-4756-7FD8C4F2DD87}"/>
              </a:ext>
            </a:extLst>
          </p:cNvPr>
          <p:cNvGrpSpPr/>
          <p:nvPr/>
        </p:nvGrpSpPr>
        <p:grpSpPr>
          <a:xfrm>
            <a:off x="701490" y="3613287"/>
            <a:ext cx="2434984" cy="1743103"/>
            <a:chOff x="1533985" y="1302461"/>
            <a:chExt cx="2953265" cy="207925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0FBFD0-6DC5-2518-CB5D-D512953710C2}"/>
                </a:ext>
              </a:extLst>
            </p:cNvPr>
            <p:cNvSpPr txBox="1"/>
            <p:nvPr/>
          </p:nvSpPr>
          <p:spPr>
            <a:xfrm>
              <a:off x="1789202" y="1791394"/>
              <a:ext cx="2516777" cy="110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>
                      <a:lumMod val="50000"/>
                    </a:schemeClr>
                  </a:solidFill>
                  <a:latin typeface="Bahnschrift" panose="020B0502040204020203" pitchFamily="34" charset="0"/>
                </a:rPr>
                <a:t>Hyper-acute Endovascular Management?</a:t>
              </a:r>
            </a:p>
          </p:txBody>
        </p:sp>
        <p:sp>
          <p:nvSpPr>
            <p:cNvPr id="17" name="Rounded Rectangle 2">
              <a:extLst>
                <a:ext uri="{FF2B5EF4-FFF2-40B4-BE49-F238E27FC236}">
                  <a16:creationId xmlns:a16="http://schemas.microsoft.com/office/drawing/2014/main" id="{A81560A7-B938-75E2-DE13-BCA80C3DDCC9}"/>
                </a:ext>
              </a:extLst>
            </p:cNvPr>
            <p:cNvSpPr/>
            <p:nvPr/>
          </p:nvSpPr>
          <p:spPr>
            <a:xfrm>
              <a:off x="1533985" y="1302461"/>
              <a:ext cx="2953265" cy="2079258"/>
            </a:xfrm>
            <a:prstGeom prst="round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Bahnschrift" panose="020B0502040204020203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7F1D03-DD11-125B-3F63-B884C51511AB}"/>
              </a:ext>
            </a:extLst>
          </p:cNvPr>
          <p:cNvGrpSpPr/>
          <p:nvPr/>
        </p:nvGrpSpPr>
        <p:grpSpPr>
          <a:xfrm>
            <a:off x="5750355" y="3588706"/>
            <a:ext cx="2434984" cy="1743103"/>
            <a:chOff x="1533985" y="1302461"/>
            <a:chExt cx="2953265" cy="207925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B01EC3-FA00-8CF7-FD93-8B5D1E637D6A}"/>
                </a:ext>
              </a:extLst>
            </p:cNvPr>
            <p:cNvSpPr txBox="1"/>
            <p:nvPr/>
          </p:nvSpPr>
          <p:spPr>
            <a:xfrm>
              <a:off x="1777276" y="1638925"/>
              <a:ext cx="2516777" cy="143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latin typeface="Bahnschrift" panose="020B0502040204020203" pitchFamily="34" charset="0"/>
                </a:rPr>
                <a:t>National Institute of Health Stroke Scale (NIHSS) Training</a:t>
              </a:r>
            </a:p>
          </p:txBody>
        </p:sp>
        <p:sp>
          <p:nvSpPr>
            <p:cNvPr id="20" name="Rounded Rectangle 2">
              <a:extLst>
                <a:ext uri="{FF2B5EF4-FFF2-40B4-BE49-F238E27FC236}">
                  <a16:creationId xmlns:a16="http://schemas.microsoft.com/office/drawing/2014/main" id="{0A1A0384-A1DB-B279-CF95-D5FA79D3BDCD}"/>
                </a:ext>
              </a:extLst>
            </p:cNvPr>
            <p:cNvSpPr/>
            <p:nvPr/>
          </p:nvSpPr>
          <p:spPr>
            <a:xfrm>
              <a:off x="1533985" y="1302461"/>
              <a:ext cx="2953265" cy="2079258"/>
            </a:xfrm>
            <a:prstGeom prst="round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Bahnschrift" panose="020B0502040204020203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28917D-C46E-C4DF-A071-9009C383C9F8}"/>
              </a:ext>
            </a:extLst>
          </p:cNvPr>
          <p:cNvGrpSpPr/>
          <p:nvPr/>
        </p:nvGrpSpPr>
        <p:grpSpPr>
          <a:xfrm>
            <a:off x="8291992" y="3564126"/>
            <a:ext cx="2434984" cy="1743103"/>
            <a:chOff x="1533985" y="1302461"/>
            <a:chExt cx="2953265" cy="207925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08EBA6-C847-6172-1671-0EE0223A4066}"/>
                </a:ext>
              </a:extLst>
            </p:cNvPr>
            <p:cNvSpPr txBox="1"/>
            <p:nvPr/>
          </p:nvSpPr>
          <p:spPr>
            <a:xfrm>
              <a:off x="1577564" y="1580284"/>
              <a:ext cx="2873932" cy="143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latin typeface="Bahnschrift" panose="020B0502040204020203" pitchFamily="34" charset="0"/>
                </a:rPr>
                <a:t>Transcranial Colour Doppler Training for Detection of Patent Foramen </a:t>
              </a:r>
              <a:r>
                <a:rPr lang="en-AU" b="1" dirty="0" err="1">
                  <a:latin typeface="Bahnschrift" panose="020B0502040204020203" pitchFamily="34" charset="0"/>
                </a:rPr>
                <a:t>Ovale</a:t>
              </a:r>
              <a:endParaRPr lang="en-AU" b="1" dirty="0">
                <a:latin typeface="Bahnschrift" panose="020B0502040204020203" pitchFamily="34" charset="0"/>
              </a:endParaRPr>
            </a:p>
          </p:txBody>
        </p:sp>
        <p:sp>
          <p:nvSpPr>
            <p:cNvPr id="23" name="Rounded Rectangle 2">
              <a:extLst>
                <a:ext uri="{FF2B5EF4-FFF2-40B4-BE49-F238E27FC236}">
                  <a16:creationId xmlns:a16="http://schemas.microsoft.com/office/drawing/2014/main" id="{CD2C4AA7-CC34-8BF0-8891-6AF066A4A39E}"/>
                </a:ext>
              </a:extLst>
            </p:cNvPr>
            <p:cNvSpPr/>
            <p:nvPr/>
          </p:nvSpPr>
          <p:spPr>
            <a:xfrm>
              <a:off x="1533985" y="1302461"/>
              <a:ext cx="2953265" cy="2079258"/>
            </a:xfrm>
            <a:prstGeom prst="round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Bahnschrift" panose="020B0502040204020203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74BD44C-8123-29FC-B485-CE1307475F65}"/>
              </a:ext>
            </a:extLst>
          </p:cNvPr>
          <p:cNvGrpSpPr/>
          <p:nvPr/>
        </p:nvGrpSpPr>
        <p:grpSpPr>
          <a:xfrm>
            <a:off x="3233296" y="3608371"/>
            <a:ext cx="2454665" cy="1743103"/>
            <a:chOff x="1533985" y="1302461"/>
            <a:chExt cx="2977135" cy="207925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74CCB0F-FE38-0215-651A-01AC12D579F4}"/>
                </a:ext>
              </a:extLst>
            </p:cNvPr>
            <p:cNvSpPr txBox="1"/>
            <p:nvPr/>
          </p:nvSpPr>
          <p:spPr>
            <a:xfrm>
              <a:off x="1637189" y="1779667"/>
              <a:ext cx="2873931" cy="110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>
                      <a:lumMod val="50000"/>
                    </a:schemeClr>
                  </a:solidFill>
                  <a:latin typeface="Bahnschrift" panose="020B0502040204020203" pitchFamily="34" charset="0"/>
                </a:rPr>
                <a:t>Hyper-acute experience from the patient perspective</a:t>
              </a:r>
            </a:p>
          </p:txBody>
        </p:sp>
        <p:sp>
          <p:nvSpPr>
            <p:cNvPr id="26" name="Rounded Rectangle 2">
              <a:extLst>
                <a:ext uri="{FF2B5EF4-FFF2-40B4-BE49-F238E27FC236}">
                  <a16:creationId xmlns:a16="http://schemas.microsoft.com/office/drawing/2014/main" id="{5E1FE578-DC1A-29A3-23E1-4EC98378809F}"/>
                </a:ext>
              </a:extLst>
            </p:cNvPr>
            <p:cNvSpPr/>
            <p:nvPr/>
          </p:nvSpPr>
          <p:spPr>
            <a:xfrm>
              <a:off x="1533985" y="1302461"/>
              <a:ext cx="2953265" cy="2079258"/>
            </a:xfrm>
            <a:prstGeom prst="round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Bahnschrift" panose="020B0502040204020203" pitchFamily="34" charset="0"/>
              </a:endParaRPr>
            </a:p>
          </p:txBody>
        </p:sp>
      </p:grpSp>
      <p:pic>
        <p:nvPicPr>
          <p:cNvPr id="27" name="Picture 2" descr="NHMRC — Funded Projects — Registry of Senior Australians (ROSA)">
            <a:extLst>
              <a:ext uri="{FF2B5EF4-FFF2-40B4-BE49-F238E27FC236}">
                <a16:creationId xmlns:a16="http://schemas.microsoft.com/office/drawing/2014/main" id="{B62847CE-B769-FDC3-D5A8-49FDBF44E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2" y="5946618"/>
            <a:ext cx="2076994" cy="8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224127B-7E21-8914-0B5A-0B52C40B0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406" y="6006099"/>
            <a:ext cx="1724841" cy="764679"/>
          </a:xfrm>
          <a:prstGeom prst="rect">
            <a:avLst/>
          </a:prstGeom>
        </p:spPr>
      </p:pic>
      <p:pic>
        <p:nvPicPr>
          <p:cNvPr id="29" name="Picture 4" descr="Agency for Clinical Innovation">
            <a:extLst>
              <a:ext uri="{FF2B5EF4-FFF2-40B4-BE49-F238E27FC236}">
                <a16:creationId xmlns:a16="http://schemas.microsoft.com/office/drawing/2014/main" id="{0A2F2656-0161-72FD-E254-E7331E1E1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177" y="5884050"/>
            <a:ext cx="3370082" cy="88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NSW Ambulance - Organisations - Data.NSW">
            <a:extLst>
              <a:ext uri="{FF2B5EF4-FFF2-40B4-BE49-F238E27FC236}">
                <a16:creationId xmlns:a16="http://schemas.microsoft.com/office/drawing/2014/main" id="{6F2789EA-B61C-C405-9EC3-2D3AB4476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742" y="6062972"/>
            <a:ext cx="3347085" cy="89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F42844-37CF-ECA6-FE9A-3CDAFA7CB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3871" y="5397911"/>
            <a:ext cx="1398877" cy="8033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C0D4104-C250-70EA-701B-BCBEDF7DCE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6412" y="5671983"/>
            <a:ext cx="1715729" cy="42893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C5A6905-E771-716C-D158-2D211860AE25}"/>
              </a:ext>
            </a:extLst>
          </p:cNvPr>
          <p:cNvSpPr txBox="1"/>
          <p:nvPr/>
        </p:nvSpPr>
        <p:spPr>
          <a:xfrm>
            <a:off x="8453535" y="2230017"/>
            <a:ext cx="3293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30 NSW Hospitals + 1000hrs of training </a:t>
            </a:r>
          </a:p>
          <a:p>
            <a:r>
              <a:rPr lang="en-AU" dirty="0">
                <a:solidFill>
                  <a:srgbClr val="FF0000"/>
                </a:solidFill>
              </a:rPr>
              <a:t>50 US Hospitals </a:t>
            </a:r>
          </a:p>
        </p:txBody>
      </p:sp>
    </p:spTree>
    <p:extLst>
      <p:ext uri="{BB962C8B-B14F-4D97-AF65-F5344CB8AC3E}">
        <p14:creationId xmlns:p14="http://schemas.microsoft.com/office/powerpoint/2010/main" val="2519772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2040B3B-1E07-4719-8F23-51B5C83CDD25}"/>
              </a:ext>
            </a:extLst>
          </p:cNvPr>
          <p:cNvSpPr txBox="1"/>
          <p:nvPr/>
        </p:nvSpPr>
        <p:spPr>
          <a:xfrm>
            <a:off x="3094482" y="2277920"/>
            <a:ext cx="1558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1.</a:t>
            </a:r>
          </a:p>
          <a:p>
            <a:pPr algn="ctr"/>
            <a:r>
              <a:rPr lang="en-AU" sz="2000" dirty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Getting to the hospital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2074" y="2486553"/>
            <a:ext cx="2494362" cy="2419332"/>
          </a:xfrm>
          <a:prstGeom prst="roundRect">
            <a:avLst/>
          </a:prstGeom>
          <a:noFill/>
          <a:ln w="28575">
            <a:solidFill>
              <a:srgbClr val="7CA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AU" sz="2000" b="1" dirty="0">
                <a:solidFill>
                  <a:schemeClr val="tx1"/>
                </a:solidFill>
                <a:latin typeface="Bahnschrift" panose="020B0502040204020203" pitchFamily="34" charset="0"/>
              </a:rPr>
              <a:t>Trainer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  <a:latin typeface="Bahnschrift" panose="020B0502040204020203" pitchFamily="34" charset="0"/>
              </a:rPr>
              <a:t>Training prompts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  <a:latin typeface="Bahnschrift" panose="020B0502040204020203" pitchFamily="34" charset="0"/>
              </a:rPr>
              <a:t>Modifiable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  <a:latin typeface="Bahnschrift" panose="020B0502040204020203" pitchFamily="34" charset="0"/>
              </a:rPr>
              <a:t>Scene progression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  <a:latin typeface="Bahnschrift" panose="020B0502040204020203" pitchFamily="34" charset="0"/>
              </a:rPr>
              <a:t>Trainee performance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21127" y="2681383"/>
            <a:ext cx="2353726" cy="2029673"/>
          </a:xfrm>
          <a:prstGeom prst="roundRect">
            <a:avLst/>
          </a:prstGeom>
          <a:noFill/>
          <a:ln w="28575">
            <a:solidFill>
              <a:srgbClr val="7CA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AU" sz="2000" b="1" dirty="0">
                <a:solidFill>
                  <a:schemeClr val="tx1"/>
                </a:solidFill>
                <a:latin typeface="Bahnschrift" panose="020B0502040204020203" pitchFamily="34" charset="0"/>
              </a:rPr>
              <a:t>Trainee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tx1"/>
                </a:solidFill>
                <a:latin typeface="Bahnschrift" panose="020B0502040204020203" pitchFamily="34" charset="0"/>
              </a:rPr>
              <a:t>Overview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tx1"/>
                </a:solidFill>
                <a:latin typeface="Bahnschrift" panose="020B0502040204020203" pitchFamily="34" charset="0"/>
              </a:rPr>
              <a:t>Interactive elements (patient, equipment, checklists, questions)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tx1"/>
                </a:solidFill>
                <a:latin typeface="Bahnschrift" panose="020B0502040204020203" pitchFamily="34" charset="0"/>
              </a:rPr>
              <a:t>Structured feedback (text, audio, video)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93" y="2375284"/>
            <a:ext cx="4190938" cy="302858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25593" y="5420875"/>
            <a:ext cx="323150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Bahnschrift" panose="020B0502040204020203" pitchFamily="34" charset="0"/>
              </a:rPr>
              <a:t>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Bahnschrift" panose="020B0502040204020203" pitchFamily="34" charset="0"/>
              </a:rPr>
              <a:t>Representation clinical symptoms</a:t>
            </a:r>
            <a:endParaRPr lang="en-AU" sz="1600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Bahnschrift" panose="020B0502040204020203" pitchFamily="34" charset="0"/>
              </a:rPr>
              <a:t>User interactions for defined tasks (e.g. assessing vision, range of motion)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25593" y="1514835"/>
            <a:ext cx="29047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Bahnschrift" panose="020B0502040204020203" pitchFamily="34" charset="0"/>
              </a:rPr>
              <a:t>Virtual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Bahnschrift" panose="020B0502040204020203" pitchFamily="34" charset="0"/>
              </a:rPr>
              <a:t>Generalised clinical environment</a:t>
            </a:r>
            <a:endParaRPr lang="en-AU" sz="1600" dirty="0">
              <a:latin typeface="Bahnschrif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16531" y="5502929"/>
            <a:ext cx="2706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Bahnschrift" panose="020B0502040204020203" pitchFamily="34" charset="0"/>
              </a:rPr>
              <a:t>Relevant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Bahnschrift" panose="020B0502040204020203" pitchFamily="34" charset="0"/>
              </a:rPr>
              <a:t>Visualisation of equipment</a:t>
            </a:r>
            <a:endParaRPr lang="en-AU" sz="1600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Bahnschrift" panose="020B0502040204020203" pitchFamily="34" charset="0"/>
              </a:rPr>
              <a:t>Interactions for defined tasks (e.g. BP monitoring)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E912FD-7D7A-4787-9600-EF738144BD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44" b="15517"/>
          <a:stretch/>
        </p:blipFill>
        <p:spPr>
          <a:xfrm>
            <a:off x="7399933" y="3773430"/>
            <a:ext cx="1616145" cy="16607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8E1DD0-DD3F-4FE6-AC55-B2AB2AB869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267"/>
          <a:stretch/>
        </p:blipFill>
        <p:spPr>
          <a:xfrm>
            <a:off x="7157693" y="2296578"/>
            <a:ext cx="2045119" cy="14427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27881" y="1199010"/>
            <a:ext cx="2904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latin typeface="Bahnschrift" panose="020B0502040204020203" pitchFamily="34" charset="0"/>
              </a:rPr>
              <a:t>Multi-user / Team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Bahnschrift" panose="020B0502040204020203" pitchFamily="34" charset="0"/>
              </a:rPr>
              <a:t>Visualisation of VR users and/or team avatars</a:t>
            </a:r>
            <a:endParaRPr lang="en-AU" sz="1600" dirty="0">
              <a:latin typeface="Bahnschrift" panose="020B050204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734CF1-23E5-4816-8C20-B359CCEAF31B}"/>
              </a:ext>
            </a:extLst>
          </p:cNvPr>
          <p:cNvSpPr/>
          <p:nvPr/>
        </p:nvSpPr>
        <p:spPr>
          <a:xfrm>
            <a:off x="0" y="-25280"/>
            <a:ext cx="12192000" cy="988125"/>
          </a:xfrm>
          <a:prstGeom prst="rect">
            <a:avLst/>
          </a:prstGeom>
          <a:solidFill>
            <a:srgbClr val="78C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78C145"/>
              </a:solidFill>
              <a:latin typeface="Bahnschrift" panose="020B0502040204020203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E1DFFE5-77F7-47DD-9C6B-237EBCB241C4}"/>
              </a:ext>
            </a:extLst>
          </p:cNvPr>
          <p:cNvSpPr txBox="1">
            <a:spLocks/>
          </p:cNvSpPr>
          <p:nvPr/>
        </p:nvSpPr>
        <p:spPr>
          <a:xfrm>
            <a:off x="609600" y="-25280"/>
            <a:ext cx="10972800" cy="98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/>
                </a:solidFill>
                <a:latin typeface="Bahnschrift" panose="020B0502040204020203" pitchFamily="34" charset="0"/>
              </a:rPr>
              <a:t>TACTICS VR: Multi-User Training</a:t>
            </a:r>
          </a:p>
        </p:txBody>
      </p:sp>
    </p:spTree>
    <p:extLst>
      <p:ext uri="{BB962C8B-B14F-4D97-AF65-F5344CB8AC3E}">
        <p14:creationId xmlns:p14="http://schemas.microsoft.com/office/powerpoint/2010/main" val="1362447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EF342-01D9-4053-B36A-4E0998A61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560" y="356429"/>
            <a:ext cx="7377966" cy="666328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cs typeface="Calibri"/>
              </a:rPr>
              <a:t>Acknowledgements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9314" y="1707654"/>
            <a:ext cx="2069652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b="1" dirty="0"/>
              <a:t>NSW Agency for Clinical Innovation: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Kate Jackson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 err="1"/>
              <a:t>Rimen</a:t>
            </a:r>
            <a:r>
              <a:rPr lang="en-AU" sz="1100" dirty="0"/>
              <a:t> Lim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Briony Van Galen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Courtney Dixon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Skye Russell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Natalie Wilson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/>
          </a:p>
          <a:p>
            <a:r>
              <a:rPr lang="en-AU" sz="1200" b="1" dirty="0"/>
              <a:t>NSW </a:t>
            </a:r>
            <a:r>
              <a:rPr lang="en-AU" sz="1200" b="1" dirty="0" err="1"/>
              <a:t>Telestroke</a:t>
            </a:r>
            <a:r>
              <a:rPr lang="en-AU" sz="1200" b="1" dirty="0"/>
              <a:t> Service: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Prof Ken Butcher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Dr James Evans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Dr William O’Brien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/>
          </a:p>
          <a:p>
            <a:r>
              <a:rPr lang="en-AU" sz="1200" b="1" dirty="0"/>
              <a:t>HNELHD Stroke Service: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Dr Carlos Garcia-Esperon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Prof Neil Spratt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/>
          </a:p>
          <a:p>
            <a:r>
              <a:rPr lang="en-AU" sz="1200" b="1" dirty="0"/>
              <a:t>Advanced Training Systems: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Prof Rohan Walker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A/Prof Eugene Nalivaiko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Dr Steven Maltby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Dr Rebecca Hood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Dr Angela Keynes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Dr Murielle Kluge</a:t>
            </a:r>
          </a:p>
          <a:p>
            <a:endParaRPr lang="en-AU" sz="1200" dirty="0"/>
          </a:p>
          <a:p>
            <a:r>
              <a:rPr lang="en-AU" sz="1200" b="1" dirty="0"/>
              <a:t>Funding Organisations: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NSW Agency for Clinical Innovation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9"/>
          <a:stretch/>
        </p:blipFill>
        <p:spPr>
          <a:xfrm>
            <a:off x="5071290" y="1083619"/>
            <a:ext cx="2095092" cy="68421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097577" y="1109069"/>
            <a:ext cx="2013729" cy="5647243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9513526" y="1536350"/>
            <a:ext cx="24409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/>
              <a:t>Contact:</a:t>
            </a:r>
          </a:p>
          <a:p>
            <a:pPr algn="ctr"/>
            <a:endParaRPr lang="en-AU" b="1" dirty="0"/>
          </a:p>
          <a:p>
            <a:pPr algn="ctr"/>
            <a:r>
              <a:rPr lang="en-AU" b="1" dirty="0"/>
              <a:t>Tacticsvr.com.au</a:t>
            </a:r>
          </a:p>
          <a:p>
            <a:pPr algn="ctr"/>
            <a:endParaRPr lang="en-AU" b="1" dirty="0"/>
          </a:p>
          <a:p>
            <a:pPr algn="ctr"/>
            <a:r>
              <a:rPr lang="en-AU" b="1" dirty="0"/>
              <a:t>ATS@Newcastle.edu.au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734CF1-23E5-4816-8C20-B359CCEAF31B}"/>
              </a:ext>
            </a:extLst>
          </p:cNvPr>
          <p:cNvSpPr/>
          <p:nvPr/>
        </p:nvSpPr>
        <p:spPr>
          <a:xfrm>
            <a:off x="0" y="-25280"/>
            <a:ext cx="12192000" cy="988125"/>
          </a:xfrm>
          <a:prstGeom prst="rect">
            <a:avLst/>
          </a:prstGeom>
          <a:solidFill>
            <a:srgbClr val="78C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78C145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E1DFFE5-77F7-47DD-9C6B-237EBCB241C4}"/>
              </a:ext>
            </a:extLst>
          </p:cNvPr>
          <p:cNvSpPr txBox="1">
            <a:spLocks/>
          </p:cNvSpPr>
          <p:nvPr/>
        </p:nvSpPr>
        <p:spPr>
          <a:xfrm>
            <a:off x="609600" y="-25280"/>
            <a:ext cx="10972800" cy="98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/>
                </a:solidFill>
                <a:latin typeface="Bahnschrift" panose="020B0502040204020203" pitchFamily="34" charset="0"/>
              </a:rPr>
              <a:t>TACTICS VR Team (Modules 1 -3)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22" name="Picture 13" descr="A picture containing knife&#10;&#10;Description generated with very high confidence">
            <a:extLst>
              <a:ext uri="{FF2B5EF4-FFF2-40B4-BE49-F238E27FC236}">
                <a16:creationId xmlns:a16="http://schemas.microsoft.com/office/drawing/2014/main" id="{7C334723-C577-475E-9A57-99524429EB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68" t="391" r="23849" b="-840"/>
          <a:stretch/>
        </p:blipFill>
        <p:spPr>
          <a:xfrm>
            <a:off x="9139817" y="5865643"/>
            <a:ext cx="1023672" cy="990955"/>
          </a:xfrm>
          <a:prstGeom prst="rect">
            <a:avLst/>
          </a:prstGeom>
        </p:spPr>
      </p:pic>
      <p:pic>
        <p:nvPicPr>
          <p:cNvPr id="23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7843FC1-4F12-477F-A8C6-11C8C0C448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62" r="7665" b="-820"/>
          <a:stretch/>
        </p:blipFill>
        <p:spPr>
          <a:xfrm>
            <a:off x="10157661" y="5805272"/>
            <a:ext cx="2034339" cy="10392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230" y="5138933"/>
            <a:ext cx="2385579" cy="6361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82" y="1062762"/>
            <a:ext cx="2094016" cy="783392"/>
          </a:xfrm>
          <a:prstGeom prst="rect">
            <a:avLst/>
          </a:prstGeom>
        </p:spPr>
      </p:pic>
      <p:pic>
        <p:nvPicPr>
          <p:cNvPr id="25" name="Picture 10" descr="A picture containing food, drawing&#10;&#10;Description generated with very high confidence">
            <a:extLst>
              <a:ext uri="{FF2B5EF4-FFF2-40B4-BE49-F238E27FC236}">
                <a16:creationId xmlns:a16="http://schemas.microsoft.com/office/drawing/2014/main" id="{CB94BB6E-6101-494A-8023-A42EB1C953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5821" y="4070854"/>
            <a:ext cx="2456396" cy="107285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9753" y="1100312"/>
            <a:ext cx="4945480" cy="5656539"/>
            <a:chOff x="79753" y="1100312"/>
            <a:chExt cx="4945480" cy="5656539"/>
          </a:xfrm>
        </p:grpSpPr>
        <p:sp>
          <p:nvSpPr>
            <p:cNvPr id="3" name="Rectangle 2"/>
            <p:cNvSpPr/>
            <p:nvPr/>
          </p:nvSpPr>
          <p:spPr>
            <a:xfrm>
              <a:off x="288026" y="3671856"/>
              <a:ext cx="238641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1100" b="1" dirty="0"/>
                <a:t>TACTICS Trial Management Team: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Prof Christopher Levi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Dr Andrew </a:t>
              </a:r>
              <a:r>
                <a:rPr lang="en-AU" sz="1100" dirty="0" err="1"/>
                <a:t>Bivard</a:t>
              </a:r>
              <a:endParaRPr lang="en-AU" sz="11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Prof Chris Paul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L/Prof John </a:t>
              </a:r>
              <a:r>
                <a:rPr lang="en-AU" sz="1100" dirty="0" err="1"/>
                <a:t>Attia</a:t>
              </a:r>
              <a:endParaRPr lang="en-AU" sz="11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Sarah </a:t>
              </a:r>
              <a:r>
                <a:rPr lang="en-AU" sz="1100" dirty="0" err="1"/>
                <a:t>Kuhle</a:t>
              </a:r>
              <a:endParaRPr lang="en-AU" sz="11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Martine Cox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Annika Ryan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Olivia Whalen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Dr Candice </a:t>
              </a:r>
              <a:r>
                <a:rPr lang="en-AU" sz="1100" dirty="0" err="1"/>
                <a:t>Delcourt</a:t>
              </a:r>
              <a:endParaRPr lang="en-AU" sz="11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Alejandra </a:t>
              </a:r>
              <a:r>
                <a:rPr lang="en-AU" sz="1100" dirty="0" err="1"/>
                <a:t>Malavera</a:t>
              </a:r>
              <a:endParaRPr lang="en-AU" sz="11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Luke </a:t>
              </a:r>
              <a:r>
                <a:rPr lang="en-AU" sz="1100" dirty="0" err="1"/>
                <a:t>Hatchwell</a:t>
              </a:r>
              <a:endParaRPr lang="en-AU" sz="11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34" y="2272192"/>
              <a:ext cx="1521152" cy="5702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11" y="2843674"/>
              <a:ext cx="2178802" cy="80411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71803" y="1290957"/>
              <a:ext cx="18050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/>
                <a:t>TACTICS Clinical Trial &amp; TACTICS VR Module 1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07168" y="1100312"/>
              <a:ext cx="4918065" cy="5647243"/>
            </a:xfrm>
            <a:prstGeom prst="round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280901" y="1184222"/>
              <a:ext cx="256727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1100" b="1" dirty="0"/>
                <a:t>TACTICS Trial Steering Committee: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Prof Christopher Levi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Dr Andrew </a:t>
              </a:r>
              <a:r>
                <a:rPr lang="en-AU" sz="1100" dirty="0" err="1"/>
                <a:t>Bivard</a:t>
              </a:r>
              <a:endParaRPr lang="en-AU" sz="11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L/Prof John </a:t>
              </a:r>
              <a:r>
                <a:rPr lang="en-AU" sz="1100" dirty="0" err="1"/>
                <a:t>Attia</a:t>
              </a:r>
              <a:endParaRPr lang="en-AU" sz="11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Prof Chris </a:t>
              </a:r>
              <a:r>
                <a:rPr lang="en-AU" sz="1100" dirty="0" err="1"/>
                <a:t>Bladin</a:t>
              </a:r>
              <a:endParaRPr lang="en-AU" sz="11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Prof Stephen Davis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Prof Chris Paul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A/Prof Bruce Campbell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Prof Mark Parsons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Dr Rohan </a:t>
              </a:r>
              <a:r>
                <a:rPr lang="en-AU" sz="1100" dirty="0" err="1"/>
                <a:t>Grimley</a:t>
              </a:r>
              <a:endParaRPr lang="en-AU" sz="11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Prof Craig Anderson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Prof Geoffrey </a:t>
              </a:r>
              <a:r>
                <a:rPr lang="en-AU" sz="1100" dirty="0" err="1"/>
                <a:t>Donnan</a:t>
              </a:r>
              <a:endParaRPr lang="en-AU" sz="11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A/Prof Tim Kleinig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Prof Neil Spratt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Dr Andrew Wong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Dr Candice </a:t>
              </a:r>
              <a:r>
                <a:rPr lang="en-AU" sz="1100" dirty="0" err="1"/>
                <a:t>Delcourt</a:t>
              </a:r>
              <a:endParaRPr lang="en-AU" sz="11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80900" y="4070854"/>
              <a:ext cx="2670940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1100" b="1" dirty="0"/>
                <a:t>TACTICS Trial Funding Organisations: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The University of Newcastle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National Health and Medical Research Council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Queensland Department of Health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Apollo Medical Imaging Technology Pty Ltd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 err="1"/>
                <a:t>Boehringer</a:t>
              </a:r>
              <a:r>
                <a:rPr lang="en-AU" sz="1100" dirty="0"/>
                <a:t> </a:t>
              </a:r>
              <a:r>
                <a:rPr lang="en-AU" sz="1100" dirty="0" err="1"/>
                <a:t>Ingelheim</a:t>
              </a:r>
              <a:endParaRPr lang="en-AU" sz="11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Hunter New England LHD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80900" y="5706385"/>
              <a:ext cx="2670940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1100" b="1" dirty="0"/>
                <a:t>TACTICS Trial Supporting Organisations: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Hunter Medical Research Institute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Centre for Advanced Training Systems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The George Institute for Global Health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100" dirty="0"/>
                <a:t>University of New South Wales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9753" y="5925854"/>
              <a:ext cx="2140378" cy="830997"/>
            </a:xfrm>
            <a:prstGeom prst="rect">
              <a:avLst/>
            </a:prstGeom>
            <a:solidFill>
              <a:srgbClr val="78C145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AU" sz="1600" b="1" dirty="0"/>
                <a:t>Support from the users, site coordinators &amp; clinical staff</a:t>
              </a:r>
              <a:endParaRPr lang="en-AU" sz="1600" dirty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7230815" y="1714503"/>
            <a:ext cx="198199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b="1" dirty="0"/>
              <a:t>NSW Agency for Clinical Innovation: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Natalie Wilson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Kate Jackson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Briony Van Galen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/>
          </a:p>
          <a:p>
            <a:r>
              <a:rPr lang="en-AU" sz="1200" b="1" dirty="0"/>
              <a:t>Local Health Districts: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Kylie Tastula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Sheila Jala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Elizabeth O’Brien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Amanda Buzio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Cecelia Duley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Emily Kershaw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Kirsty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 err="1"/>
              <a:t>Jacci</a:t>
            </a:r>
            <a:r>
              <a:rPr lang="en-AU" sz="1100" dirty="0"/>
              <a:t> Watson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/>
              <a:t>Michelle </a:t>
            </a:r>
            <a:r>
              <a:rPr lang="en-AU" sz="1100" dirty="0"/>
              <a:t>Russell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Sally Ormond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 err="1"/>
              <a:t>Prof.</a:t>
            </a:r>
            <a:r>
              <a:rPr lang="en-AU" sz="1100" dirty="0"/>
              <a:t> Neil Spratt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 err="1"/>
              <a:t>Dr.</a:t>
            </a:r>
            <a:r>
              <a:rPr lang="en-AU" sz="1100" dirty="0"/>
              <a:t> Carlos Garcia-Esperon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 err="1"/>
              <a:t>Prof.</a:t>
            </a:r>
            <a:r>
              <a:rPr lang="en-AU" sz="1100" dirty="0"/>
              <a:t> Christopher Levi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/>
          </a:p>
          <a:p>
            <a:r>
              <a:rPr lang="en-AU" sz="1200" b="1" dirty="0"/>
              <a:t>Advanced Training Systems: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Prof Rohan Walker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Dr Steven Maltby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Dr Murielle Kluge</a:t>
            </a:r>
          </a:p>
          <a:p>
            <a:endParaRPr lang="en-AU" sz="1200" dirty="0"/>
          </a:p>
          <a:p>
            <a:r>
              <a:rPr lang="en-AU" sz="1200" b="1" dirty="0"/>
              <a:t>Funding Organisations: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dirty="0"/>
              <a:t>NSW Agency for Clinical Innovation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199078" y="1109069"/>
            <a:ext cx="2013729" cy="5647243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0443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D734CF1-23E5-4816-8C20-B359CCEAF31B}"/>
              </a:ext>
            </a:extLst>
          </p:cNvPr>
          <p:cNvSpPr/>
          <p:nvPr/>
        </p:nvSpPr>
        <p:spPr>
          <a:xfrm>
            <a:off x="0" y="-25280"/>
            <a:ext cx="12192000" cy="988125"/>
          </a:xfrm>
          <a:prstGeom prst="rect">
            <a:avLst/>
          </a:prstGeom>
          <a:solidFill>
            <a:srgbClr val="78C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78C14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DFFE5-77F7-47DD-9C6B-237EBCB24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5280"/>
            <a:ext cx="10972800" cy="988125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bg1"/>
                </a:solidFill>
                <a:latin typeface="Bahnschrift" panose="020B0502040204020203" pitchFamily="34" charset="0"/>
              </a:rPr>
              <a:t>TACTICS VR Team (Stroke Paramedic Module)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D4BFD-4730-4403-8DFE-A616C3CBCA06}"/>
              </a:ext>
            </a:extLst>
          </p:cNvPr>
          <p:cNvSpPr txBox="1"/>
          <p:nvPr/>
        </p:nvSpPr>
        <p:spPr>
          <a:xfrm>
            <a:off x="426367" y="1123078"/>
            <a:ext cx="4878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Bahnschrift" panose="020B0502040204020203" pitchFamily="34" charset="0"/>
              </a:rPr>
              <a:t>Chief Investigators: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err="1">
                <a:latin typeface="Bahnschrift" panose="020B0502040204020203" pitchFamily="34" charset="0"/>
              </a:rPr>
              <a:t>Prof.</a:t>
            </a:r>
            <a:r>
              <a:rPr lang="en-AU" dirty="0">
                <a:latin typeface="Bahnschrift" panose="020B0502040204020203" pitchFamily="34" charset="0"/>
              </a:rPr>
              <a:t> Neil Spratt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err="1">
                <a:latin typeface="Bahnschrift" panose="020B0502040204020203" pitchFamily="34" charset="0"/>
              </a:rPr>
              <a:t>Dr.</a:t>
            </a:r>
            <a:r>
              <a:rPr lang="en-AU" dirty="0">
                <a:latin typeface="Bahnschrift" panose="020B0502040204020203" pitchFamily="34" charset="0"/>
              </a:rPr>
              <a:t> Carlos Garcia-Esperon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err="1">
                <a:latin typeface="Bahnschrift" panose="020B0502040204020203" pitchFamily="34" charset="0"/>
              </a:rPr>
              <a:t>Prof.</a:t>
            </a:r>
            <a:r>
              <a:rPr lang="en-AU" dirty="0">
                <a:latin typeface="Bahnschrift" panose="020B0502040204020203" pitchFamily="34" charset="0"/>
              </a:rPr>
              <a:t> Rohan Walker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err="1">
                <a:latin typeface="Bahnschrift" panose="020B0502040204020203" pitchFamily="34" charset="0"/>
              </a:rPr>
              <a:t>Prof.</a:t>
            </a:r>
            <a:r>
              <a:rPr lang="en-AU" dirty="0">
                <a:latin typeface="Bahnschrift" panose="020B0502040204020203" pitchFamily="34" charset="0"/>
              </a:rPr>
              <a:t> Christopher Levi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err="1">
                <a:latin typeface="Bahnschrift" panose="020B0502040204020203" pitchFamily="34" charset="0"/>
              </a:rPr>
              <a:t>Prof.</a:t>
            </a:r>
            <a:r>
              <a:rPr lang="en-AU" dirty="0">
                <a:latin typeface="Bahnschrift" panose="020B0502040204020203" pitchFamily="34" charset="0"/>
              </a:rPr>
              <a:t> Jennifer Majersik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err="1">
                <a:latin typeface="Bahnschrift" panose="020B0502040204020203" pitchFamily="34" charset="0"/>
              </a:rPr>
              <a:t>Dr.</a:t>
            </a:r>
            <a:r>
              <a:rPr lang="en-AU" dirty="0">
                <a:latin typeface="Bahnschrift" panose="020B0502040204020203" pitchFamily="34" charset="0"/>
              </a:rPr>
              <a:t> Andrew Sutherland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err="1">
                <a:latin typeface="Bahnschrift" panose="020B0502040204020203" pitchFamily="34" charset="0"/>
              </a:rPr>
              <a:t>Dr.</a:t>
            </a:r>
            <a:r>
              <a:rPr lang="en-AU" dirty="0">
                <a:latin typeface="Bahnschrift" panose="020B0502040204020203" pitchFamily="34" charset="0"/>
              </a:rPr>
              <a:t> Christopher Oldmeadow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latin typeface="Bahnschrift" panose="020B0502040204020203" pitchFamily="34" charset="0"/>
              </a:rPr>
              <a:t>A/</a:t>
            </a:r>
            <a:r>
              <a:rPr lang="en-AU" dirty="0" err="1">
                <a:latin typeface="Bahnschrift" panose="020B0502040204020203" pitchFamily="34" charset="0"/>
              </a:rPr>
              <a:t>Prof.</a:t>
            </a:r>
            <a:r>
              <a:rPr lang="en-AU" dirty="0">
                <a:latin typeface="Bahnschrift" panose="020B0502040204020203" pitchFamily="34" charset="0"/>
              </a:rPr>
              <a:t> Kenny Lawson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err="1">
                <a:latin typeface="Bahnschrift" panose="020B0502040204020203" pitchFamily="34" charset="0"/>
              </a:rPr>
              <a:t>Prof.</a:t>
            </a:r>
            <a:r>
              <a:rPr lang="en-AU" dirty="0">
                <a:latin typeface="Bahnschrift" panose="020B0502040204020203" pitchFamily="34" charset="0"/>
              </a:rPr>
              <a:t> Christine Paul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err="1">
                <a:latin typeface="Bahnschrift" panose="020B0502040204020203" pitchFamily="34" charset="0"/>
              </a:rPr>
              <a:t>Dr.</a:t>
            </a:r>
            <a:r>
              <a:rPr lang="en-AU" dirty="0">
                <a:latin typeface="Bahnschrift" panose="020B0502040204020203" pitchFamily="34" charset="0"/>
              </a:rPr>
              <a:t> Rosemary Carney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7D4BFD-4730-4403-8DFE-A616C3CBCA06}"/>
              </a:ext>
            </a:extLst>
          </p:cNvPr>
          <p:cNvSpPr txBox="1"/>
          <p:nvPr/>
        </p:nvSpPr>
        <p:spPr>
          <a:xfrm>
            <a:off x="4764505" y="1123078"/>
            <a:ext cx="720141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Bahnschrift" panose="020B0502040204020203" pitchFamily="34" charset="0"/>
              </a:rPr>
              <a:t>Associate Investigators: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err="1">
                <a:latin typeface="Bahnschrift" panose="020B0502040204020203" pitchFamily="34" charset="0"/>
              </a:rPr>
              <a:t>Dr.</a:t>
            </a:r>
            <a:r>
              <a:rPr lang="en-AU" dirty="0">
                <a:latin typeface="Bahnschrift" panose="020B0502040204020203" pitchFamily="34" charset="0"/>
              </a:rPr>
              <a:t> Sarah Edwards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latin typeface="Bahnschrift" panose="020B0502040204020203" pitchFamily="34" charset="0"/>
              </a:rPr>
              <a:t>Steven Faddy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latin typeface="Bahnschrift" panose="020B0502040204020203" pitchFamily="34" charset="0"/>
              </a:rPr>
              <a:t>Jordan Emery (-&gt; Stewart Clarke / Susan Dorahy / Philip Walker)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err="1">
                <a:latin typeface="Bahnschrift" panose="020B0502040204020203" pitchFamily="34" charset="0"/>
              </a:rPr>
              <a:t>Dr.</a:t>
            </a:r>
            <a:r>
              <a:rPr lang="en-AU" dirty="0">
                <a:latin typeface="Bahnschrift" panose="020B0502040204020203" pitchFamily="34" charset="0"/>
              </a:rPr>
              <a:t> Lisa Dark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err="1">
                <a:latin typeface="Bahnschrift" panose="020B0502040204020203" pitchFamily="34" charset="0"/>
              </a:rPr>
              <a:t>Dr.</a:t>
            </a:r>
            <a:r>
              <a:rPr lang="en-AU" dirty="0">
                <a:latin typeface="Bahnschrift" panose="020B0502040204020203" pitchFamily="34" charset="0"/>
              </a:rPr>
              <a:t> Steven Maltby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latin typeface="Bahnschrift" panose="020B0502040204020203" pitchFamily="34" charset="0"/>
              </a:rPr>
              <a:t>Kate Jackson (-&gt; Natalie Wilson)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err="1">
                <a:latin typeface="Bahnschrift" panose="020B0502040204020203" pitchFamily="34" charset="0"/>
              </a:rPr>
              <a:t>Prof.</a:t>
            </a:r>
            <a:r>
              <a:rPr lang="en-AU" dirty="0">
                <a:latin typeface="Bahnschrift" panose="020B0502040204020203" pitchFamily="34" charset="0"/>
              </a:rPr>
              <a:t> Mark Parsons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err="1">
                <a:latin typeface="Bahnschrift" panose="020B0502040204020203" pitchFamily="34" charset="0"/>
              </a:rPr>
              <a:t>Prof.</a:t>
            </a:r>
            <a:r>
              <a:rPr lang="en-AU" dirty="0">
                <a:latin typeface="Bahnschrift" panose="020B0502040204020203" pitchFamily="34" charset="0"/>
              </a:rPr>
              <a:t> Ken Butcher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latin typeface="Bahnschrift" panose="020B0502040204020203" pitchFamily="34" charset="0"/>
              </a:rPr>
              <a:t>Allan Loudfoot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err="1">
                <a:latin typeface="Bahnschrift" panose="020B0502040204020203" pitchFamily="34" charset="0"/>
              </a:rPr>
              <a:t>Dr.</a:t>
            </a:r>
            <a:r>
              <a:rPr lang="en-AU" dirty="0">
                <a:latin typeface="Bahnschrift" panose="020B0502040204020203" pitchFamily="34" charset="0"/>
              </a:rPr>
              <a:t> Matthew Shepherd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latin typeface="Bahnschrift" panose="020B0502040204020203" pitchFamily="34" charset="0"/>
              </a:rPr>
              <a:t>Michelle Russell</a:t>
            </a:r>
          </a:p>
          <a:p>
            <a:endParaRPr lang="en-AU" sz="2000" b="1" dirty="0">
              <a:latin typeface="Bahnschrift" panose="020B0502040204020203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2936" y="6078360"/>
            <a:ext cx="8570495" cy="7137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b="1" dirty="0">
                <a:latin typeface="Bahnschrift" panose="020B0502040204020203" pitchFamily="34" charset="0"/>
              </a:rPr>
              <a:t>Funding =</a:t>
            </a:r>
            <a:r>
              <a:rPr lang="en-AU" sz="2400" dirty="0">
                <a:latin typeface="Bahnschrift" panose="020B0502040204020203" pitchFamily="34" charset="0"/>
              </a:rPr>
              <a:t> Hunter New England Local Health District Telehealth Research Initiative (2021 – 2023)</a:t>
            </a:r>
          </a:p>
          <a:p>
            <a:endParaRPr lang="en-AU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113" y="6050947"/>
            <a:ext cx="2437647" cy="6162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D4BFD-4730-4403-8DFE-A616C3CBCA06}"/>
              </a:ext>
            </a:extLst>
          </p:cNvPr>
          <p:cNvSpPr txBox="1"/>
          <p:nvPr/>
        </p:nvSpPr>
        <p:spPr>
          <a:xfrm>
            <a:off x="426367" y="4453410"/>
            <a:ext cx="221266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Bahnschrift" panose="020B0502040204020203" pitchFamily="34" charset="0"/>
              </a:rPr>
              <a:t>VR Content Input: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Bahnschrift" panose="020B0502040204020203" pitchFamily="34" charset="0"/>
              </a:rPr>
              <a:t>Philip Walker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Bahnschrift" panose="020B0502040204020203" pitchFamily="34" charset="0"/>
              </a:rPr>
              <a:t>Dylan Snape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Bahnschrift" panose="020B0502040204020203" pitchFamily="34" charset="0"/>
              </a:rPr>
              <a:t>Martin Nichols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Bahnschrift" panose="020B0502040204020203" pitchFamily="34" charset="0"/>
              </a:rPr>
              <a:t>Michael Suen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7D4BFD-4730-4403-8DFE-A616C3CBCA06}"/>
              </a:ext>
            </a:extLst>
          </p:cNvPr>
          <p:cNvSpPr txBox="1"/>
          <p:nvPr/>
        </p:nvSpPr>
        <p:spPr>
          <a:xfrm>
            <a:off x="2720084" y="4453410"/>
            <a:ext cx="221266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Bahnschrift" panose="020B050204020402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Bahnschrift" panose="020B0502040204020203" pitchFamily="34" charset="0"/>
              </a:rPr>
              <a:t>Trent Crosdale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i="1" dirty="0">
                <a:latin typeface="Bahnschrift" panose="020B0502040204020203" pitchFamily="34" charset="0"/>
              </a:rPr>
              <a:t>Karli Perry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i="1" dirty="0">
                <a:latin typeface="Bahnschrift" panose="020B0502040204020203" pitchFamily="34" charset="0"/>
              </a:rPr>
              <a:t>Alecia Saladine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i="1" dirty="0">
                <a:latin typeface="Bahnschrift" panose="020B0502040204020203" pitchFamily="34" charset="0"/>
              </a:rPr>
              <a:t>Joel De </a:t>
            </a:r>
            <a:r>
              <a:rPr lang="en-AU" i="1" dirty="0" err="1">
                <a:latin typeface="Bahnschrift" panose="020B0502040204020203" pitchFamily="34" charset="0"/>
              </a:rPr>
              <a:t>Zuna</a:t>
            </a:r>
            <a:endParaRPr lang="en-AU" i="1" dirty="0">
              <a:latin typeface="Bahnschrift" panose="020B0502040204020203" pitchFamily="34" charset="0"/>
            </a:endParaRPr>
          </a:p>
        </p:txBody>
      </p:sp>
      <p:pic>
        <p:nvPicPr>
          <p:cNvPr id="14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4" b="12852"/>
          <a:stretch/>
        </p:blipFill>
        <p:spPr>
          <a:xfrm>
            <a:off x="9198978" y="4472295"/>
            <a:ext cx="2907919" cy="5818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669250" y="2912370"/>
            <a:ext cx="2140378" cy="830997"/>
          </a:xfrm>
          <a:prstGeom prst="rect">
            <a:avLst/>
          </a:prstGeom>
          <a:solidFill>
            <a:srgbClr val="78C145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AU" sz="1600" b="1" dirty="0"/>
              <a:t>Support from the users, site coordinators &amp; clinical staff</a:t>
            </a:r>
            <a:endParaRPr lang="en-AU" sz="1600" dirty="0"/>
          </a:p>
        </p:txBody>
      </p:sp>
      <p:pic>
        <p:nvPicPr>
          <p:cNvPr id="16" name="Picture 13" descr="A picture containing knife&#10;&#10;Description generated with very high confidence">
            <a:extLst>
              <a:ext uri="{FF2B5EF4-FFF2-40B4-BE49-F238E27FC236}">
                <a16:creationId xmlns:a16="http://schemas.microsoft.com/office/drawing/2014/main" id="{7C334723-C577-475E-9A57-99524429EB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68" t="391" r="23849" b="-840"/>
          <a:stretch/>
        </p:blipFill>
        <p:spPr>
          <a:xfrm>
            <a:off x="9054714" y="5011695"/>
            <a:ext cx="1023672" cy="990955"/>
          </a:xfrm>
          <a:prstGeom prst="rect">
            <a:avLst/>
          </a:prstGeom>
        </p:spPr>
      </p:pic>
      <p:pic>
        <p:nvPicPr>
          <p:cNvPr id="18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7843FC1-4F12-477F-A8C6-11C8C0C448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62" r="7665" b="-820"/>
          <a:stretch/>
        </p:blipFill>
        <p:spPr>
          <a:xfrm>
            <a:off x="10072558" y="4951324"/>
            <a:ext cx="2034339" cy="103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28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49383" y="0"/>
            <a:ext cx="9440626" cy="112737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/>
                </a:solidFill>
                <a:latin typeface="Bahnschrift" panose="020B0502040204020203" pitchFamily="34" charset="0"/>
              </a:rPr>
              <a:t>TACTICS VR – Development Process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DBFBD3-F9CE-0444-85A2-B71643450B9E}"/>
              </a:ext>
            </a:extLst>
          </p:cNvPr>
          <p:cNvSpPr/>
          <p:nvPr/>
        </p:nvSpPr>
        <p:spPr>
          <a:xfrm>
            <a:off x="245388" y="1517932"/>
            <a:ext cx="1104322" cy="183962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latin typeface="Bahnschrift" panose="020B0502040204020203" pitchFamily="34" charset="0"/>
              </a:rPr>
              <a:t>Project Conception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DBFBD3-F9CE-0444-85A2-B71643450B9E}"/>
              </a:ext>
            </a:extLst>
          </p:cNvPr>
          <p:cNvSpPr/>
          <p:nvPr/>
        </p:nvSpPr>
        <p:spPr>
          <a:xfrm>
            <a:off x="10731358" y="1517932"/>
            <a:ext cx="1131607" cy="18396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b="1" dirty="0">
                <a:latin typeface="Bahnschrift" panose="020B0502040204020203" pitchFamily="34" charset="0"/>
              </a:rPr>
              <a:t>Roll-out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2120" y="1140261"/>
            <a:ext cx="230936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92D050"/>
                </a:solidFill>
                <a:latin typeface="Bahnschrift" panose="020B0502040204020203" pitchFamily="34" charset="0"/>
              </a:rPr>
              <a:t>SCOPING &amp; DESIGN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913" y="1140261"/>
            <a:ext cx="1031797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00B0F0"/>
                </a:solidFill>
                <a:latin typeface="Bahnschrift" panose="020B0502040204020203" pitchFamily="34" charset="0"/>
              </a:rPr>
              <a:t>INITIATION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97753" y="1140261"/>
            <a:ext cx="3396441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00B050"/>
                </a:solidFill>
                <a:latin typeface="Bahnschrift" panose="020B0502040204020203" pitchFamily="34" charset="0"/>
              </a:rPr>
              <a:t>VR DEVELOPMENT &amp; TESTING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79556" y="1032539"/>
            <a:ext cx="163521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latin typeface="Bahnschrift" panose="020B0502040204020203" pitchFamily="34" charset="0"/>
              </a:rPr>
              <a:t>IMPLEMENTATION &amp; MONITORING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DBFBD3-F9CE-0444-85A2-B71643450B9E}"/>
              </a:ext>
            </a:extLst>
          </p:cNvPr>
          <p:cNvSpPr/>
          <p:nvPr/>
        </p:nvSpPr>
        <p:spPr>
          <a:xfrm>
            <a:off x="1545572" y="1517932"/>
            <a:ext cx="1059260" cy="183962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Bahnschrift" panose="020B0502040204020203" pitchFamily="34" charset="0"/>
              </a:rPr>
              <a:t>Project Scoping</a:t>
            </a:r>
          </a:p>
          <a:p>
            <a:pPr algn="ctr"/>
            <a:endParaRPr lang="en-AU" sz="9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DBFBD3-F9CE-0444-85A2-B71643450B9E}"/>
              </a:ext>
            </a:extLst>
          </p:cNvPr>
          <p:cNvSpPr/>
          <p:nvPr/>
        </p:nvSpPr>
        <p:spPr>
          <a:xfrm>
            <a:off x="2800694" y="1517932"/>
            <a:ext cx="992401" cy="183962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Bahnschrift" panose="020B0502040204020203" pitchFamily="34" charset="0"/>
              </a:rPr>
              <a:t>Macro Level Design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DBFBD3-F9CE-0444-85A2-B71643450B9E}"/>
              </a:ext>
            </a:extLst>
          </p:cNvPr>
          <p:cNvSpPr/>
          <p:nvPr/>
        </p:nvSpPr>
        <p:spPr>
          <a:xfrm>
            <a:off x="3988957" y="1517932"/>
            <a:ext cx="1034914" cy="183962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Bahnschrift" panose="020B0502040204020203" pitchFamily="34" charset="0"/>
              </a:rPr>
              <a:t>Detailed Script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DBFBD3-F9CE-0444-85A2-B71643450B9E}"/>
              </a:ext>
            </a:extLst>
          </p:cNvPr>
          <p:cNvSpPr/>
          <p:nvPr/>
        </p:nvSpPr>
        <p:spPr>
          <a:xfrm>
            <a:off x="5219733" y="1517932"/>
            <a:ext cx="1323188" cy="183962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Bahnschrift" panose="020B0502040204020203" pitchFamily="34" charset="0"/>
              </a:rPr>
              <a:t>VR Scoping &amp; Storyboard</a:t>
            </a:r>
            <a:endParaRPr lang="en-AU" sz="9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DBFBD3-F9CE-0444-85A2-B71643450B9E}"/>
              </a:ext>
            </a:extLst>
          </p:cNvPr>
          <p:cNvSpPr/>
          <p:nvPr/>
        </p:nvSpPr>
        <p:spPr>
          <a:xfrm>
            <a:off x="7993905" y="1517932"/>
            <a:ext cx="1200475" cy="183962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Bahnschrift" panose="020B0502040204020203" pitchFamily="34" charset="0"/>
              </a:rPr>
              <a:t>Internal Testing </a:t>
            </a:r>
            <a:r>
              <a:rPr lang="en-AU" sz="1200" b="1" dirty="0">
                <a:solidFill>
                  <a:schemeClr val="bg1"/>
                </a:solidFill>
                <a:latin typeface="Bahnschrift" panose="020B0502040204020203" pitchFamily="34" charset="0"/>
              </a:rPr>
              <a:t>(Alpha / Beta Versions)</a:t>
            </a:r>
            <a:endParaRPr lang="en-AU" sz="9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DBFBD3-F9CE-0444-85A2-B71643450B9E}"/>
              </a:ext>
            </a:extLst>
          </p:cNvPr>
          <p:cNvSpPr/>
          <p:nvPr/>
        </p:nvSpPr>
        <p:spPr>
          <a:xfrm>
            <a:off x="9390242" y="1517932"/>
            <a:ext cx="1145257" cy="183962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Bahnschrift" panose="020B0502040204020203" pitchFamily="34" charset="0"/>
              </a:rPr>
              <a:t>Final Module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DBFBD3-F9CE-0444-85A2-B71643450B9E}"/>
              </a:ext>
            </a:extLst>
          </p:cNvPr>
          <p:cNvSpPr/>
          <p:nvPr/>
        </p:nvSpPr>
        <p:spPr>
          <a:xfrm>
            <a:off x="6738783" y="1517932"/>
            <a:ext cx="1059260" cy="183962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Bahnschrift" panose="020B0502040204020203" pitchFamily="34" charset="0"/>
              </a:rPr>
              <a:t>VR Coding</a:t>
            </a:r>
          </a:p>
        </p:txBody>
      </p:sp>
      <p:cxnSp>
        <p:nvCxnSpPr>
          <p:cNvPr id="19" name="Straight Arrow Connector 18"/>
          <p:cNvCxnSpPr>
            <a:stCxn id="6" idx="3"/>
            <a:endCxn id="12" idx="1"/>
          </p:cNvCxnSpPr>
          <p:nvPr/>
        </p:nvCxnSpPr>
        <p:spPr>
          <a:xfrm>
            <a:off x="1349710" y="2525426"/>
            <a:ext cx="195862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3"/>
            <a:endCxn id="13" idx="1"/>
          </p:cNvCxnSpPr>
          <p:nvPr/>
        </p:nvCxnSpPr>
        <p:spPr>
          <a:xfrm>
            <a:off x="2604832" y="2525426"/>
            <a:ext cx="195862" cy="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3"/>
            <a:endCxn id="14" idx="1"/>
          </p:cNvCxnSpPr>
          <p:nvPr/>
        </p:nvCxnSpPr>
        <p:spPr>
          <a:xfrm>
            <a:off x="3793095" y="2525426"/>
            <a:ext cx="195862" cy="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3"/>
            <a:endCxn id="15" idx="1"/>
          </p:cNvCxnSpPr>
          <p:nvPr/>
        </p:nvCxnSpPr>
        <p:spPr>
          <a:xfrm>
            <a:off x="5023871" y="2525426"/>
            <a:ext cx="195862" cy="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5" idx="3"/>
            <a:endCxn id="18" idx="1"/>
          </p:cNvCxnSpPr>
          <p:nvPr/>
        </p:nvCxnSpPr>
        <p:spPr>
          <a:xfrm>
            <a:off x="6542921" y="2525426"/>
            <a:ext cx="195862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8" idx="3"/>
            <a:endCxn id="16" idx="1"/>
          </p:cNvCxnSpPr>
          <p:nvPr/>
        </p:nvCxnSpPr>
        <p:spPr>
          <a:xfrm>
            <a:off x="7798043" y="2525426"/>
            <a:ext cx="195862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6" idx="3"/>
            <a:endCxn id="17" idx="1"/>
          </p:cNvCxnSpPr>
          <p:nvPr/>
        </p:nvCxnSpPr>
        <p:spPr>
          <a:xfrm>
            <a:off x="9194380" y="2525426"/>
            <a:ext cx="195862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3"/>
            <a:endCxn id="7" idx="1"/>
          </p:cNvCxnSpPr>
          <p:nvPr/>
        </p:nvCxnSpPr>
        <p:spPr>
          <a:xfrm>
            <a:off x="10535499" y="2525426"/>
            <a:ext cx="195859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9">
            <a:extLst>
              <a:ext uri="{FF2B5EF4-FFF2-40B4-BE49-F238E27FC236}">
                <a16:creationId xmlns:a16="http://schemas.microsoft.com/office/drawing/2014/main" id="{6743F284-9C28-2147-A4AF-BDE945557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5774" y="3941380"/>
            <a:ext cx="11340451" cy="2677842"/>
          </a:xfrm>
          <a:effectLst/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/>
            <a:r>
              <a:rPr lang="en-AU" sz="2200" dirty="0">
                <a:latin typeface="Bahnschrift" panose="020B0502040204020203" pitchFamily="34" charset="0"/>
                <a:cs typeface="Calibri"/>
              </a:rPr>
              <a:t>Training module development via a structured step-wise process to ensure content is evidence-based and fit-for-purpose</a:t>
            </a:r>
          </a:p>
          <a:p>
            <a:pPr algn="just"/>
            <a:endParaRPr lang="en-AU" sz="2200" dirty="0">
              <a:latin typeface="Bahnschrift" panose="020B0502040204020203" pitchFamily="34" charset="0"/>
              <a:cs typeface="Calibri"/>
            </a:endParaRPr>
          </a:p>
          <a:p>
            <a:pPr algn="just"/>
            <a:r>
              <a:rPr lang="en-AU" sz="2200" b="1" dirty="0">
                <a:latin typeface="Bahnschrift" panose="020B0502040204020203" pitchFamily="34" charset="0"/>
                <a:cs typeface="Calibri"/>
              </a:rPr>
              <a:t>Extensive expert input </a:t>
            </a:r>
            <a:r>
              <a:rPr lang="en-AU" sz="2200" dirty="0">
                <a:latin typeface="Bahnschrift" panose="020B0502040204020203" pitchFamily="34" charset="0"/>
                <a:cs typeface="Calibri"/>
              </a:rPr>
              <a:t>informs content development / priorities:</a:t>
            </a:r>
          </a:p>
          <a:p>
            <a:pPr lvl="1" algn="just"/>
            <a:r>
              <a:rPr lang="en-AU" sz="1800" b="1" dirty="0">
                <a:latin typeface="Bahnschrift" panose="020B0502040204020203" pitchFamily="34" charset="0"/>
                <a:cs typeface="Calibri"/>
              </a:rPr>
              <a:t>Clinical Stroke experts </a:t>
            </a:r>
            <a:r>
              <a:rPr lang="en-AU" sz="1800" dirty="0">
                <a:latin typeface="Bahnschrift" panose="020B0502040204020203" pitchFamily="34" charset="0"/>
                <a:cs typeface="Calibri"/>
              </a:rPr>
              <a:t>– perspectives of stroke identification, screening &amp; assessment</a:t>
            </a:r>
          </a:p>
          <a:p>
            <a:pPr lvl="1" algn="just"/>
            <a:r>
              <a:rPr lang="en-AU" sz="1800" b="1" dirty="0">
                <a:latin typeface="Bahnschrift" panose="020B0502040204020203" pitchFamily="34" charset="0"/>
                <a:cs typeface="Calibri"/>
              </a:rPr>
              <a:t>Paramedic / Ambulance experts </a:t>
            </a:r>
            <a:r>
              <a:rPr lang="en-AU" sz="1800" dirty="0">
                <a:latin typeface="Bahnschrift" panose="020B0502040204020203" pitchFamily="34" charset="0"/>
                <a:cs typeface="Calibri"/>
              </a:rPr>
              <a:t>– perspectives on pre-hospital workflow &amp; processes; transport decision-making; training / education integration</a:t>
            </a:r>
          </a:p>
          <a:p>
            <a:pPr lvl="1" algn="just"/>
            <a:r>
              <a:rPr lang="en-AU" sz="1800" b="1" dirty="0">
                <a:latin typeface="Bahnschrift" panose="020B0502040204020203" pitchFamily="34" charset="0"/>
                <a:cs typeface="Calibri"/>
              </a:rPr>
              <a:t>Technology Experts </a:t>
            </a:r>
            <a:r>
              <a:rPr lang="en-AU" sz="1800" dirty="0">
                <a:latin typeface="Bahnschrift" panose="020B0502040204020203" pitchFamily="34" charset="0"/>
                <a:cs typeface="Calibri"/>
              </a:rPr>
              <a:t>– VR developers, videographer</a:t>
            </a:r>
            <a:endParaRPr lang="en-AU" dirty="0">
              <a:latin typeface="Bahnschrift" panose="020B0502040204020203" pitchFamily="34" charset="0"/>
              <a:cs typeface="Calibri"/>
            </a:endParaRPr>
          </a:p>
          <a:p>
            <a:endParaRPr lang="en-AU" sz="2000" i="1" dirty="0">
              <a:latin typeface="Bahnschrift" panose="020B0502040204020203" pitchFamily="34" charset="0"/>
              <a:cs typeface="Calibri"/>
            </a:endParaRPr>
          </a:p>
          <a:p>
            <a:pPr marL="0" indent="0">
              <a:buNone/>
            </a:pPr>
            <a:endParaRPr lang="en-AU" sz="2000" dirty="0">
              <a:latin typeface="Bahnschrift" panose="020B0502040204020203" pitchFamily="34" charset="0"/>
              <a:cs typeface="Calibri"/>
            </a:endParaRPr>
          </a:p>
          <a:p>
            <a:endParaRPr lang="en-AU" sz="2000" dirty="0">
              <a:latin typeface="Bahnschrift" panose="020B0502040204020203" pitchFamily="34" charset="0"/>
              <a:cs typeface="Calibri"/>
            </a:endParaRPr>
          </a:p>
          <a:p>
            <a:endParaRPr lang="en-AU" sz="2000" dirty="0">
              <a:latin typeface="Bahnschrift" panose="020B0502040204020203" pitchFamily="34" charset="0"/>
              <a:cs typeface="Calibri"/>
            </a:endParaRPr>
          </a:p>
          <a:p>
            <a:endParaRPr lang="en-AU" dirty="0">
              <a:latin typeface="Bahnschrift" panose="020B0502040204020203" pitchFamily="34" charset="0"/>
              <a:cs typeface="Calibri"/>
            </a:endParaRPr>
          </a:p>
          <a:p>
            <a:endParaRPr lang="en-AU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D734CF1-23E5-4816-8C20-B359CCEAF31B}"/>
              </a:ext>
            </a:extLst>
          </p:cNvPr>
          <p:cNvSpPr/>
          <p:nvPr/>
        </p:nvSpPr>
        <p:spPr>
          <a:xfrm>
            <a:off x="0" y="-25280"/>
            <a:ext cx="12192000" cy="988125"/>
          </a:xfrm>
          <a:prstGeom prst="rect">
            <a:avLst/>
          </a:prstGeom>
          <a:solidFill>
            <a:srgbClr val="78C14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78C145"/>
              </a:solidFill>
              <a:latin typeface="Bahnschrift" panose="020B0502040204020203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E1DFFE5-77F7-47DD-9C6B-237EBCB241C4}"/>
              </a:ext>
            </a:extLst>
          </p:cNvPr>
          <p:cNvSpPr txBox="1">
            <a:spLocks/>
          </p:cNvSpPr>
          <p:nvPr/>
        </p:nvSpPr>
        <p:spPr>
          <a:xfrm>
            <a:off x="609600" y="-25280"/>
            <a:ext cx="10972800" cy="9881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/>
                </a:solidFill>
                <a:latin typeface="Bahnschrift" panose="020B0502040204020203" pitchFamily="34" charset="0"/>
              </a:rPr>
              <a:t>TACTICS VR: Co-development Process</a:t>
            </a:r>
          </a:p>
        </p:txBody>
      </p:sp>
    </p:spTree>
    <p:extLst>
      <p:ext uri="{BB962C8B-B14F-4D97-AF65-F5344CB8AC3E}">
        <p14:creationId xmlns:p14="http://schemas.microsoft.com/office/powerpoint/2010/main" val="2526929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73241-A4F6-4D17-A7F1-52292AC9B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5416"/>
            <a:ext cx="10972800" cy="55374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Bahnschrift" panose="020B0502040204020203" pitchFamily="34" charset="0"/>
                <a:cs typeface="Calibri"/>
              </a:rPr>
              <a:t>High-quality </a:t>
            </a:r>
            <a:r>
              <a:rPr lang="en-US" sz="2800" b="1" dirty="0">
                <a:latin typeface="Bahnschrift" panose="020B0502040204020203" pitchFamily="34" charset="0"/>
                <a:cs typeface="Calibri"/>
              </a:rPr>
              <a:t>procedural training </a:t>
            </a:r>
            <a:r>
              <a:rPr lang="en-US" sz="2800" dirty="0">
                <a:latin typeface="Bahnschrift" panose="020B0502040204020203" pitchFamily="34" charset="0"/>
                <a:cs typeface="Calibri"/>
              </a:rPr>
              <a:t>guided by </a:t>
            </a:r>
            <a:r>
              <a:rPr lang="en-US" sz="2800" b="1" dirty="0">
                <a:latin typeface="Bahnschrift" panose="020B0502040204020203" pitchFamily="34" charset="0"/>
                <a:cs typeface="Calibri"/>
              </a:rPr>
              <a:t>national health experts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Bahnschrift" panose="020B0502040204020203" pitchFamily="34" charset="0"/>
                <a:cs typeface="Calibri"/>
              </a:rPr>
              <a:t>Place this into an </a:t>
            </a:r>
            <a:r>
              <a:rPr lang="en-US" sz="2800" b="1" dirty="0">
                <a:latin typeface="Bahnschrift" panose="020B0502040204020203" pitchFamily="34" charset="0"/>
                <a:cs typeface="Calibri"/>
              </a:rPr>
              <a:t>immersive</a:t>
            </a:r>
            <a:r>
              <a:rPr lang="en-US" sz="2800" dirty="0">
                <a:latin typeface="Bahnschrift" panose="020B0502040204020203" pitchFamily="34" charset="0"/>
                <a:cs typeface="Calibri"/>
              </a:rPr>
              <a:t> virtual learning environment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latin typeface="Bahnschrift" panose="020B0502040204020203" pitchFamily="34" charset="0"/>
                <a:cs typeface="Calibri"/>
              </a:rPr>
              <a:t>Flexible delivery </a:t>
            </a:r>
            <a:r>
              <a:rPr lang="en-US" sz="2800" dirty="0">
                <a:latin typeface="Bahnschrift" panose="020B0502040204020203" pitchFamily="34" charset="0"/>
                <a:cs typeface="Calibri"/>
              </a:rPr>
              <a:t>of training technology to rural, remote and regional sites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Bahnschrift" panose="020B0502040204020203" pitchFamily="34" charset="0"/>
                <a:cs typeface="Calibri"/>
              </a:rPr>
              <a:t>A package that is </a:t>
            </a:r>
            <a:r>
              <a:rPr lang="en-US" sz="2800" b="1" dirty="0">
                <a:latin typeface="Bahnschrift" panose="020B0502040204020203" pitchFamily="34" charset="0"/>
                <a:cs typeface="Calibri"/>
              </a:rPr>
              <a:t>affordable</a:t>
            </a:r>
            <a:r>
              <a:rPr lang="en-US" sz="2800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2800" b="1" dirty="0">
                <a:latin typeface="Bahnschrift" panose="020B0502040204020203" pitchFamily="34" charset="0"/>
                <a:cs typeface="Calibri"/>
              </a:rPr>
              <a:t>simple to use</a:t>
            </a:r>
            <a:r>
              <a:rPr lang="en-US" sz="2800" dirty="0">
                <a:latin typeface="Bahnschrift" panose="020B0502040204020203" pitchFamily="34" charset="0"/>
                <a:cs typeface="Calibri"/>
              </a:rPr>
              <a:t>, </a:t>
            </a:r>
            <a:r>
              <a:rPr lang="en-US" sz="2800" b="1" dirty="0">
                <a:latin typeface="Bahnschrift" panose="020B0502040204020203" pitchFamily="34" charset="0"/>
                <a:cs typeface="Calibri"/>
              </a:rPr>
              <a:t>simple to access </a:t>
            </a:r>
            <a:r>
              <a:rPr lang="en-US" sz="2800" dirty="0">
                <a:latin typeface="Bahnschrift" panose="020B0502040204020203" pitchFamily="34" charset="0"/>
                <a:cs typeface="Calibri"/>
              </a:rPr>
              <a:t>and can be on site all the time</a:t>
            </a:r>
          </a:p>
          <a:p>
            <a:pPr marL="0" indent="0">
              <a:buNone/>
            </a:pPr>
            <a:endParaRPr lang="en-US" sz="2800" b="1" i="1" dirty="0">
              <a:latin typeface="Bahnschrift" panose="020B0502040204020203" pitchFamily="34" charset="0"/>
              <a:cs typeface="Calibri"/>
            </a:endParaRPr>
          </a:p>
          <a:p>
            <a:pPr marL="0" indent="0">
              <a:buNone/>
            </a:pPr>
            <a:endParaRPr lang="en-US" sz="2800" b="1" i="1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4"/>
          <a:stretch/>
        </p:blipFill>
        <p:spPr>
          <a:xfrm>
            <a:off x="7487598" y="5523096"/>
            <a:ext cx="4821633" cy="13953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734CF1-23E5-4816-8C20-B359CCEAF31B}"/>
              </a:ext>
            </a:extLst>
          </p:cNvPr>
          <p:cNvSpPr/>
          <p:nvPr/>
        </p:nvSpPr>
        <p:spPr>
          <a:xfrm>
            <a:off x="0" y="-25280"/>
            <a:ext cx="12192000" cy="988125"/>
          </a:xfrm>
          <a:prstGeom prst="rect">
            <a:avLst/>
          </a:prstGeom>
          <a:solidFill>
            <a:srgbClr val="78C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rgbClr val="78C145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1DFFE5-77F7-47DD-9C6B-237EBCB241C4}"/>
              </a:ext>
            </a:extLst>
          </p:cNvPr>
          <p:cNvSpPr txBox="1">
            <a:spLocks/>
          </p:cNvSpPr>
          <p:nvPr/>
        </p:nvSpPr>
        <p:spPr>
          <a:xfrm>
            <a:off x="609600" y="-25280"/>
            <a:ext cx="10972800" cy="98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/>
                </a:solidFill>
                <a:latin typeface="Bahnschrift" panose="020B0502040204020203" pitchFamily="34" charset="0"/>
              </a:rPr>
              <a:t>TACTICS VR: Training Solution</a:t>
            </a:r>
          </a:p>
        </p:txBody>
      </p:sp>
    </p:spTree>
    <p:extLst>
      <p:ext uri="{BB962C8B-B14F-4D97-AF65-F5344CB8AC3E}">
        <p14:creationId xmlns:p14="http://schemas.microsoft.com/office/powerpoint/2010/main" val="18306017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AMO_REPORTCONTROLSVISIBLE" val="Empty"/>
  <p:tag name="_AMO_UNIQUEIDENTIFIER" val="24f80f76-aaf6-48d4-912c-099f5d6e8cd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1627f60-91cb-47c6-bf39-d28b6e0e7344">
      <UserInfo>
        <DisplayName>Rohan Walker</DisplayName>
        <AccountId>17</AccountId>
        <AccountType/>
      </UserInfo>
    </SharedWithUsers>
    <TaxCatchAll xmlns="11627f60-91cb-47c6-bf39-d28b6e0e7344" xsi:nil="true"/>
    <lcf76f155ced4ddcb4097134ff3c332f xmlns="7acb38cf-83ee-4021-986a-91676412a9e3">
      <Terms xmlns="http://schemas.microsoft.com/office/infopath/2007/PartnerControls"/>
    </lcf76f155ced4ddcb4097134ff3c332f>
    <PHN_x0020_Location xmlns="8121c63c-c079-4dde-9368-6615550d9e6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BB9F886F335E439F70D05737DEB866" ma:contentTypeVersion="29" ma:contentTypeDescription="Create a new document." ma:contentTypeScope="" ma:versionID="10d081a3c09e5a1f1823045340c58310">
  <xsd:schema xmlns:xsd="http://www.w3.org/2001/XMLSchema" xmlns:xs="http://www.w3.org/2001/XMLSchema" xmlns:p="http://schemas.microsoft.com/office/2006/metadata/properties" xmlns:ns2="8121c63c-c079-4dde-9368-6615550d9e69" xmlns:ns3="7acb38cf-83ee-4021-986a-91676412a9e3" xmlns:ns4="11627f60-91cb-47c6-bf39-d28b6e0e7344" targetNamespace="http://schemas.microsoft.com/office/2006/metadata/properties" ma:root="true" ma:fieldsID="ea2b7d1e113761acec2841df91258fb4" ns2:_="" ns3:_="" ns4:_="">
    <xsd:import namespace="8121c63c-c079-4dde-9368-6615550d9e69"/>
    <xsd:import namespace="7acb38cf-83ee-4021-986a-91676412a9e3"/>
    <xsd:import namespace="11627f60-91cb-47c6-bf39-d28b6e0e7344"/>
    <xsd:element name="properties">
      <xsd:complexType>
        <xsd:sequence>
          <xsd:element name="documentManagement">
            <xsd:complexType>
              <xsd:all>
                <xsd:element ref="ns2:PHN_x0020_Location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1c63c-c079-4dde-9368-6615550d9e69" elementFormDefault="qualified">
    <xsd:import namespace="http://schemas.microsoft.com/office/2006/documentManagement/types"/>
    <xsd:import namespace="http://schemas.microsoft.com/office/infopath/2007/PartnerControls"/>
    <xsd:element name="PHN_x0020_Location" ma:index="8" nillable="true" ma:displayName="PHN Location" ma:format="Dropdown" ma:internalName="PHN_x0020_Location">
      <xsd:simpleType>
        <xsd:restriction base="dms:Choice">
          <xsd:enumeration value="Central Coast"/>
          <xsd:enumeration value="Hunter"/>
          <xsd:enumeration value="New England"/>
          <xsd:enumeration value="All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b38cf-83ee-4021-986a-91676412a9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fed01f9-cc88-473d-afbc-199b91779a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627f60-91cb-47c6-bf39-d28b6e0e734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2aab229-987d-4a9f-b537-795c34c6eb33}" ma:internalName="TaxCatchAll" ma:showField="CatchAllData" ma:web="11627f60-91cb-47c6-bf39-d28b6e0e73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96F25F-FF55-4F76-B733-FA1E5DC76C38}">
  <ds:schemaRefs>
    <ds:schemaRef ds:uri="http://purl.org/dc/elements/1.1/"/>
    <ds:schemaRef ds:uri="http://schemas.microsoft.com/office/2006/metadata/properties"/>
    <ds:schemaRef ds:uri="11627f60-91cb-47c6-bf39-d28b6e0e7344"/>
    <ds:schemaRef ds:uri="8121c63c-c079-4dde-9368-6615550d9e69"/>
    <ds:schemaRef ds:uri="http://schemas.microsoft.com/office/2006/documentManagement/types"/>
    <ds:schemaRef ds:uri="http://purl.org/dc/dcmitype/"/>
    <ds:schemaRef ds:uri="7acb38cf-83ee-4021-986a-91676412a9e3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8A80BBE-D55F-4726-AABB-4EA3CA4E25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B55626-5514-45A6-96B1-96695A8168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21c63c-c079-4dde-9368-6615550d9e69"/>
    <ds:schemaRef ds:uri="7acb38cf-83ee-4021-986a-91676412a9e3"/>
    <ds:schemaRef ds:uri="11627f60-91cb-47c6-bf39-d28b6e0e73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81848</TotalTime>
  <Words>1276</Words>
  <Application>Microsoft Office PowerPoint</Application>
  <PresentationFormat>Widescreen</PresentationFormat>
  <Paragraphs>288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Bahnschrift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TACTICS VR Team (Stroke Paramedic Module)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Newcastle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University of Newcastle</dc:creator>
  <cp:lastModifiedBy>Joanne Dean (She/Her)</cp:lastModifiedBy>
  <cp:revision>295</cp:revision>
  <cp:lastPrinted>2013-10-02T08:58:49Z</cp:lastPrinted>
  <dcterms:created xsi:type="dcterms:W3CDTF">2013-09-27T04:12:31Z</dcterms:created>
  <dcterms:modified xsi:type="dcterms:W3CDTF">2024-05-03T02:52:25Z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0x010100A3BB9F886F335E439F70D05737DEB866</vt:lpwstr>
  </property>
  <property fmtid="{D5CDD505-2E9C-101B-9397-08002B2CF9AE}" pid="3" name="MediaServiceImageTags">
    <vt:lpwstr/>
  </property>
</Properties>
</file>