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5"/>
  </p:sldMasterIdLst>
  <p:notesMasterIdLst>
    <p:notesMasterId r:id="rId18"/>
  </p:notesMasterIdLst>
  <p:sldIdLst>
    <p:sldId id="256" r:id="rId6"/>
    <p:sldId id="293" r:id="rId7"/>
    <p:sldId id="301" r:id="rId8"/>
    <p:sldId id="282" r:id="rId9"/>
    <p:sldId id="302" r:id="rId10"/>
    <p:sldId id="267" r:id="rId11"/>
    <p:sldId id="268" r:id="rId12"/>
    <p:sldId id="281" r:id="rId13"/>
    <p:sldId id="283" r:id="rId14"/>
    <p:sldId id="286" r:id="rId15"/>
    <p:sldId id="285" r:id="rId16"/>
    <p:sldId id="264" r:id="rId17"/>
  </p:sldIdLst>
  <p:sldSz cx="18288000" cy="10287000"/>
  <p:notesSz cx="6858000" cy="9144000"/>
  <p:embeddedFontLst>
    <p:embeddedFont>
      <p:font typeface="Gill Sans Bold" panose="020B0604020202020204" charset="0"/>
      <p:regular r:id="rId19"/>
    </p:embeddedFont>
    <p:embeddedFont>
      <p:font typeface="Gill Sans Nova" panose="020B0602020104020203" pitchFamily="34" charset="0"/>
      <p:regular r:id="rId20"/>
      <p:bold r:id="rId21"/>
      <p:italic r:id="rId22"/>
      <p:boldItalic r:id="rId23"/>
    </p:embeddedFont>
    <p:embeddedFont>
      <p:font typeface="Proxima Nova" panose="020B060402020202020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5F"/>
    <a:srgbClr val="0082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C8E52F-0E5B-4A76-B13C-D13EACBAF910}" v="40" dt="2024-05-13T00:25:19.8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2" d="100"/>
          <a:sy n="32" d="100"/>
        </p:scale>
        <p:origin x="77" y="7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6.fntdata"/><Relationship Id="rId32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892DD-2D87-4046-AAE5-561118DD0CD1}" type="datetimeFigureOut">
              <a:rPr lang="en-AU" smtClean="0"/>
              <a:t>12/05/2024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12D296-A617-42EF-952C-282F5C861B6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2900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2D296-A617-42EF-952C-282F5C861B66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129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2D296-A617-42EF-952C-282F5C861B66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7057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>
              <a:solidFill>
                <a:srgbClr val="231F2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2D296-A617-42EF-952C-282F5C861B66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8513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60000"/>
              </a:lnSpc>
            </a:pPr>
            <a:endParaRPr lang="en-US" sz="1200">
              <a:latin typeface="Proxima Nova" panose="020B060402020202020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2D296-A617-42EF-952C-282F5C861B66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64507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2D296-A617-42EF-952C-282F5C861B66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6854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2D296-A617-42EF-952C-282F5C861B66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8536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endParaRPr lang="en-GB" b="0" i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2D296-A617-42EF-952C-282F5C861B66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3479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2D296-A617-42EF-952C-282F5C861B66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9758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i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2D296-A617-42EF-952C-282F5C861B66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7996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chemeClr val="bg1"/>
              </a:solidFill>
              <a:latin typeface="+mn-lt"/>
              <a:ea typeface="Roboto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2D296-A617-42EF-952C-282F5C861B66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5394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0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0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mailto:admin@engagevr.com.au" TargetMode="External"/><Relationship Id="rId3" Type="http://schemas.openxmlformats.org/officeDocument/2006/relationships/image" Target="../media/image1.png"/><Relationship Id="rId7" Type="http://schemas.openxmlformats.org/officeDocument/2006/relationships/hyperlink" Target="tel:1300365243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3.pn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10" Type="http://schemas.openxmlformats.org/officeDocument/2006/relationships/image" Target="../media/image13.jpeg"/><Relationship Id="rId4" Type="http://schemas.openxmlformats.org/officeDocument/2006/relationships/image" Target="../media/image4.sv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0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1392544" y="4154952"/>
            <a:ext cx="11958151" cy="1929323"/>
            <a:chOff x="0" y="0"/>
            <a:chExt cx="3149472" cy="5081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00945F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208957" y="-1011147"/>
            <a:ext cx="2647750" cy="2647750"/>
          </a:xfrm>
          <a:custGeom>
            <a:avLst/>
            <a:gdLst/>
            <a:ahLst/>
            <a:cxnLst/>
            <a:rect l="l" t="t" r="r" b="b"/>
            <a:pathLst>
              <a:path w="2647750" h="2647750">
                <a:moveTo>
                  <a:pt x="0" y="0"/>
                </a:moveTo>
                <a:lnTo>
                  <a:pt x="2647750" y="0"/>
                </a:lnTo>
                <a:lnTo>
                  <a:pt x="2647750" y="2647750"/>
                </a:lnTo>
                <a:lnTo>
                  <a:pt x="0" y="2647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Freeform 8"/>
          <p:cNvSpPr/>
          <p:nvPr/>
        </p:nvSpPr>
        <p:spPr>
          <a:xfrm>
            <a:off x="-295175" y="8630507"/>
            <a:ext cx="2647750" cy="2647750"/>
          </a:xfrm>
          <a:custGeom>
            <a:avLst/>
            <a:gdLst/>
            <a:ahLst/>
            <a:cxnLst/>
            <a:rect l="l" t="t" r="r" b="b"/>
            <a:pathLst>
              <a:path w="2647750" h="2647750">
                <a:moveTo>
                  <a:pt x="0" y="0"/>
                </a:moveTo>
                <a:lnTo>
                  <a:pt x="2647750" y="0"/>
                </a:lnTo>
                <a:lnTo>
                  <a:pt x="2647750" y="2647751"/>
                </a:lnTo>
                <a:lnTo>
                  <a:pt x="0" y="26477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Freeform 9"/>
          <p:cNvSpPr/>
          <p:nvPr/>
        </p:nvSpPr>
        <p:spPr>
          <a:xfrm>
            <a:off x="390064" y="571500"/>
            <a:ext cx="4706258" cy="1386207"/>
          </a:xfrm>
          <a:custGeom>
            <a:avLst/>
            <a:gdLst/>
            <a:ahLst/>
            <a:cxnLst/>
            <a:rect l="l" t="t" r="r" b="b"/>
            <a:pathLst>
              <a:path w="4706258" h="1386207">
                <a:moveTo>
                  <a:pt x="0" y="0"/>
                </a:moveTo>
                <a:lnTo>
                  <a:pt x="4706257" y="0"/>
                </a:lnTo>
                <a:lnTo>
                  <a:pt x="4706257" y="1386206"/>
                </a:lnTo>
                <a:lnTo>
                  <a:pt x="0" y="13862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TextBox 11"/>
          <p:cNvSpPr txBox="1"/>
          <p:nvPr/>
        </p:nvSpPr>
        <p:spPr>
          <a:xfrm>
            <a:off x="0" y="3543062"/>
            <a:ext cx="16406958" cy="3662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dirty="0">
                <a:solidFill>
                  <a:srgbClr val="FFFFFF"/>
                </a:solidFill>
                <a:latin typeface="Gill Sans Bold"/>
              </a:rPr>
              <a:t>Stronger Together</a:t>
            </a:r>
          </a:p>
          <a:p>
            <a:pPr algn="ctr"/>
            <a:endParaRPr lang="en-US" sz="3000" dirty="0">
              <a:solidFill>
                <a:srgbClr val="FFFFFF"/>
              </a:solidFill>
              <a:latin typeface="Gill Sans Bold"/>
            </a:endParaRPr>
          </a:p>
          <a:p>
            <a:pPr algn="ctr"/>
            <a:r>
              <a:rPr lang="en-US" sz="6000" dirty="0">
                <a:solidFill>
                  <a:srgbClr val="FFFFFF"/>
                </a:solidFill>
                <a:latin typeface="Gill Sans Bold"/>
              </a:rPr>
              <a:t>A Multidisciplinary Approach to </a:t>
            </a:r>
          </a:p>
          <a:p>
            <a:pPr algn="ctr"/>
            <a:r>
              <a:rPr lang="en-US" sz="6000" dirty="0">
                <a:solidFill>
                  <a:srgbClr val="FFFFFF"/>
                </a:solidFill>
                <a:latin typeface="Gill Sans Bold"/>
              </a:rPr>
              <a:t>Virtual Reality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267961" y="8412696"/>
            <a:ext cx="4319810" cy="426581"/>
          </a:xfrm>
          <a:custGeom>
            <a:avLst/>
            <a:gdLst/>
            <a:ahLst/>
            <a:cxnLst/>
            <a:rect l="l" t="t" r="r" b="b"/>
            <a:pathLst>
              <a:path w="4319810" h="426581">
                <a:moveTo>
                  <a:pt x="0" y="0"/>
                </a:moveTo>
                <a:lnTo>
                  <a:pt x="4319809" y="0"/>
                </a:lnTo>
                <a:lnTo>
                  <a:pt x="4319809" y="426581"/>
                </a:lnTo>
                <a:lnTo>
                  <a:pt x="0" y="4265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9999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Freeform 4"/>
          <p:cNvSpPr/>
          <p:nvPr/>
        </p:nvSpPr>
        <p:spPr>
          <a:xfrm>
            <a:off x="6984095" y="8493774"/>
            <a:ext cx="4319810" cy="426581"/>
          </a:xfrm>
          <a:custGeom>
            <a:avLst/>
            <a:gdLst/>
            <a:ahLst/>
            <a:cxnLst/>
            <a:rect l="l" t="t" r="r" b="b"/>
            <a:pathLst>
              <a:path w="4319810" h="426581">
                <a:moveTo>
                  <a:pt x="0" y="0"/>
                </a:moveTo>
                <a:lnTo>
                  <a:pt x="4319810" y="0"/>
                </a:lnTo>
                <a:lnTo>
                  <a:pt x="4319810" y="426581"/>
                </a:lnTo>
                <a:lnTo>
                  <a:pt x="0" y="4265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9999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5"/>
          <p:cNvSpPr/>
          <p:nvPr/>
        </p:nvSpPr>
        <p:spPr>
          <a:xfrm>
            <a:off x="11703955" y="4570516"/>
            <a:ext cx="4319810" cy="4268761"/>
          </a:xfrm>
          <a:custGeom>
            <a:avLst/>
            <a:gdLst/>
            <a:ahLst/>
            <a:cxnLst/>
            <a:rect l="l" t="t" r="r" b="b"/>
            <a:pathLst>
              <a:path w="4319810" h="426581">
                <a:moveTo>
                  <a:pt x="0" y="0"/>
                </a:moveTo>
                <a:lnTo>
                  <a:pt x="4319809" y="0"/>
                </a:lnTo>
                <a:lnTo>
                  <a:pt x="4319809" y="426581"/>
                </a:lnTo>
                <a:lnTo>
                  <a:pt x="0" y="4265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9999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6" name="Freeform 9">
            <a:extLst>
              <a:ext uri="{FF2B5EF4-FFF2-40B4-BE49-F238E27FC236}">
                <a16:creationId xmlns:a16="http://schemas.microsoft.com/office/drawing/2014/main" id="{4166113D-D20D-383B-155B-3598CA8A7A7A}"/>
              </a:ext>
            </a:extLst>
          </p:cNvPr>
          <p:cNvSpPr/>
          <p:nvPr/>
        </p:nvSpPr>
        <p:spPr>
          <a:xfrm>
            <a:off x="14447251" y="9667223"/>
            <a:ext cx="1819736" cy="479262"/>
          </a:xfrm>
          <a:custGeom>
            <a:avLst/>
            <a:gdLst/>
            <a:ahLst/>
            <a:cxnLst/>
            <a:rect l="l" t="t" r="r" b="b"/>
            <a:pathLst>
              <a:path w="4706258" h="1386207">
                <a:moveTo>
                  <a:pt x="0" y="0"/>
                </a:moveTo>
                <a:lnTo>
                  <a:pt x="4706257" y="0"/>
                </a:lnTo>
                <a:lnTo>
                  <a:pt x="4706257" y="1386206"/>
                </a:lnTo>
                <a:lnTo>
                  <a:pt x="0" y="13862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D4EE6597-A866-83D9-C13E-1C5C427FEBC8}"/>
              </a:ext>
            </a:extLst>
          </p:cNvPr>
          <p:cNvSpPr txBox="1"/>
          <p:nvPr/>
        </p:nvSpPr>
        <p:spPr>
          <a:xfrm>
            <a:off x="408033" y="206004"/>
            <a:ext cx="9133766" cy="3282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364"/>
              </a:lnSpc>
            </a:pPr>
            <a:r>
              <a:rPr lang="en-US" sz="8800" dirty="0">
                <a:solidFill>
                  <a:srgbClr val="FFFFFF"/>
                </a:solidFill>
                <a:latin typeface="Gill Sans Bold"/>
              </a:rPr>
              <a:t>Benefits…</a:t>
            </a:r>
            <a:endParaRPr lang="en-US" sz="8637" dirty="0">
              <a:solidFill>
                <a:srgbClr val="00945F"/>
              </a:solidFill>
              <a:latin typeface="Gill Sans Bold"/>
            </a:endParaRPr>
          </a:p>
          <a:p>
            <a:pPr>
              <a:lnSpc>
                <a:spcPts val="10364"/>
              </a:lnSpc>
            </a:pPr>
            <a:r>
              <a:rPr lang="en-US" sz="8637" dirty="0">
                <a:solidFill>
                  <a:srgbClr val="00945F"/>
                </a:solidFill>
                <a:latin typeface="Gill Sans Bold"/>
              </a:rPr>
              <a:t>ACCESSIBILITY</a:t>
            </a:r>
          </a:p>
          <a:p>
            <a:r>
              <a:rPr lang="en-US" sz="4000" dirty="0">
                <a:solidFill>
                  <a:srgbClr val="00945F"/>
                </a:solidFill>
                <a:latin typeface="Gill Sans Bold"/>
              </a:rPr>
              <a:t>To healthcare and the community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A95D1D-B8DC-4D1F-AB09-0FD7ECAB7673}"/>
              </a:ext>
            </a:extLst>
          </p:cNvPr>
          <p:cNvSpPr txBox="1"/>
          <p:nvPr/>
        </p:nvSpPr>
        <p:spPr>
          <a:xfrm>
            <a:off x="1575617" y="4048620"/>
            <a:ext cx="17109946" cy="520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Gill Sans Nova" panose="020B0602020104020203" pitchFamily="34" charset="0"/>
              </a:rPr>
              <a:t>For people who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Gill Sans Nova" panose="020B0602020104020203" pitchFamily="34" charset="0"/>
              </a:rPr>
              <a:t>Live in Rural and remote communities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Gill Sans Nova" panose="020B0602020104020203" pitchFamily="34" charset="0"/>
              </a:rPr>
              <a:t>Have reduced access to transport/health care services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Gill Sans Nova" panose="020B0602020104020203" pitchFamily="34" charset="0"/>
              </a:rPr>
              <a:t>Are complex care clients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Gill Sans Nova" panose="020B0602020104020203" pitchFamily="34" charset="0"/>
              </a:rPr>
              <a:t>Are Immunocompromised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Gill Sans Nova" panose="020B0602020104020203" pitchFamily="34" charset="0"/>
              </a:rPr>
              <a:t>Mental health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Gill Sans Nova" panose="020B0602020104020203" pitchFamily="34" charset="0"/>
              </a:rPr>
              <a:t>Low funding/income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5BF490DE-B8CA-AB7B-96F3-28DBC6D395EA}"/>
              </a:ext>
            </a:extLst>
          </p:cNvPr>
          <p:cNvGrpSpPr/>
          <p:nvPr/>
        </p:nvGrpSpPr>
        <p:grpSpPr>
          <a:xfrm rot="-5400000">
            <a:off x="11405675" y="3866194"/>
            <a:ext cx="11958151" cy="1929323"/>
            <a:chOff x="0" y="0"/>
            <a:chExt cx="3149472" cy="508135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700BF734-0540-F9E6-EC51-9903EABB7FDA}"/>
                </a:ext>
              </a:extLst>
            </p:cNvPr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00945F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910DD90D-219C-20A1-7E71-2A8F2C1758E0}"/>
                </a:ext>
              </a:extLst>
            </p:cNvPr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9" name="Freeform 5">
            <a:extLst>
              <a:ext uri="{FF2B5EF4-FFF2-40B4-BE49-F238E27FC236}">
                <a16:creationId xmlns:a16="http://schemas.microsoft.com/office/drawing/2014/main" id="{E0C9AFC8-8BDD-D602-D59B-C8294DC3EDE4}"/>
              </a:ext>
            </a:extLst>
          </p:cNvPr>
          <p:cNvSpPr/>
          <p:nvPr/>
        </p:nvSpPr>
        <p:spPr>
          <a:xfrm>
            <a:off x="13863860" y="-1127931"/>
            <a:ext cx="2647750" cy="2647750"/>
          </a:xfrm>
          <a:custGeom>
            <a:avLst/>
            <a:gdLst/>
            <a:ahLst/>
            <a:cxnLst/>
            <a:rect l="l" t="t" r="r" b="b"/>
            <a:pathLst>
              <a:path w="2647750" h="2647750">
                <a:moveTo>
                  <a:pt x="0" y="0"/>
                </a:moveTo>
                <a:lnTo>
                  <a:pt x="2647750" y="0"/>
                </a:lnTo>
                <a:lnTo>
                  <a:pt x="2647750" y="2647750"/>
                </a:lnTo>
                <a:lnTo>
                  <a:pt x="0" y="26477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2573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1703955" y="8412696"/>
            <a:ext cx="4319810" cy="426581"/>
          </a:xfrm>
          <a:custGeom>
            <a:avLst/>
            <a:gdLst/>
            <a:ahLst/>
            <a:cxnLst/>
            <a:rect l="l" t="t" r="r" b="b"/>
            <a:pathLst>
              <a:path w="4319810" h="426581">
                <a:moveTo>
                  <a:pt x="0" y="0"/>
                </a:moveTo>
                <a:lnTo>
                  <a:pt x="4319809" y="0"/>
                </a:lnTo>
                <a:lnTo>
                  <a:pt x="4319809" y="426581"/>
                </a:lnTo>
                <a:lnTo>
                  <a:pt x="0" y="4265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9999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6" name="Freeform 9">
            <a:extLst>
              <a:ext uri="{FF2B5EF4-FFF2-40B4-BE49-F238E27FC236}">
                <a16:creationId xmlns:a16="http://schemas.microsoft.com/office/drawing/2014/main" id="{4166113D-D20D-383B-155B-3598CA8A7A7A}"/>
              </a:ext>
            </a:extLst>
          </p:cNvPr>
          <p:cNvSpPr/>
          <p:nvPr/>
        </p:nvSpPr>
        <p:spPr>
          <a:xfrm>
            <a:off x="16023765" y="9537132"/>
            <a:ext cx="1819736" cy="479262"/>
          </a:xfrm>
          <a:custGeom>
            <a:avLst/>
            <a:gdLst/>
            <a:ahLst/>
            <a:cxnLst/>
            <a:rect l="l" t="t" r="r" b="b"/>
            <a:pathLst>
              <a:path w="4706258" h="1386207">
                <a:moveTo>
                  <a:pt x="0" y="0"/>
                </a:moveTo>
                <a:lnTo>
                  <a:pt x="4706257" y="0"/>
                </a:lnTo>
                <a:lnTo>
                  <a:pt x="4706257" y="1386206"/>
                </a:lnTo>
                <a:lnTo>
                  <a:pt x="0" y="13862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27FEDEC0-6FBA-95C7-7DD3-A6518323E7DC}"/>
              </a:ext>
            </a:extLst>
          </p:cNvPr>
          <p:cNvSpPr txBox="1"/>
          <p:nvPr/>
        </p:nvSpPr>
        <p:spPr>
          <a:xfrm>
            <a:off x="685800" y="148809"/>
            <a:ext cx="11800766" cy="2597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364"/>
              </a:lnSpc>
            </a:pPr>
            <a:r>
              <a:rPr lang="en-US" sz="8800">
                <a:solidFill>
                  <a:srgbClr val="FFFFFF"/>
                </a:solidFill>
                <a:latin typeface="Gill Sans Bold"/>
              </a:rPr>
              <a:t>Benefits…</a:t>
            </a:r>
            <a:endParaRPr lang="en-US" sz="8637">
              <a:solidFill>
                <a:srgbClr val="00945F"/>
              </a:solidFill>
              <a:latin typeface="Gill Sans Bold"/>
            </a:endParaRPr>
          </a:p>
          <a:p>
            <a:pPr>
              <a:lnSpc>
                <a:spcPts val="10364"/>
              </a:lnSpc>
            </a:pPr>
            <a:r>
              <a:rPr lang="en-US" sz="8637">
                <a:solidFill>
                  <a:srgbClr val="00945F"/>
                </a:solidFill>
                <a:latin typeface="Gill Sans Bold"/>
              </a:rPr>
              <a:t>NEUROPLASTICITY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E6B804-011D-942F-032F-3D7F3431D33A}"/>
              </a:ext>
            </a:extLst>
          </p:cNvPr>
          <p:cNvSpPr txBox="1"/>
          <p:nvPr/>
        </p:nvSpPr>
        <p:spPr>
          <a:xfrm>
            <a:off x="3609475" y="3764183"/>
            <a:ext cx="154931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Gill Sans Nova" panose="020B0602020104020203" pitchFamily="34" charset="0"/>
              </a:rPr>
              <a:t>VR enhances neuroplasticity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800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Gill Sans Nova" panose="020B0602020104020203" pitchFamily="34" charset="0"/>
              </a:rPr>
              <a:t>Exposure to new environments and challenges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800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Gill Sans Nova" panose="020B0602020104020203" pitchFamily="34" charset="0"/>
              </a:rPr>
              <a:t>Intellectual, social, physical and sensory stimulation</a:t>
            </a:r>
            <a:endParaRPr lang="en-AU" sz="4800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115F3E6-372C-CA65-7DC5-A63C908F9B20}"/>
              </a:ext>
            </a:extLst>
          </p:cNvPr>
          <p:cNvSpPr/>
          <p:nvPr/>
        </p:nvSpPr>
        <p:spPr>
          <a:xfrm rot="1313163">
            <a:off x="-5763074" y="2107387"/>
            <a:ext cx="9085628" cy="5368780"/>
          </a:xfrm>
          <a:custGeom>
            <a:avLst/>
            <a:gdLst/>
            <a:ahLst/>
            <a:cxnLst/>
            <a:rect l="l" t="t" r="r" b="b"/>
            <a:pathLst>
              <a:path w="9085628" h="5368780">
                <a:moveTo>
                  <a:pt x="0" y="0"/>
                </a:moveTo>
                <a:lnTo>
                  <a:pt x="9085628" y="0"/>
                </a:lnTo>
                <a:lnTo>
                  <a:pt x="9085628" y="5368780"/>
                </a:lnTo>
                <a:lnTo>
                  <a:pt x="0" y="5368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id="{A8B995F8-B8F4-39E5-BF18-74623F533A5F}"/>
              </a:ext>
            </a:extLst>
          </p:cNvPr>
          <p:cNvSpPr/>
          <p:nvPr/>
        </p:nvSpPr>
        <p:spPr>
          <a:xfrm rot="1313163">
            <a:off x="10085066" y="-3616683"/>
            <a:ext cx="9085628" cy="5368780"/>
          </a:xfrm>
          <a:custGeom>
            <a:avLst/>
            <a:gdLst/>
            <a:ahLst/>
            <a:cxnLst/>
            <a:rect l="l" t="t" r="r" b="b"/>
            <a:pathLst>
              <a:path w="9085628" h="5368780">
                <a:moveTo>
                  <a:pt x="0" y="0"/>
                </a:moveTo>
                <a:lnTo>
                  <a:pt x="9085629" y="0"/>
                </a:lnTo>
                <a:lnTo>
                  <a:pt x="9085629" y="5368780"/>
                </a:lnTo>
                <a:lnTo>
                  <a:pt x="0" y="5368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23009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1392544" y="4154952"/>
            <a:ext cx="11958151" cy="1929323"/>
            <a:chOff x="0" y="0"/>
            <a:chExt cx="3149472" cy="5081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00945F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304361" y="-921582"/>
            <a:ext cx="2647750" cy="2647750"/>
          </a:xfrm>
          <a:custGeom>
            <a:avLst/>
            <a:gdLst/>
            <a:ahLst/>
            <a:cxnLst/>
            <a:rect l="l" t="t" r="r" b="b"/>
            <a:pathLst>
              <a:path w="2647750" h="2647750">
                <a:moveTo>
                  <a:pt x="0" y="0"/>
                </a:moveTo>
                <a:lnTo>
                  <a:pt x="2647750" y="0"/>
                </a:lnTo>
                <a:lnTo>
                  <a:pt x="2647750" y="2647750"/>
                </a:lnTo>
                <a:lnTo>
                  <a:pt x="0" y="2647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Freeform 8"/>
          <p:cNvSpPr/>
          <p:nvPr/>
        </p:nvSpPr>
        <p:spPr>
          <a:xfrm>
            <a:off x="-295175" y="8630507"/>
            <a:ext cx="2647750" cy="2647750"/>
          </a:xfrm>
          <a:custGeom>
            <a:avLst/>
            <a:gdLst/>
            <a:ahLst/>
            <a:cxnLst/>
            <a:rect l="l" t="t" r="r" b="b"/>
            <a:pathLst>
              <a:path w="2647750" h="2647750">
                <a:moveTo>
                  <a:pt x="0" y="0"/>
                </a:moveTo>
                <a:lnTo>
                  <a:pt x="2647750" y="0"/>
                </a:lnTo>
                <a:lnTo>
                  <a:pt x="2647750" y="2647751"/>
                </a:lnTo>
                <a:lnTo>
                  <a:pt x="0" y="26477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Freeform 9"/>
          <p:cNvSpPr/>
          <p:nvPr/>
        </p:nvSpPr>
        <p:spPr>
          <a:xfrm>
            <a:off x="4825458" y="2218781"/>
            <a:ext cx="6952662" cy="2047875"/>
          </a:xfrm>
          <a:custGeom>
            <a:avLst/>
            <a:gdLst/>
            <a:ahLst/>
            <a:cxnLst/>
            <a:rect l="l" t="t" r="r" b="b"/>
            <a:pathLst>
              <a:path w="4706258" h="1386207">
                <a:moveTo>
                  <a:pt x="0" y="0"/>
                </a:moveTo>
                <a:lnTo>
                  <a:pt x="4706258" y="0"/>
                </a:lnTo>
                <a:lnTo>
                  <a:pt x="4706258" y="1386207"/>
                </a:lnTo>
                <a:lnTo>
                  <a:pt x="0" y="13862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763256-9747-C8D5-E83F-FD2FF0B063AE}"/>
              </a:ext>
            </a:extLst>
          </p:cNvPr>
          <p:cNvSpPr txBox="1"/>
          <p:nvPr/>
        </p:nvSpPr>
        <p:spPr>
          <a:xfrm>
            <a:off x="5734958" y="8191500"/>
            <a:ext cx="790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.</a:t>
            </a:r>
            <a:endParaRPr lang="en-AU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62BFD6-0AA7-985F-86BD-54DE60DD3983}"/>
              </a:ext>
            </a:extLst>
          </p:cNvPr>
          <p:cNvSpPr txBox="1"/>
          <p:nvPr/>
        </p:nvSpPr>
        <p:spPr>
          <a:xfrm>
            <a:off x="0" y="4805496"/>
            <a:ext cx="1640695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955F"/>
                </a:solidFill>
                <a:effectLst/>
                <a:highlight>
                  <a:srgbClr val="000000"/>
                </a:highlight>
                <a:latin typeface="proxima-nova"/>
              </a:rPr>
              <a:t>P</a:t>
            </a:r>
            <a:r>
              <a:rPr lang="en-US" sz="4800" b="1" i="0" dirty="0">
                <a:solidFill>
                  <a:srgbClr val="FFFFFF"/>
                </a:solidFill>
                <a:effectLst/>
                <a:highlight>
                  <a:srgbClr val="000000"/>
                </a:highlight>
                <a:latin typeface="proxima-nova"/>
              </a:rPr>
              <a:t>:</a:t>
            </a:r>
            <a:r>
              <a:rPr lang="en-US" sz="4800" b="0" i="0" dirty="0">
                <a:solidFill>
                  <a:srgbClr val="FFFFFF"/>
                </a:solidFill>
                <a:effectLst/>
                <a:highlight>
                  <a:srgbClr val="000000"/>
                </a:highlight>
                <a:latin typeface="proxima-nova"/>
              </a:rPr>
              <a:t> </a:t>
            </a:r>
            <a:r>
              <a:rPr lang="en-US" sz="4800" b="0" i="0" strike="noStrike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proxima-nov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1300 364 243</a:t>
            </a:r>
            <a:endParaRPr lang="en-US" sz="4800" b="0" i="0" dirty="0">
              <a:solidFill>
                <a:schemeClr val="bg1"/>
              </a:solidFill>
              <a:effectLst/>
              <a:highlight>
                <a:srgbClr val="000000"/>
              </a:highlight>
              <a:latin typeface="proxima-nova"/>
            </a:endParaRPr>
          </a:p>
          <a:p>
            <a:pPr algn="ctr"/>
            <a:r>
              <a:rPr lang="en-US" sz="4800" b="1" i="0" dirty="0">
                <a:solidFill>
                  <a:srgbClr val="00955F"/>
                </a:solidFill>
                <a:effectLst/>
                <a:highlight>
                  <a:srgbClr val="000000"/>
                </a:highlight>
                <a:latin typeface="proxima-nova"/>
              </a:rPr>
              <a:t>A:</a:t>
            </a:r>
            <a:r>
              <a:rPr lang="en-US" sz="4800" b="0" i="0" dirty="0">
                <a:solidFill>
                  <a:srgbClr val="00955F"/>
                </a:solidFill>
                <a:effectLst/>
                <a:highlight>
                  <a:srgbClr val="000000"/>
                </a:highlight>
                <a:latin typeface="proxima-nova"/>
              </a:rPr>
              <a:t> </a:t>
            </a:r>
            <a:r>
              <a:rPr lang="en-US" sz="4800" b="0" i="0" dirty="0">
                <a:solidFill>
                  <a:srgbClr val="FFFFFF"/>
                </a:solidFill>
                <a:effectLst/>
                <a:highlight>
                  <a:srgbClr val="000000"/>
                </a:highlight>
                <a:latin typeface="proxima-nova"/>
              </a:rPr>
              <a:t>1/60 Griffiths Road, Lambton, NSW 2299​</a:t>
            </a:r>
          </a:p>
          <a:p>
            <a:pPr algn="ctr"/>
            <a:r>
              <a:rPr lang="en-US" sz="4800" b="1" i="0" dirty="0">
                <a:solidFill>
                  <a:srgbClr val="00955F"/>
                </a:solidFill>
                <a:effectLst/>
                <a:highlight>
                  <a:srgbClr val="000000"/>
                </a:highlight>
                <a:latin typeface="proxima-nova"/>
              </a:rPr>
              <a:t>E:</a:t>
            </a:r>
            <a:r>
              <a:rPr lang="en-US" sz="4800" b="0" i="0" dirty="0">
                <a:solidFill>
                  <a:srgbClr val="00955F"/>
                </a:solidFill>
                <a:effectLst/>
                <a:highlight>
                  <a:srgbClr val="000000"/>
                </a:highlight>
                <a:latin typeface="proxima-nova"/>
              </a:rPr>
              <a:t> </a:t>
            </a:r>
            <a:r>
              <a:rPr lang="en-US" sz="4800" b="0" i="0" u="sng" strike="noStrike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proxima-nova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admin@engagevr.com.au</a:t>
            </a:r>
            <a:endParaRPr lang="en-US" sz="4800" b="0" i="0" u="sng" strike="noStrike" dirty="0">
              <a:solidFill>
                <a:schemeClr val="bg1"/>
              </a:solidFill>
              <a:effectLst/>
              <a:highlight>
                <a:srgbClr val="000000"/>
              </a:highlight>
              <a:latin typeface="proxima-nova"/>
            </a:endParaRPr>
          </a:p>
          <a:p>
            <a:pPr algn="ctr"/>
            <a:r>
              <a:rPr lang="en-US" sz="4800" b="1" dirty="0">
                <a:solidFill>
                  <a:srgbClr val="00955F"/>
                </a:solidFill>
                <a:highlight>
                  <a:srgbClr val="000000"/>
                </a:highlight>
                <a:latin typeface="proxima-nova"/>
              </a:rPr>
              <a:t>W: </a:t>
            </a:r>
            <a:r>
              <a:rPr lang="en-US" sz="4800" dirty="0">
                <a:solidFill>
                  <a:schemeClr val="bg1"/>
                </a:solidFill>
                <a:highlight>
                  <a:srgbClr val="000000"/>
                </a:highlight>
                <a:latin typeface="proxima-nova"/>
              </a:rPr>
              <a:t>www.engagevr.com.au</a:t>
            </a:r>
            <a:endParaRPr lang="en-US" sz="4800" b="0" i="0" dirty="0">
              <a:solidFill>
                <a:schemeClr val="bg1"/>
              </a:solidFill>
              <a:effectLst/>
              <a:highlight>
                <a:srgbClr val="000000"/>
              </a:highlight>
              <a:latin typeface="proxima-nov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54C313-3151-09E4-ABE6-72C2F15E25C0}"/>
              </a:ext>
            </a:extLst>
          </p:cNvPr>
          <p:cNvSpPr txBox="1"/>
          <p:nvPr/>
        </p:nvSpPr>
        <p:spPr>
          <a:xfrm>
            <a:off x="0" y="8665101"/>
            <a:ext cx="164069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0" dirty="0">
                <a:solidFill>
                  <a:srgbClr val="FFFFFF"/>
                </a:solidFill>
                <a:effectLst/>
                <a:highlight>
                  <a:srgbClr val="000000"/>
                </a:highlight>
                <a:latin typeface="proxima-nova"/>
              </a:rPr>
              <a:t>CREATING NEW PATHWAYS For Our Clients, Our Practitioners, </a:t>
            </a:r>
          </a:p>
          <a:p>
            <a:pPr algn="ctr"/>
            <a:r>
              <a:rPr lang="en-US" sz="3600" i="0" dirty="0">
                <a:solidFill>
                  <a:srgbClr val="FFFFFF"/>
                </a:solidFill>
                <a:effectLst/>
                <a:highlight>
                  <a:srgbClr val="000000"/>
                </a:highlight>
                <a:latin typeface="proxima-nova"/>
              </a:rPr>
              <a:t>Our Staff and Business Partners by Always Asking “WHAT’S NEXT”.</a:t>
            </a:r>
            <a:endParaRPr lang="en-AU" sz="3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C37E4F8-0884-521A-8B9E-E57432F865BC}"/>
              </a:ext>
            </a:extLst>
          </p:cNvPr>
          <p:cNvGrpSpPr/>
          <p:nvPr/>
        </p:nvGrpSpPr>
        <p:grpSpPr>
          <a:xfrm>
            <a:off x="1047242" y="3380208"/>
            <a:ext cx="8630158" cy="3832780"/>
            <a:chOff x="-42400" y="3989338"/>
            <a:chExt cx="9206454" cy="4088721"/>
          </a:xfrm>
        </p:grpSpPr>
        <p:pic>
          <p:nvPicPr>
            <p:cNvPr id="3" name="Google Shape;55;p13">
              <a:extLst>
                <a:ext uri="{FF2B5EF4-FFF2-40B4-BE49-F238E27FC236}">
                  <a16:creationId xmlns:a16="http://schemas.microsoft.com/office/drawing/2014/main" id="{0D2A1A68-3B21-39B4-B373-B10F54EEE0F1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33720" y="3989338"/>
              <a:ext cx="8325358" cy="23083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528FD76-A446-414E-5A01-3E030941774C}"/>
                </a:ext>
              </a:extLst>
            </p:cNvPr>
            <p:cNvSpPr txBox="1"/>
            <p:nvPr/>
          </p:nvSpPr>
          <p:spPr>
            <a:xfrm>
              <a:off x="-42400" y="6797576"/>
              <a:ext cx="9206454" cy="1280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600" b="1">
                  <a:solidFill>
                    <a:schemeClr val="bg1"/>
                  </a:solidFill>
                </a:rPr>
                <a:t>Physiotherapy | Speech Pathology Occupational Therapy | Exercise Physiology</a:t>
              </a:r>
            </a:p>
          </p:txBody>
        </p:sp>
      </p:grpSp>
      <p:sp>
        <p:nvSpPr>
          <p:cNvPr id="7" name="TextBox 11">
            <a:extLst>
              <a:ext uri="{FF2B5EF4-FFF2-40B4-BE49-F238E27FC236}">
                <a16:creationId xmlns:a16="http://schemas.microsoft.com/office/drawing/2014/main" id="{218612E9-386A-3DEE-C016-04F865C692D2}"/>
              </a:ext>
            </a:extLst>
          </p:cNvPr>
          <p:cNvSpPr txBox="1"/>
          <p:nvPr/>
        </p:nvSpPr>
        <p:spPr>
          <a:xfrm>
            <a:off x="523621" y="749089"/>
            <a:ext cx="96774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  <a:latin typeface="Gill Sans Bold"/>
              </a:rPr>
              <a:t>Who we are…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7E89FA-9ABD-DB52-8DA6-0322B1632837}"/>
              </a:ext>
            </a:extLst>
          </p:cNvPr>
          <p:cNvSpPr txBox="1"/>
          <p:nvPr/>
        </p:nvSpPr>
        <p:spPr>
          <a:xfrm>
            <a:off x="10724642" y="1627424"/>
            <a:ext cx="756335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Gill Sans Nova" panose="020B0602020104020203" pitchFamily="34" charset="0"/>
              </a:rPr>
              <a:t>Multidisciplinary, neurological rehabilitation clinic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Gill Sans Nova" panose="020B0602020104020203" pitchFamily="34" charset="0"/>
              </a:rPr>
              <a:t>Offer conventional, evidence-based treatment modalities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Gill Sans Nova" panose="020B0602020104020203" pitchFamily="34" charset="0"/>
              </a:rPr>
              <a:t>Also incorporate technologies such as:</a:t>
            </a:r>
          </a:p>
          <a:p>
            <a:pPr marL="742950" lvl="1" indent="-285750">
              <a:buFontTx/>
              <a:buChar char="-"/>
            </a:pPr>
            <a:r>
              <a:rPr lang="en-US" sz="4000" dirty="0">
                <a:solidFill>
                  <a:schemeClr val="bg1"/>
                </a:solidFill>
                <a:latin typeface="Gill Sans Nova" panose="020B0602020104020203" pitchFamily="34" charset="0"/>
              </a:rPr>
              <a:t>Virtual and mixed reality</a:t>
            </a:r>
          </a:p>
          <a:p>
            <a:pPr marL="742950" lvl="1" indent="-285750">
              <a:buFontTx/>
              <a:buChar char="-"/>
            </a:pPr>
            <a:r>
              <a:rPr lang="en-US" sz="4000" dirty="0" err="1">
                <a:solidFill>
                  <a:schemeClr val="bg1"/>
                </a:solidFill>
                <a:latin typeface="Gill Sans Nova" panose="020B0602020104020203" pitchFamily="34" charset="0"/>
              </a:rPr>
              <a:t>Icaros</a:t>
            </a:r>
            <a:r>
              <a:rPr lang="en-US" sz="4000" dirty="0">
                <a:solidFill>
                  <a:schemeClr val="bg1"/>
                </a:solidFill>
                <a:latin typeface="Gill Sans Nova" panose="020B0602020104020203" pitchFamily="34" charset="0"/>
              </a:rPr>
              <a:t> Core</a:t>
            </a:r>
          </a:p>
          <a:p>
            <a:pPr marL="742950" lvl="1" indent="-285750">
              <a:buFontTx/>
              <a:buChar char="-"/>
            </a:pPr>
            <a:r>
              <a:rPr lang="en-US" sz="4000" dirty="0">
                <a:solidFill>
                  <a:schemeClr val="bg1"/>
                </a:solidFill>
                <a:latin typeface="Gill Sans Nova" panose="020B0602020104020203" pitchFamily="34" charset="0"/>
              </a:rPr>
              <a:t>Powerbreathe</a:t>
            </a:r>
          </a:p>
          <a:p>
            <a:pPr marL="742950" lvl="1" indent="-285750">
              <a:buFontTx/>
              <a:buChar char="-"/>
            </a:pPr>
            <a:r>
              <a:rPr lang="en-US" sz="4000" dirty="0" err="1">
                <a:solidFill>
                  <a:schemeClr val="bg1"/>
                </a:solidFill>
                <a:latin typeface="Gill Sans Nova" panose="020B0602020104020203" pitchFamily="34" charset="0"/>
              </a:rPr>
              <a:t>Neuroflex</a:t>
            </a:r>
            <a:endParaRPr lang="en-AU" sz="4000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8E8D9B-6D03-60F4-4E39-9F00DF9FDE13}"/>
              </a:ext>
            </a:extLst>
          </p:cNvPr>
          <p:cNvCxnSpPr>
            <a:cxnSpLocks/>
          </p:cNvCxnSpPr>
          <p:nvPr/>
        </p:nvCxnSpPr>
        <p:spPr>
          <a:xfrm>
            <a:off x="10201021" y="749089"/>
            <a:ext cx="0" cy="796177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4416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12893DC-D778-AD7C-6A09-B1B21C59FDDB}"/>
              </a:ext>
            </a:extLst>
          </p:cNvPr>
          <p:cNvSpPr txBox="1"/>
          <p:nvPr/>
        </p:nvSpPr>
        <p:spPr>
          <a:xfrm>
            <a:off x="-466265" y="90875"/>
            <a:ext cx="1828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Gill Sans Nova" panose="020F0502020204030204" pitchFamily="34" charset="0"/>
              </a:rPr>
              <a:t>Virtual Reality and Mixed Reality</a:t>
            </a:r>
            <a:endParaRPr lang="en-AU" sz="8000" b="1" dirty="0">
              <a:solidFill>
                <a:schemeClr val="bg1"/>
              </a:solidFill>
              <a:latin typeface="Gill Sans Nova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871B29-BC51-DF36-34F1-EEE0D46483D1}"/>
              </a:ext>
            </a:extLst>
          </p:cNvPr>
          <p:cNvSpPr txBox="1"/>
          <p:nvPr/>
        </p:nvSpPr>
        <p:spPr>
          <a:xfrm>
            <a:off x="1564105" y="1143395"/>
            <a:ext cx="1828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945F"/>
                </a:solidFill>
                <a:latin typeface="Gill Sans Nova" panose="020B0602020104020203" pitchFamily="34" charset="0"/>
              </a:rPr>
              <a:t>What exactly is it?</a:t>
            </a:r>
            <a:endParaRPr lang="en-AU" sz="5400" b="1" dirty="0">
              <a:solidFill>
                <a:srgbClr val="00945F"/>
              </a:solidFill>
              <a:latin typeface="Gill Sans Nova" panose="020B06020201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CEB9F6-69DA-B2DE-27A0-A2E07324931D}"/>
              </a:ext>
            </a:extLst>
          </p:cNvPr>
          <p:cNvSpPr txBox="1"/>
          <p:nvPr/>
        </p:nvSpPr>
        <p:spPr>
          <a:xfrm>
            <a:off x="1094873" y="2722042"/>
            <a:ext cx="13198643" cy="662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The use of computer technology to create a simulated environment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Able to interact with the environment via handheld controllers or hand-tracking technologies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Mixed reality combines the real world with computer generated content</a:t>
            </a:r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17D2FEA6-026C-D041-23CA-9370F7F1E573}"/>
              </a:ext>
            </a:extLst>
          </p:cNvPr>
          <p:cNvSpPr/>
          <p:nvPr/>
        </p:nvSpPr>
        <p:spPr>
          <a:xfrm>
            <a:off x="16002000" y="9507242"/>
            <a:ext cx="1819736" cy="479262"/>
          </a:xfrm>
          <a:custGeom>
            <a:avLst/>
            <a:gdLst/>
            <a:ahLst/>
            <a:cxnLst/>
            <a:rect l="l" t="t" r="r" b="b"/>
            <a:pathLst>
              <a:path w="4706258" h="1386207">
                <a:moveTo>
                  <a:pt x="0" y="0"/>
                </a:moveTo>
                <a:lnTo>
                  <a:pt x="4706257" y="0"/>
                </a:lnTo>
                <a:lnTo>
                  <a:pt x="4706257" y="1386206"/>
                </a:lnTo>
                <a:lnTo>
                  <a:pt x="0" y="13862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DA33B87A-5897-D5A2-40D9-827A8C39ECF6}"/>
              </a:ext>
            </a:extLst>
          </p:cNvPr>
          <p:cNvSpPr/>
          <p:nvPr/>
        </p:nvSpPr>
        <p:spPr>
          <a:xfrm rot="1313163">
            <a:off x="13278921" y="37652"/>
            <a:ext cx="9085628" cy="5368780"/>
          </a:xfrm>
          <a:custGeom>
            <a:avLst/>
            <a:gdLst/>
            <a:ahLst/>
            <a:cxnLst/>
            <a:rect l="l" t="t" r="r" b="b"/>
            <a:pathLst>
              <a:path w="9085628" h="5368780">
                <a:moveTo>
                  <a:pt x="0" y="0"/>
                </a:moveTo>
                <a:lnTo>
                  <a:pt x="9085628" y="0"/>
                </a:lnTo>
                <a:lnTo>
                  <a:pt x="9085628" y="5368780"/>
                </a:lnTo>
                <a:lnTo>
                  <a:pt x="0" y="5368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8391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1">
            <a:extLst>
              <a:ext uri="{FF2B5EF4-FFF2-40B4-BE49-F238E27FC236}">
                <a16:creationId xmlns:a16="http://schemas.microsoft.com/office/drawing/2014/main" id="{06742287-184E-D05D-FDE5-547DED611183}"/>
              </a:ext>
            </a:extLst>
          </p:cNvPr>
          <p:cNvSpPr txBox="1"/>
          <p:nvPr/>
        </p:nvSpPr>
        <p:spPr>
          <a:xfrm>
            <a:off x="467423" y="557560"/>
            <a:ext cx="16727637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5094"/>
              </a:lnSpc>
              <a:spcBef>
                <a:spcPct val="0"/>
              </a:spcBef>
            </a:pPr>
            <a:r>
              <a:rPr lang="en-US" sz="6000" dirty="0">
                <a:solidFill>
                  <a:srgbClr val="FFFFFF"/>
                </a:solidFill>
                <a:latin typeface="Gill Sans Bold"/>
              </a:rPr>
              <a:t>The Team </a:t>
            </a:r>
          </a:p>
          <a:p>
            <a:pPr marL="0" lvl="0" indent="0">
              <a:lnSpc>
                <a:spcPts val="5094"/>
              </a:lnSpc>
              <a:spcBef>
                <a:spcPct val="0"/>
              </a:spcBef>
            </a:pPr>
            <a:r>
              <a:rPr lang="en-US" sz="4800" dirty="0">
                <a:solidFill>
                  <a:srgbClr val="00945F"/>
                </a:solidFill>
                <a:latin typeface="Gill Sans Bold"/>
              </a:rPr>
              <a:t>We are Stronger Together</a:t>
            </a:r>
          </a:p>
        </p:txBody>
      </p:sp>
      <p:sp>
        <p:nvSpPr>
          <p:cNvPr id="26" name="Freeform 9">
            <a:extLst>
              <a:ext uri="{FF2B5EF4-FFF2-40B4-BE49-F238E27FC236}">
                <a16:creationId xmlns:a16="http://schemas.microsoft.com/office/drawing/2014/main" id="{4166113D-D20D-383B-155B-3598CA8A7A7A}"/>
              </a:ext>
            </a:extLst>
          </p:cNvPr>
          <p:cNvSpPr/>
          <p:nvPr/>
        </p:nvSpPr>
        <p:spPr>
          <a:xfrm>
            <a:off x="16002000" y="9507242"/>
            <a:ext cx="1819736" cy="479262"/>
          </a:xfrm>
          <a:custGeom>
            <a:avLst/>
            <a:gdLst/>
            <a:ahLst/>
            <a:cxnLst/>
            <a:rect l="l" t="t" r="r" b="b"/>
            <a:pathLst>
              <a:path w="4706258" h="1386207">
                <a:moveTo>
                  <a:pt x="0" y="0"/>
                </a:moveTo>
                <a:lnTo>
                  <a:pt x="4706257" y="0"/>
                </a:lnTo>
                <a:lnTo>
                  <a:pt x="4706257" y="1386206"/>
                </a:lnTo>
                <a:lnTo>
                  <a:pt x="0" y="13862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7" name="Freeform 21">
            <a:extLst>
              <a:ext uri="{FF2B5EF4-FFF2-40B4-BE49-F238E27FC236}">
                <a16:creationId xmlns:a16="http://schemas.microsoft.com/office/drawing/2014/main" id="{F5CD45A6-F2D2-E1F9-D93A-8A7D35CEA822}"/>
              </a:ext>
            </a:extLst>
          </p:cNvPr>
          <p:cNvSpPr/>
          <p:nvPr/>
        </p:nvSpPr>
        <p:spPr>
          <a:xfrm>
            <a:off x="662842" y="6287179"/>
            <a:ext cx="3356461" cy="3280326"/>
          </a:xfrm>
          <a:prstGeom prst="octagon">
            <a:avLst/>
          </a:prstGeom>
          <a:blipFill>
            <a:blip r:embed="rId5"/>
            <a:stretch>
              <a:fillRect l="-211" t="-10095" r="-92685" b="-15191"/>
            </a:stretch>
          </a:blipFill>
          <a:ln w="57150">
            <a:solidFill>
              <a:srgbClr val="00945F"/>
            </a:solidFill>
          </a:ln>
        </p:spPr>
        <p:txBody>
          <a:bodyPr/>
          <a:lstStyle/>
          <a:p>
            <a:endParaRPr lang="en-AU"/>
          </a:p>
        </p:txBody>
      </p:sp>
      <p:grpSp>
        <p:nvGrpSpPr>
          <p:cNvPr id="28" name="Group 18">
            <a:extLst>
              <a:ext uri="{FF2B5EF4-FFF2-40B4-BE49-F238E27FC236}">
                <a16:creationId xmlns:a16="http://schemas.microsoft.com/office/drawing/2014/main" id="{B5EB4C58-41D0-2393-40D8-064595F370EF}"/>
              </a:ext>
            </a:extLst>
          </p:cNvPr>
          <p:cNvGrpSpPr/>
          <p:nvPr/>
        </p:nvGrpSpPr>
        <p:grpSpPr>
          <a:xfrm>
            <a:off x="15396129" y="3451446"/>
            <a:ext cx="2740030" cy="2835733"/>
            <a:chOff x="-2794" y="-127"/>
            <a:chExt cx="8606155" cy="10286873"/>
          </a:xfrm>
        </p:grpSpPr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CED072CA-B436-716B-41D0-F250092B6B86}"/>
                </a:ext>
              </a:extLst>
            </p:cNvPr>
            <p:cNvSpPr/>
            <p:nvPr/>
          </p:nvSpPr>
          <p:spPr>
            <a:xfrm>
              <a:off x="-2794" y="-127"/>
              <a:ext cx="8606155" cy="10286873"/>
            </a:xfrm>
            <a:prstGeom prst="octagon">
              <a:avLst/>
            </a:prstGeom>
            <a:blipFill>
              <a:blip r:embed="rId5"/>
              <a:stretch>
                <a:fillRect l="-85703" t="-9473" r="-612" b="-7394"/>
              </a:stretch>
            </a:blipFill>
            <a:ln w="28575">
              <a:solidFill>
                <a:srgbClr val="00945F"/>
              </a:solidFill>
            </a:ln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30" name="Group 10">
            <a:extLst>
              <a:ext uri="{FF2B5EF4-FFF2-40B4-BE49-F238E27FC236}">
                <a16:creationId xmlns:a16="http://schemas.microsoft.com/office/drawing/2014/main" id="{E938FCC3-6DBC-1993-D2F6-F1736BA41FC2}"/>
              </a:ext>
            </a:extLst>
          </p:cNvPr>
          <p:cNvGrpSpPr/>
          <p:nvPr/>
        </p:nvGrpSpPr>
        <p:grpSpPr>
          <a:xfrm>
            <a:off x="9932437" y="6221490"/>
            <a:ext cx="2579233" cy="2698504"/>
            <a:chOff x="-783101" y="3083818"/>
            <a:chExt cx="1119221" cy="1247579"/>
          </a:xfrm>
        </p:grpSpPr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27105995-A5A7-A1A2-48C7-572507ED49E9}"/>
                </a:ext>
              </a:extLst>
            </p:cNvPr>
            <p:cNvSpPr/>
            <p:nvPr/>
          </p:nvSpPr>
          <p:spPr>
            <a:xfrm>
              <a:off x="-783101" y="3083818"/>
              <a:ext cx="1119221" cy="1247579"/>
            </a:xfrm>
            <a:prstGeom prst="octagon">
              <a:avLst/>
            </a:prstGeom>
            <a:blipFill>
              <a:blip r:embed="rId6"/>
              <a:stretch>
                <a:fillRect l="-2205" r="-2205"/>
              </a:stretch>
            </a:blipFill>
            <a:ln w="28575">
              <a:solidFill>
                <a:srgbClr val="00945F"/>
              </a:solidFill>
            </a:ln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32" name="Freeform 2">
            <a:extLst>
              <a:ext uri="{FF2B5EF4-FFF2-40B4-BE49-F238E27FC236}">
                <a16:creationId xmlns:a16="http://schemas.microsoft.com/office/drawing/2014/main" id="{B0DA190F-7D80-0BF0-7BEF-D0750F85AD75}"/>
              </a:ext>
            </a:extLst>
          </p:cNvPr>
          <p:cNvSpPr/>
          <p:nvPr/>
        </p:nvSpPr>
        <p:spPr>
          <a:xfrm>
            <a:off x="6518861" y="1913577"/>
            <a:ext cx="2374524" cy="2241983"/>
          </a:xfrm>
          <a:prstGeom prst="octagon">
            <a:avLst/>
          </a:prstGeom>
          <a:blipFill>
            <a:blip r:embed="rId7"/>
            <a:stretch>
              <a:fillRect l="-87064" t="-25156" r="-106454" b="-25941"/>
            </a:stretch>
          </a:blipFill>
          <a:ln w="28575">
            <a:solidFill>
              <a:srgbClr val="00945F"/>
            </a:solidFill>
          </a:ln>
        </p:spPr>
        <p:txBody>
          <a:bodyPr/>
          <a:lstStyle/>
          <a:p>
            <a:endParaRPr lang="en-AU"/>
          </a:p>
        </p:txBody>
      </p:sp>
      <p:pic>
        <p:nvPicPr>
          <p:cNvPr id="36" name="Picture 35" descr="A person sitting on a yoga mat with a person touching her shoulder&#10;&#10;Description automatically generated">
            <a:extLst>
              <a:ext uri="{FF2B5EF4-FFF2-40B4-BE49-F238E27FC236}">
                <a16:creationId xmlns:a16="http://schemas.microsoft.com/office/drawing/2014/main" id="{341C7E11-AA89-1A49-24A0-7BD7F58FA54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0"/>
          <a:stretch/>
        </p:blipFill>
        <p:spPr>
          <a:xfrm>
            <a:off x="3254103" y="3084436"/>
            <a:ext cx="3141006" cy="3280326"/>
          </a:xfrm>
          <a:prstGeom prst="octagon">
            <a:avLst/>
          </a:prstGeom>
          <a:ln w="57150">
            <a:solidFill>
              <a:srgbClr val="00945F"/>
            </a:solidFill>
          </a:ln>
        </p:spPr>
      </p:pic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32691B18-18E2-9DE2-4A00-C372684B7B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811" y="9100711"/>
            <a:ext cx="2943534" cy="11194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1C35AC-072B-8534-51D6-6B27C2D2E091}"/>
              </a:ext>
            </a:extLst>
          </p:cNvPr>
          <p:cNvSpPr txBox="1"/>
          <p:nvPr/>
        </p:nvSpPr>
        <p:spPr>
          <a:xfrm>
            <a:off x="5867400" y="9152007"/>
            <a:ext cx="592768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4800" b="1">
                <a:solidFill>
                  <a:schemeClr val="bg1"/>
                </a:solidFill>
              </a:rPr>
              <a:t>                     PLATFORM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D92F9FE-4DC7-8CB5-8D3E-89720F50717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9" t="2763" r="7366"/>
          <a:stretch/>
        </p:blipFill>
        <p:spPr>
          <a:xfrm>
            <a:off x="9642408" y="696253"/>
            <a:ext cx="3790337" cy="3512598"/>
          </a:xfrm>
          <a:prstGeom prst="octagon">
            <a:avLst/>
          </a:prstGeom>
          <a:ln w="76200">
            <a:solidFill>
              <a:srgbClr val="00945F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925E5E-1900-2A23-AC96-71B8C1A2AA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75157" y="6804299"/>
            <a:ext cx="2698504" cy="2698504"/>
          </a:xfrm>
          <a:prstGeom prst="octagon">
            <a:avLst/>
          </a:prstGeom>
          <a:ln w="76200">
            <a:solidFill>
              <a:srgbClr val="00945F"/>
            </a:solidFill>
          </a:ln>
        </p:spPr>
      </p:pic>
      <p:pic>
        <p:nvPicPr>
          <p:cNvPr id="1026" name="Picture 2" descr="Powerbreathe for Sports Performance | Sports Physio Massage Gold Coast |  Ashmore, Burleigh | Massage | Pilates | mygcphysio.com.au">
            <a:extLst>
              <a:ext uri="{FF2B5EF4-FFF2-40B4-BE49-F238E27FC236}">
                <a16:creationId xmlns:a16="http://schemas.microsoft.com/office/drawing/2014/main" id="{67104CFA-A3D4-8225-A17D-B533FA4DD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23" y="2971536"/>
            <a:ext cx="2143125" cy="2143125"/>
          </a:xfrm>
          <a:prstGeom prst="octagon">
            <a:avLst/>
          </a:prstGeom>
          <a:noFill/>
          <a:ln w="76200">
            <a:solidFill>
              <a:srgbClr val="00945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ym with exercise equipment">
            <a:extLst>
              <a:ext uri="{FF2B5EF4-FFF2-40B4-BE49-F238E27FC236}">
                <a16:creationId xmlns:a16="http://schemas.microsoft.com/office/drawing/2014/main" id="{FEDB5282-E086-3E7C-336C-95D21A11DA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1768" y="416649"/>
            <a:ext cx="2887908" cy="2554887"/>
          </a:xfrm>
          <a:prstGeom prst="octagon">
            <a:avLst/>
          </a:prstGeom>
          <a:ln w="38100">
            <a:solidFill>
              <a:srgbClr val="00945F"/>
            </a:solidFill>
          </a:ln>
        </p:spPr>
      </p:pic>
      <p:pic>
        <p:nvPicPr>
          <p:cNvPr id="1028" name="Picture 4" descr="Virtual Reality or VR headset isolated on transparent background PNG. VR  Glasses for 360 environment games or simulation training generative ai  24724528 PNG">
            <a:extLst>
              <a:ext uri="{FF2B5EF4-FFF2-40B4-BE49-F238E27FC236}">
                <a16:creationId xmlns:a16="http://schemas.microsoft.com/office/drawing/2014/main" id="{35B6FD39-90DF-C037-47BA-CCB6F4834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151" y="4416809"/>
            <a:ext cx="2943534" cy="2943534"/>
          </a:xfrm>
          <a:prstGeom prst="octagon">
            <a:avLst/>
          </a:prstGeom>
          <a:noFill/>
          <a:ln w="57150">
            <a:solidFill>
              <a:srgbClr val="00945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A687B5-2E7A-E7A4-C291-6F4977AACB0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13375" y="6867765"/>
            <a:ext cx="2384871" cy="2384871"/>
          </a:xfrm>
          <a:prstGeom prst="octagon">
            <a:avLst/>
          </a:prstGeom>
          <a:ln w="57150">
            <a:solidFill>
              <a:srgbClr val="00945F"/>
            </a:solidFill>
          </a:ln>
        </p:spPr>
      </p:pic>
      <p:pic>
        <p:nvPicPr>
          <p:cNvPr id="8" name="Picture 4" descr="Philips Respironics Threshold IMT Lung Muscle Trainer – Risana Health">
            <a:extLst>
              <a:ext uri="{FF2B5EF4-FFF2-40B4-BE49-F238E27FC236}">
                <a16:creationId xmlns:a16="http://schemas.microsoft.com/office/drawing/2014/main" id="{B5F6A3C1-649B-F2E8-82BC-B26A66650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6042" y="4399562"/>
            <a:ext cx="2346716" cy="2146102"/>
          </a:xfrm>
          <a:prstGeom prst="octagon">
            <a:avLst/>
          </a:prstGeom>
          <a:noFill/>
          <a:ln w="38100">
            <a:solidFill>
              <a:srgbClr val="00945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676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E343406-D272-6824-B762-3F523FD05718}"/>
              </a:ext>
            </a:extLst>
          </p:cNvPr>
          <p:cNvSpPr txBox="1"/>
          <p:nvPr/>
        </p:nvSpPr>
        <p:spPr>
          <a:xfrm>
            <a:off x="685800" y="548166"/>
            <a:ext cx="9144000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ts val="5094"/>
              </a:lnSpc>
              <a:spcBef>
                <a:spcPct val="0"/>
              </a:spcBef>
            </a:pPr>
            <a:r>
              <a:rPr lang="en-US" sz="6000" dirty="0">
                <a:solidFill>
                  <a:srgbClr val="FFFFFF"/>
                </a:solidFill>
                <a:latin typeface="Gill Sans Bold"/>
              </a:rPr>
              <a:t>The Team </a:t>
            </a:r>
          </a:p>
          <a:p>
            <a:pPr marL="0" lvl="0" indent="0">
              <a:lnSpc>
                <a:spcPts val="5094"/>
              </a:lnSpc>
              <a:spcBef>
                <a:spcPct val="0"/>
              </a:spcBef>
            </a:pPr>
            <a:r>
              <a:rPr lang="en-US" sz="4800" dirty="0">
                <a:solidFill>
                  <a:srgbClr val="00945F"/>
                </a:solidFill>
                <a:latin typeface="Gill Sans Bold"/>
              </a:rPr>
              <a:t>We are Stronger Together</a:t>
            </a:r>
            <a:endParaRPr lang="en-AU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4FA22A-EF33-4FA2-49FD-52F878610EAC}"/>
              </a:ext>
            </a:extLst>
          </p:cNvPr>
          <p:cNvSpPr txBox="1"/>
          <p:nvPr/>
        </p:nvSpPr>
        <p:spPr>
          <a:xfrm>
            <a:off x="1227221" y="2598821"/>
            <a:ext cx="15520737" cy="7479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4400" b="1" kern="100" dirty="0">
                <a:solidFill>
                  <a:srgbClr val="00945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Stronger together </a:t>
            </a:r>
            <a:r>
              <a:rPr lang="en-US" sz="44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– harnessing the potential of advancing technologies, along with health professionals clinical experience, rather than using technology in isolation.</a:t>
            </a:r>
          </a:p>
          <a:p>
            <a:pPr lvl="0">
              <a:lnSpc>
                <a:spcPct val="115000"/>
              </a:lnSpc>
            </a:pPr>
            <a:endParaRPr lang="en-AU" sz="44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en-US" sz="4400" b="1" kern="100" dirty="0">
                <a:solidFill>
                  <a:srgbClr val="00945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Stronger together </a:t>
            </a:r>
            <a:r>
              <a:rPr lang="en-US" sz="44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– as a multidisciplinary team, working together to help achieve a client’s specific goals.</a:t>
            </a:r>
          </a:p>
          <a:p>
            <a:pPr lvl="0">
              <a:lnSpc>
                <a:spcPct val="115000"/>
              </a:lnSpc>
            </a:pPr>
            <a:endParaRPr lang="en-AU" sz="44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00945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Stronger together </a:t>
            </a:r>
            <a:r>
              <a:rPr lang="en-US" sz="44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 a community – enhancing social connections within the community.</a:t>
            </a:r>
            <a:endParaRPr lang="en-AU" sz="44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AU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275A793-1E4D-A47B-36F5-797C61755D88}"/>
              </a:ext>
            </a:extLst>
          </p:cNvPr>
          <p:cNvCxnSpPr/>
          <p:nvPr/>
        </p:nvCxnSpPr>
        <p:spPr>
          <a:xfrm>
            <a:off x="1792705" y="2334127"/>
            <a:ext cx="147025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9">
            <a:extLst>
              <a:ext uri="{FF2B5EF4-FFF2-40B4-BE49-F238E27FC236}">
                <a16:creationId xmlns:a16="http://schemas.microsoft.com/office/drawing/2014/main" id="{FAA2027B-5D46-5D1C-62DA-9BC09A96CC30}"/>
              </a:ext>
            </a:extLst>
          </p:cNvPr>
          <p:cNvSpPr/>
          <p:nvPr/>
        </p:nvSpPr>
        <p:spPr>
          <a:xfrm>
            <a:off x="16002000" y="9507242"/>
            <a:ext cx="1819736" cy="479262"/>
          </a:xfrm>
          <a:custGeom>
            <a:avLst/>
            <a:gdLst/>
            <a:ahLst/>
            <a:cxnLst/>
            <a:rect l="l" t="t" r="r" b="b"/>
            <a:pathLst>
              <a:path w="4706258" h="1386207">
                <a:moveTo>
                  <a:pt x="0" y="0"/>
                </a:moveTo>
                <a:lnTo>
                  <a:pt x="4706257" y="0"/>
                </a:lnTo>
                <a:lnTo>
                  <a:pt x="4706257" y="1386206"/>
                </a:lnTo>
                <a:lnTo>
                  <a:pt x="0" y="13862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9C88FE4-8DEF-1F9A-ADB5-BD1A8C27CA30}"/>
              </a:ext>
            </a:extLst>
          </p:cNvPr>
          <p:cNvSpPr/>
          <p:nvPr/>
        </p:nvSpPr>
        <p:spPr>
          <a:xfrm>
            <a:off x="16278325" y="-426461"/>
            <a:ext cx="2647750" cy="2647750"/>
          </a:xfrm>
          <a:custGeom>
            <a:avLst/>
            <a:gdLst/>
            <a:ahLst/>
            <a:cxnLst/>
            <a:rect l="l" t="t" r="r" b="b"/>
            <a:pathLst>
              <a:path w="2647750" h="2647750">
                <a:moveTo>
                  <a:pt x="0" y="0"/>
                </a:moveTo>
                <a:lnTo>
                  <a:pt x="2647750" y="0"/>
                </a:lnTo>
                <a:lnTo>
                  <a:pt x="2647750" y="2647751"/>
                </a:lnTo>
                <a:lnTo>
                  <a:pt x="0" y="26477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AE81453E-4AFE-436D-8501-A30BD470C007}"/>
              </a:ext>
            </a:extLst>
          </p:cNvPr>
          <p:cNvSpPr/>
          <p:nvPr/>
        </p:nvSpPr>
        <p:spPr>
          <a:xfrm>
            <a:off x="16278325" y="2792189"/>
            <a:ext cx="2647750" cy="2647750"/>
          </a:xfrm>
          <a:custGeom>
            <a:avLst/>
            <a:gdLst/>
            <a:ahLst/>
            <a:cxnLst/>
            <a:rect l="l" t="t" r="r" b="b"/>
            <a:pathLst>
              <a:path w="2647750" h="2647750">
                <a:moveTo>
                  <a:pt x="0" y="0"/>
                </a:moveTo>
                <a:lnTo>
                  <a:pt x="2647750" y="0"/>
                </a:lnTo>
                <a:lnTo>
                  <a:pt x="2647750" y="2647751"/>
                </a:lnTo>
                <a:lnTo>
                  <a:pt x="0" y="26477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2300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9">
            <a:extLst>
              <a:ext uri="{FF2B5EF4-FFF2-40B4-BE49-F238E27FC236}">
                <a16:creationId xmlns:a16="http://schemas.microsoft.com/office/drawing/2014/main" id="{021A0CD2-0219-EF69-79E5-A46D80CF0AC9}"/>
              </a:ext>
            </a:extLst>
          </p:cNvPr>
          <p:cNvSpPr/>
          <p:nvPr/>
        </p:nvSpPr>
        <p:spPr>
          <a:xfrm>
            <a:off x="16387532" y="9407769"/>
            <a:ext cx="1819736" cy="479262"/>
          </a:xfrm>
          <a:custGeom>
            <a:avLst/>
            <a:gdLst/>
            <a:ahLst/>
            <a:cxnLst/>
            <a:rect l="l" t="t" r="r" b="b"/>
            <a:pathLst>
              <a:path w="4706258" h="1386207">
                <a:moveTo>
                  <a:pt x="0" y="0"/>
                </a:moveTo>
                <a:lnTo>
                  <a:pt x="4706257" y="0"/>
                </a:lnTo>
                <a:lnTo>
                  <a:pt x="4706257" y="1386206"/>
                </a:lnTo>
                <a:lnTo>
                  <a:pt x="0" y="13862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BA6C2F9-A003-B668-AA2B-5FD7D7D714C7}"/>
              </a:ext>
            </a:extLst>
          </p:cNvPr>
          <p:cNvGrpSpPr/>
          <p:nvPr/>
        </p:nvGrpSpPr>
        <p:grpSpPr>
          <a:xfrm>
            <a:off x="1155032" y="591896"/>
            <a:ext cx="16398265" cy="11606169"/>
            <a:chOff x="0" y="650889"/>
            <a:chExt cx="17022355" cy="1160616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631F15A-322B-27C3-76BD-48113AB92249}"/>
                </a:ext>
              </a:extLst>
            </p:cNvPr>
            <p:cNvSpPr txBox="1"/>
            <p:nvPr/>
          </p:nvSpPr>
          <p:spPr>
            <a:xfrm>
              <a:off x="774347" y="2623652"/>
              <a:ext cx="16248008" cy="9633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4000" dirty="0">
                  <a:solidFill>
                    <a:schemeClr val="bg1"/>
                  </a:solidFill>
                  <a:latin typeface="Gill Sans Nova" panose="020B0602020104020203" pitchFamily="34" charset="0"/>
                </a:rPr>
                <a:t>Can be used in a variety of settings:</a:t>
              </a:r>
            </a:p>
            <a:p>
              <a:pPr marL="1028700" lvl="1" indent="-571500">
                <a:buFontTx/>
                <a:buChar char="-"/>
              </a:pPr>
              <a:r>
                <a:rPr lang="en-US" sz="4000" dirty="0">
                  <a:solidFill>
                    <a:schemeClr val="bg1"/>
                  </a:solidFill>
                  <a:latin typeface="Gill Sans Nova" panose="020B0602020104020203" pitchFamily="34" charset="0"/>
                </a:rPr>
                <a:t>Hospitals</a:t>
              </a:r>
            </a:p>
            <a:p>
              <a:pPr marL="1028700" lvl="1" indent="-571500">
                <a:buFontTx/>
                <a:buChar char="-"/>
              </a:pPr>
              <a:r>
                <a:rPr lang="en-US" sz="4000" dirty="0">
                  <a:solidFill>
                    <a:schemeClr val="bg1"/>
                  </a:solidFill>
                  <a:latin typeface="Gill Sans Nova" panose="020B0602020104020203" pitchFamily="34" charset="0"/>
                </a:rPr>
                <a:t>Outpatient care settings</a:t>
              </a:r>
            </a:p>
            <a:p>
              <a:pPr marL="1028700" lvl="1" indent="-571500">
                <a:buFontTx/>
                <a:buChar char="-"/>
              </a:pPr>
              <a:r>
                <a:rPr lang="en-US" sz="4000" dirty="0">
                  <a:solidFill>
                    <a:schemeClr val="bg1"/>
                  </a:solidFill>
                  <a:latin typeface="Gill Sans Nova" panose="020B0602020104020203" pitchFamily="34" charset="0"/>
                </a:rPr>
                <a:t>Acute and rehab settings</a:t>
              </a:r>
            </a:p>
            <a:p>
              <a:pPr marL="1028700" lvl="1" indent="-571500">
                <a:buFontTx/>
                <a:buChar char="-"/>
              </a:pPr>
              <a:r>
                <a:rPr lang="en-US" sz="4000" dirty="0">
                  <a:solidFill>
                    <a:schemeClr val="bg1"/>
                  </a:solidFill>
                  <a:latin typeface="Gill Sans Nova" panose="020B0602020104020203" pitchFamily="34" charset="0"/>
                </a:rPr>
                <a:t>Long-term living</a:t>
              </a:r>
            </a:p>
            <a:p>
              <a:pPr marL="1028700" lvl="1" indent="-571500">
                <a:buFontTx/>
                <a:buChar char="-"/>
              </a:pPr>
              <a:r>
                <a:rPr lang="en-US" sz="4000" dirty="0">
                  <a:solidFill>
                    <a:schemeClr val="bg1"/>
                  </a:solidFill>
                  <a:latin typeface="Gill Sans Nova" panose="020B0602020104020203" pitchFamily="34" charset="0"/>
                </a:rPr>
                <a:t>Palliative care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4000" dirty="0">
                  <a:solidFill>
                    <a:schemeClr val="bg1"/>
                  </a:solidFill>
                  <a:latin typeface="Gill Sans Nova" panose="020B0602020104020203" pitchFamily="34" charset="0"/>
                </a:rPr>
                <a:t>Education/training – enhance medical training using life-like simulations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4000" dirty="0">
                  <a:solidFill>
                    <a:schemeClr val="bg1"/>
                  </a:solidFill>
                  <a:latin typeface="Gill Sans Nova" panose="020B0602020104020203" pitchFamily="34" charset="0"/>
                </a:rPr>
                <a:t>Pain and anxiety management – immersive experience-based applications can reduce opioid use and patient reported pain and anxiety levels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4000" dirty="0">
                  <a:solidFill>
                    <a:schemeClr val="bg1"/>
                  </a:solidFill>
                  <a:latin typeface="Gill Sans Nova" panose="020B0602020104020203" pitchFamily="34" charset="0"/>
                </a:rPr>
                <a:t>Allied health clinical applications</a:t>
              </a:r>
            </a:p>
            <a:p>
              <a:pPr algn="ctr"/>
              <a:endParaRPr lang="en-US" sz="4000" dirty="0">
                <a:solidFill>
                  <a:schemeClr val="bg1"/>
                </a:solidFill>
              </a:endParaRPr>
            </a:p>
            <a:p>
              <a:pPr marL="571500" indent="-571500">
                <a:buFont typeface="Arial" panose="020B0604020202020204" pitchFamily="34" charset="0"/>
                <a:buChar char="•"/>
              </a:pPr>
              <a:endParaRPr lang="en-US" sz="4000" dirty="0">
                <a:solidFill>
                  <a:schemeClr val="bg1"/>
                </a:solidFill>
              </a:endParaRPr>
            </a:p>
            <a:p>
              <a:pPr marL="571500" indent="-57150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</a:endParaRPr>
            </a:p>
            <a:p>
              <a:pPr marL="571500" indent="-57150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</a:endParaRPr>
            </a:p>
            <a:p>
              <a:pPr marL="571500" indent="-57150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</a:endParaRPr>
            </a:p>
            <a:p>
              <a:pPr marL="571500" indent="-571500">
                <a:buFont typeface="Arial" panose="020B0604020202020204" pitchFamily="34" charset="0"/>
                <a:buChar char="•"/>
              </a:pPr>
              <a:endParaRPr lang="en-AU" sz="40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1">
              <a:extLst>
                <a:ext uri="{FF2B5EF4-FFF2-40B4-BE49-F238E27FC236}">
                  <a16:creationId xmlns:a16="http://schemas.microsoft.com/office/drawing/2014/main" id="{7D10780E-E41F-8EED-163A-C5DD5493E331}"/>
                </a:ext>
              </a:extLst>
            </p:cNvPr>
            <p:cNvSpPr txBox="1"/>
            <p:nvPr/>
          </p:nvSpPr>
          <p:spPr>
            <a:xfrm>
              <a:off x="0" y="650889"/>
              <a:ext cx="15856590" cy="1354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spcBef>
                  <a:spcPct val="0"/>
                </a:spcBef>
              </a:pPr>
              <a:r>
                <a:rPr lang="en-US" sz="8800" dirty="0">
                  <a:solidFill>
                    <a:srgbClr val="FFFFFF"/>
                  </a:solidFill>
                  <a:latin typeface="Gill Sans Bold"/>
                </a:rPr>
                <a:t>Applications in Healthcare</a:t>
              </a:r>
            </a:p>
          </p:txBody>
        </p:sp>
      </p:grpSp>
      <p:sp>
        <p:nvSpPr>
          <p:cNvPr id="4" name="Freeform 2">
            <a:extLst>
              <a:ext uri="{FF2B5EF4-FFF2-40B4-BE49-F238E27FC236}">
                <a16:creationId xmlns:a16="http://schemas.microsoft.com/office/drawing/2014/main" id="{57DE46AF-CB38-6D32-A5B4-F881830E30C6}"/>
              </a:ext>
            </a:extLst>
          </p:cNvPr>
          <p:cNvSpPr/>
          <p:nvPr/>
        </p:nvSpPr>
        <p:spPr>
          <a:xfrm rot="1313163">
            <a:off x="-4766463" y="6261088"/>
            <a:ext cx="9085628" cy="5368780"/>
          </a:xfrm>
          <a:custGeom>
            <a:avLst/>
            <a:gdLst/>
            <a:ahLst/>
            <a:cxnLst/>
            <a:rect l="l" t="t" r="r" b="b"/>
            <a:pathLst>
              <a:path w="9085628" h="5368780">
                <a:moveTo>
                  <a:pt x="0" y="0"/>
                </a:moveTo>
                <a:lnTo>
                  <a:pt x="9085628" y="0"/>
                </a:lnTo>
                <a:lnTo>
                  <a:pt x="9085628" y="5368780"/>
                </a:lnTo>
                <a:lnTo>
                  <a:pt x="0" y="5368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15">
            <a:extLst>
              <a:ext uri="{FF2B5EF4-FFF2-40B4-BE49-F238E27FC236}">
                <a16:creationId xmlns:a16="http://schemas.microsoft.com/office/drawing/2014/main" id="{3AFE1597-1C6D-E035-F364-9B7A523A0894}"/>
              </a:ext>
            </a:extLst>
          </p:cNvPr>
          <p:cNvSpPr/>
          <p:nvPr/>
        </p:nvSpPr>
        <p:spPr>
          <a:xfrm rot="1313163">
            <a:off x="13968836" y="-318230"/>
            <a:ext cx="9085628" cy="5368780"/>
          </a:xfrm>
          <a:custGeom>
            <a:avLst/>
            <a:gdLst/>
            <a:ahLst/>
            <a:cxnLst/>
            <a:rect l="l" t="t" r="r" b="b"/>
            <a:pathLst>
              <a:path w="9085628" h="5368780">
                <a:moveTo>
                  <a:pt x="0" y="0"/>
                </a:moveTo>
                <a:lnTo>
                  <a:pt x="9085629" y="0"/>
                </a:lnTo>
                <a:lnTo>
                  <a:pt x="9085629" y="5368780"/>
                </a:lnTo>
                <a:lnTo>
                  <a:pt x="0" y="5368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0803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1A548A-F8FD-B925-5635-EB5A899ABEE7}"/>
              </a:ext>
            </a:extLst>
          </p:cNvPr>
          <p:cNvSpPr txBox="1"/>
          <p:nvPr/>
        </p:nvSpPr>
        <p:spPr>
          <a:xfrm>
            <a:off x="211515" y="232643"/>
            <a:ext cx="1768642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8800" dirty="0">
                <a:solidFill>
                  <a:srgbClr val="FFFFFF"/>
                </a:solidFill>
                <a:latin typeface="Gill Sans Bold"/>
              </a:rPr>
              <a:t>Applications in Healthcare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4D4E9C-A63D-6784-2F47-EA98B30CA7C6}"/>
              </a:ext>
            </a:extLst>
          </p:cNvPr>
          <p:cNvSpPr txBox="1"/>
          <p:nvPr/>
        </p:nvSpPr>
        <p:spPr>
          <a:xfrm>
            <a:off x="733926" y="1581891"/>
            <a:ext cx="13282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945F"/>
                </a:solidFill>
                <a:latin typeface="Gill Sans Nova" panose="020B0602020104020203" pitchFamily="34" charset="0"/>
              </a:rPr>
              <a:t>Allied health clinical applications</a:t>
            </a:r>
            <a:endParaRPr lang="en-AU" sz="4800" b="1" dirty="0">
              <a:solidFill>
                <a:srgbClr val="00945F"/>
              </a:solidFill>
              <a:latin typeface="Gill Sans Nova" panose="020B0602020104020203" pitchFamily="34" charset="0"/>
            </a:endParaRP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C2B7D735-D54E-8350-0898-C62BEEE641B1}"/>
              </a:ext>
            </a:extLst>
          </p:cNvPr>
          <p:cNvGrpSpPr/>
          <p:nvPr/>
        </p:nvGrpSpPr>
        <p:grpSpPr>
          <a:xfrm rot="-5400000">
            <a:off x="11392544" y="4154952"/>
            <a:ext cx="11958151" cy="1929323"/>
            <a:chOff x="0" y="0"/>
            <a:chExt cx="3149472" cy="508135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A25CA549-6F76-4856-1BF3-FD7C94B10641}"/>
                </a:ext>
              </a:extLst>
            </p:cNvPr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00945F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FDFCFDF8-2CFC-CB55-9A57-5F8B51D5EDC8}"/>
                </a:ext>
              </a:extLst>
            </p:cNvPr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5287E4D-76FD-84BE-B08C-8E4D00649897}"/>
              </a:ext>
            </a:extLst>
          </p:cNvPr>
          <p:cNvSpPr txBox="1"/>
          <p:nvPr/>
        </p:nvSpPr>
        <p:spPr>
          <a:xfrm>
            <a:off x="1179095" y="3146584"/>
            <a:ext cx="16718841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Gill Sans Nova" panose="020B0602020104020203" pitchFamily="34" charset="0"/>
              </a:rPr>
              <a:t>Treatment tool – can be paired with devices such as a stationary bike or rower and can be used for multidisciplinary collaboration of client care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Gill Sans Nova" panose="020B0602020104020203" pitchFamily="34" charset="0"/>
              </a:rPr>
              <a:t>Interactive and immersive telehealth consultations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Gill Sans Nova" panose="020B0602020104020203" pitchFamily="34" charset="0"/>
              </a:rPr>
              <a:t>Accurate, objective assessments e.g. functional reach test, timed up and go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Gill Sans Nova" panose="020B0602020104020203" pitchFamily="34" charset="0"/>
              </a:rPr>
              <a:t>Data collected and reports generated on:</a:t>
            </a:r>
          </a:p>
          <a:p>
            <a:pPr lvl="2"/>
            <a:r>
              <a:rPr lang="en-US" sz="4000" dirty="0">
                <a:solidFill>
                  <a:schemeClr val="bg1"/>
                </a:solidFill>
                <a:latin typeface="Gill Sans Nova" panose="020B0602020104020203" pitchFamily="34" charset="0"/>
              </a:rPr>
              <a:t>- Cognition</a:t>
            </a:r>
          </a:p>
          <a:p>
            <a:pPr marL="1200150" lvl="2" indent="-285750">
              <a:buFontTx/>
              <a:buChar char="-"/>
            </a:pPr>
            <a:r>
              <a:rPr lang="en-US" sz="4000" dirty="0">
                <a:solidFill>
                  <a:schemeClr val="bg1"/>
                </a:solidFill>
                <a:latin typeface="Gill Sans Nova" panose="020B0602020104020203" pitchFamily="34" charset="0"/>
              </a:rPr>
              <a:t>Vestibular and oculomotor function</a:t>
            </a:r>
          </a:p>
          <a:p>
            <a:pPr marL="1200150" lvl="2" indent="-285750">
              <a:buFontTx/>
              <a:buChar char="-"/>
            </a:pPr>
            <a:r>
              <a:rPr lang="en-US" sz="4000" dirty="0">
                <a:solidFill>
                  <a:schemeClr val="bg1"/>
                </a:solidFill>
                <a:latin typeface="Gill Sans Nova" panose="020B0602020104020203" pitchFamily="34" charset="0"/>
              </a:rPr>
              <a:t>Balance</a:t>
            </a:r>
          </a:p>
          <a:p>
            <a:pPr marL="1200150" lvl="2" indent="-285750">
              <a:buFontTx/>
              <a:buChar char="-"/>
            </a:pPr>
            <a:r>
              <a:rPr lang="en-US" sz="4000" dirty="0">
                <a:solidFill>
                  <a:schemeClr val="bg1"/>
                </a:solidFill>
                <a:latin typeface="Gill Sans Nova" panose="020B0602020104020203" pitchFamily="34" charset="0"/>
              </a:rPr>
              <a:t>Mobility and joint range of motion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Gill Sans Nova" panose="020B0602020104020203" pitchFamily="34" charset="0"/>
              </a:rPr>
              <a:t>Prescription of home programs</a:t>
            </a:r>
            <a:endParaRPr lang="en-US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endParaRPr lang="en-AU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id="{35F47BA9-64AE-3A66-2012-DAE1FB523279}"/>
              </a:ext>
            </a:extLst>
          </p:cNvPr>
          <p:cNvSpPr/>
          <p:nvPr/>
        </p:nvSpPr>
        <p:spPr>
          <a:xfrm>
            <a:off x="14378358" y="9693468"/>
            <a:ext cx="1819736" cy="479262"/>
          </a:xfrm>
          <a:custGeom>
            <a:avLst/>
            <a:gdLst/>
            <a:ahLst/>
            <a:cxnLst/>
            <a:rect l="l" t="t" r="r" b="b"/>
            <a:pathLst>
              <a:path w="4706258" h="1386207">
                <a:moveTo>
                  <a:pt x="0" y="0"/>
                </a:moveTo>
                <a:lnTo>
                  <a:pt x="4706257" y="0"/>
                </a:lnTo>
                <a:lnTo>
                  <a:pt x="4706257" y="1386206"/>
                </a:lnTo>
                <a:lnTo>
                  <a:pt x="0" y="13862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7017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267961" y="8412696"/>
            <a:ext cx="4319810" cy="426581"/>
          </a:xfrm>
          <a:custGeom>
            <a:avLst/>
            <a:gdLst/>
            <a:ahLst/>
            <a:cxnLst/>
            <a:rect l="l" t="t" r="r" b="b"/>
            <a:pathLst>
              <a:path w="4319810" h="426581">
                <a:moveTo>
                  <a:pt x="0" y="0"/>
                </a:moveTo>
                <a:lnTo>
                  <a:pt x="4319809" y="0"/>
                </a:lnTo>
                <a:lnTo>
                  <a:pt x="4319809" y="426581"/>
                </a:lnTo>
                <a:lnTo>
                  <a:pt x="0" y="4265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9999"/>
            </a:stretch>
          </a:blipFill>
        </p:spPr>
        <p:txBody>
          <a:bodyPr/>
          <a:lstStyle/>
          <a:p>
            <a:endParaRPr lang="en-AU">
              <a:solidFill>
                <a:schemeClr val="bg1"/>
              </a:solidFill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984095" y="8493774"/>
            <a:ext cx="4319810" cy="426581"/>
          </a:xfrm>
          <a:custGeom>
            <a:avLst/>
            <a:gdLst/>
            <a:ahLst/>
            <a:cxnLst/>
            <a:rect l="l" t="t" r="r" b="b"/>
            <a:pathLst>
              <a:path w="4319810" h="426581">
                <a:moveTo>
                  <a:pt x="0" y="0"/>
                </a:moveTo>
                <a:lnTo>
                  <a:pt x="4319810" y="0"/>
                </a:lnTo>
                <a:lnTo>
                  <a:pt x="4319810" y="426581"/>
                </a:lnTo>
                <a:lnTo>
                  <a:pt x="0" y="4265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9999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5"/>
          <p:cNvSpPr/>
          <p:nvPr/>
        </p:nvSpPr>
        <p:spPr>
          <a:xfrm>
            <a:off x="11703955" y="8412696"/>
            <a:ext cx="4319810" cy="426581"/>
          </a:xfrm>
          <a:custGeom>
            <a:avLst/>
            <a:gdLst/>
            <a:ahLst/>
            <a:cxnLst/>
            <a:rect l="l" t="t" r="r" b="b"/>
            <a:pathLst>
              <a:path w="4319810" h="426581">
                <a:moveTo>
                  <a:pt x="0" y="0"/>
                </a:moveTo>
                <a:lnTo>
                  <a:pt x="4319809" y="0"/>
                </a:lnTo>
                <a:lnTo>
                  <a:pt x="4319809" y="426581"/>
                </a:lnTo>
                <a:lnTo>
                  <a:pt x="0" y="4265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9999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6" name="Freeform 9">
            <a:extLst>
              <a:ext uri="{FF2B5EF4-FFF2-40B4-BE49-F238E27FC236}">
                <a16:creationId xmlns:a16="http://schemas.microsoft.com/office/drawing/2014/main" id="{4166113D-D20D-383B-155B-3598CA8A7A7A}"/>
              </a:ext>
            </a:extLst>
          </p:cNvPr>
          <p:cNvSpPr/>
          <p:nvPr/>
        </p:nvSpPr>
        <p:spPr>
          <a:xfrm>
            <a:off x="16023765" y="9541038"/>
            <a:ext cx="1819736" cy="479262"/>
          </a:xfrm>
          <a:custGeom>
            <a:avLst/>
            <a:gdLst/>
            <a:ahLst/>
            <a:cxnLst/>
            <a:rect l="l" t="t" r="r" b="b"/>
            <a:pathLst>
              <a:path w="4706258" h="1386207">
                <a:moveTo>
                  <a:pt x="0" y="0"/>
                </a:moveTo>
                <a:lnTo>
                  <a:pt x="4706257" y="0"/>
                </a:lnTo>
                <a:lnTo>
                  <a:pt x="4706257" y="1386206"/>
                </a:lnTo>
                <a:lnTo>
                  <a:pt x="0" y="13862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7E87F62C-42B5-7753-9B7B-322D02DA8915}"/>
              </a:ext>
            </a:extLst>
          </p:cNvPr>
          <p:cNvSpPr txBox="1"/>
          <p:nvPr/>
        </p:nvSpPr>
        <p:spPr>
          <a:xfrm>
            <a:off x="553630" y="508150"/>
            <a:ext cx="9133766" cy="2597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364"/>
              </a:lnSpc>
            </a:pPr>
            <a:r>
              <a:rPr lang="en-US" sz="8800">
                <a:solidFill>
                  <a:srgbClr val="FFFFFF"/>
                </a:solidFill>
                <a:latin typeface="Gill Sans Bold"/>
              </a:rPr>
              <a:t>Benefits…</a:t>
            </a:r>
            <a:r>
              <a:rPr lang="en-US">
                <a:solidFill>
                  <a:srgbClr val="FFFFFF"/>
                </a:solidFill>
                <a:latin typeface="Gill Sans Bold"/>
              </a:rPr>
              <a:t> </a:t>
            </a:r>
            <a:endParaRPr lang="en-US">
              <a:solidFill>
                <a:srgbClr val="00945F"/>
              </a:solidFill>
              <a:latin typeface="Gill Sans Bold"/>
            </a:endParaRPr>
          </a:p>
          <a:p>
            <a:pPr>
              <a:lnSpc>
                <a:spcPts val="10364"/>
              </a:lnSpc>
            </a:pPr>
            <a:r>
              <a:rPr lang="en-US" sz="8637">
                <a:solidFill>
                  <a:srgbClr val="00945F"/>
                </a:solidFill>
                <a:latin typeface="Gill Sans Bold"/>
              </a:rPr>
              <a:t>ENGAGEMENT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97C0BBBB-7B70-496B-C2C9-57F7BF324A08}"/>
              </a:ext>
            </a:extLst>
          </p:cNvPr>
          <p:cNvSpPr/>
          <p:nvPr/>
        </p:nvSpPr>
        <p:spPr>
          <a:xfrm>
            <a:off x="-295175" y="8630507"/>
            <a:ext cx="2647750" cy="2647750"/>
          </a:xfrm>
          <a:custGeom>
            <a:avLst/>
            <a:gdLst/>
            <a:ahLst/>
            <a:cxnLst/>
            <a:rect l="l" t="t" r="r" b="b"/>
            <a:pathLst>
              <a:path w="2647750" h="2647750">
                <a:moveTo>
                  <a:pt x="0" y="0"/>
                </a:moveTo>
                <a:lnTo>
                  <a:pt x="2647750" y="0"/>
                </a:lnTo>
                <a:lnTo>
                  <a:pt x="2647750" y="2647751"/>
                </a:lnTo>
                <a:lnTo>
                  <a:pt x="0" y="26477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F8E98801-CF9D-B69F-D592-308B5796DE11}"/>
              </a:ext>
            </a:extLst>
          </p:cNvPr>
          <p:cNvSpPr/>
          <p:nvPr/>
        </p:nvSpPr>
        <p:spPr>
          <a:xfrm>
            <a:off x="13863860" y="-1127931"/>
            <a:ext cx="2647750" cy="2647750"/>
          </a:xfrm>
          <a:custGeom>
            <a:avLst/>
            <a:gdLst/>
            <a:ahLst/>
            <a:cxnLst/>
            <a:rect l="l" t="t" r="r" b="b"/>
            <a:pathLst>
              <a:path w="2647750" h="2647750">
                <a:moveTo>
                  <a:pt x="0" y="0"/>
                </a:moveTo>
                <a:lnTo>
                  <a:pt x="2647750" y="0"/>
                </a:lnTo>
                <a:lnTo>
                  <a:pt x="2647750" y="2647750"/>
                </a:lnTo>
                <a:lnTo>
                  <a:pt x="0" y="26477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062849-477C-4029-261A-6D572FA27309}"/>
              </a:ext>
            </a:extLst>
          </p:cNvPr>
          <p:cNvSpPr txBox="1"/>
          <p:nvPr/>
        </p:nvSpPr>
        <p:spPr>
          <a:xfrm>
            <a:off x="1340774" y="3363007"/>
            <a:ext cx="1569479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Gill Sans Nova" panose="020B0602020104020203" pitchFamily="34" charset="0"/>
              </a:rPr>
              <a:t>“Gamification” of exercise using VR can make exercises:</a:t>
            </a:r>
          </a:p>
          <a:p>
            <a:pPr marL="1200150" lvl="2" indent="-285750">
              <a:buFontTx/>
              <a:buChar char="-"/>
            </a:pPr>
            <a:r>
              <a:rPr lang="en-US" sz="4800" dirty="0">
                <a:solidFill>
                  <a:schemeClr val="bg1"/>
                </a:solidFill>
                <a:latin typeface="Gill Sans Nova" panose="020B0602020104020203" pitchFamily="34" charset="0"/>
              </a:rPr>
              <a:t>Fun</a:t>
            </a:r>
            <a:r>
              <a:rPr lang="en-AU" sz="4800" dirty="0">
                <a:solidFill>
                  <a:schemeClr val="bg1"/>
                </a:solidFill>
                <a:latin typeface="Gill Sans Nova" panose="020B0602020104020203" pitchFamily="34" charset="0"/>
              </a:rPr>
              <a:t> and exciting</a:t>
            </a:r>
          </a:p>
          <a:p>
            <a:pPr marL="1200150" lvl="2" indent="-285750">
              <a:buFontTx/>
              <a:buChar char="-"/>
            </a:pPr>
            <a:r>
              <a:rPr lang="en-AU" sz="4800" dirty="0">
                <a:solidFill>
                  <a:schemeClr val="bg1"/>
                </a:solidFill>
                <a:latin typeface="Gill Sans Nova" panose="020B0602020104020203" pitchFamily="34" charset="0"/>
              </a:rPr>
              <a:t>Provide distraction</a:t>
            </a:r>
          </a:p>
          <a:p>
            <a:pPr marL="1200150" lvl="2" indent="-285750">
              <a:buFontTx/>
              <a:buChar char="-"/>
            </a:pPr>
            <a:r>
              <a:rPr lang="en-AU" sz="4800" dirty="0">
                <a:solidFill>
                  <a:schemeClr val="bg1"/>
                </a:solidFill>
                <a:latin typeface="Gill Sans Nova" panose="020B0602020104020203" pitchFamily="34" charset="0"/>
              </a:rPr>
              <a:t>Add cognitive challenges to a task</a:t>
            </a:r>
          </a:p>
          <a:p>
            <a:pPr marL="1200150" lvl="2" indent="-285750">
              <a:buFontTx/>
              <a:buChar char="-"/>
            </a:pPr>
            <a:r>
              <a:rPr lang="en-AU" sz="4800" dirty="0">
                <a:solidFill>
                  <a:schemeClr val="bg1"/>
                </a:solidFill>
                <a:latin typeface="Gill Sans Nova" panose="020B0602020104020203" pitchFamily="34" charset="0"/>
              </a:rPr>
              <a:t>Give instantaneous feedback on performance</a:t>
            </a:r>
            <a:endParaRPr lang="en-US" sz="4800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4800" dirty="0">
                <a:solidFill>
                  <a:schemeClr val="bg1"/>
                </a:solidFill>
                <a:latin typeface="Gill Sans Nova" panose="020B0602020104020203" pitchFamily="34" charset="0"/>
              </a:rPr>
              <a:t>Enhances engagement between client and clinician through </a:t>
            </a:r>
            <a:r>
              <a:rPr lang="en-AU" sz="4800" b="1" dirty="0">
                <a:solidFill>
                  <a:schemeClr val="bg1"/>
                </a:solidFill>
                <a:latin typeface="Gill Sans Nova" panose="020B0602020104020203" pitchFamily="34" charset="0"/>
              </a:rPr>
              <a:t>immersive</a:t>
            </a:r>
            <a:r>
              <a:rPr lang="en-AU" sz="4800" dirty="0">
                <a:solidFill>
                  <a:schemeClr val="bg1"/>
                </a:solidFill>
                <a:latin typeface="Gill Sans Nova" panose="020B0602020104020203" pitchFamily="34" charset="0"/>
              </a:rPr>
              <a:t> telehealth consultations</a:t>
            </a:r>
          </a:p>
        </p:txBody>
      </p:sp>
    </p:spTree>
    <p:extLst>
      <p:ext uri="{BB962C8B-B14F-4D97-AF65-F5344CB8AC3E}">
        <p14:creationId xmlns:p14="http://schemas.microsoft.com/office/powerpoint/2010/main" val="3367178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13163">
            <a:off x="-4261137" y="6573910"/>
            <a:ext cx="9085628" cy="5368780"/>
          </a:xfrm>
          <a:custGeom>
            <a:avLst/>
            <a:gdLst/>
            <a:ahLst/>
            <a:cxnLst/>
            <a:rect l="l" t="t" r="r" b="b"/>
            <a:pathLst>
              <a:path w="9085628" h="5368780">
                <a:moveTo>
                  <a:pt x="0" y="0"/>
                </a:moveTo>
                <a:lnTo>
                  <a:pt x="9085628" y="0"/>
                </a:lnTo>
                <a:lnTo>
                  <a:pt x="9085628" y="5368780"/>
                </a:lnTo>
                <a:lnTo>
                  <a:pt x="0" y="53687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Freeform 4"/>
          <p:cNvSpPr/>
          <p:nvPr/>
        </p:nvSpPr>
        <p:spPr>
          <a:xfrm>
            <a:off x="6984095" y="8493774"/>
            <a:ext cx="4319810" cy="426581"/>
          </a:xfrm>
          <a:custGeom>
            <a:avLst/>
            <a:gdLst/>
            <a:ahLst/>
            <a:cxnLst/>
            <a:rect l="l" t="t" r="r" b="b"/>
            <a:pathLst>
              <a:path w="4319810" h="426581">
                <a:moveTo>
                  <a:pt x="0" y="0"/>
                </a:moveTo>
                <a:lnTo>
                  <a:pt x="4319810" y="0"/>
                </a:lnTo>
                <a:lnTo>
                  <a:pt x="4319810" y="426581"/>
                </a:lnTo>
                <a:lnTo>
                  <a:pt x="0" y="4265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9999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5"/>
          <p:cNvSpPr/>
          <p:nvPr/>
        </p:nvSpPr>
        <p:spPr>
          <a:xfrm>
            <a:off x="11703955" y="8412696"/>
            <a:ext cx="4319810" cy="426581"/>
          </a:xfrm>
          <a:custGeom>
            <a:avLst/>
            <a:gdLst/>
            <a:ahLst/>
            <a:cxnLst/>
            <a:rect l="l" t="t" r="r" b="b"/>
            <a:pathLst>
              <a:path w="4319810" h="426581">
                <a:moveTo>
                  <a:pt x="0" y="0"/>
                </a:moveTo>
                <a:lnTo>
                  <a:pt x="4319809" y="0"/>
                </a:lnTo>
                <a:lnTo>
                  <a:pt x="4319809" y="426581"/>
                </a:lnTo>
                <a:lnTo>
                  <a:pt x="0" y="4265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9999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5" name="Freeform 15"/>
          <p:cNvSpPr/>
          <p:nvPr/>
        </p:nvSpPr>
        <p:spPr>
          <a:xfrm rot="1313163">
            <a:off x="15523340" y="-1739757"/>
            <a:ext cx="9085628" cy="5368780"/>
          </a:xfrm>
          <a:custGeom>
            <a:avLst/>
            <a:gdLst/>
            <a:ahLst/>
            <a:cxnLst/>
            <a:rect l="l" t="t" r="r" b="b"/>
            <a:pathLst>
              <a:path w="9085628" h="5368780">
                <a:moveTo>
                  <a:pt x="0" y="0"/>
                </a:moveTo>
                <a:lnTo>
                  <a:pt x="9085629" y="0"/>
                </a:lnTo>
                <a:lnTo>
                  <a:pt x="9085629" y="5368780"/>
                </a:lnTo>
                <a:lnTo>
                  <a:pt x="0" y="53687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6" name="Freeform 9">
            <a:extLst>
              <a:ext uri="{FF2B5EF4-FFF2-40B4-BE49-F238E27FC236}">
                <a16:creationId xmlns:a16="http://schemas.microsoft.com/office/drawing/2014/main" id="{4166113D-D20D-383B-155B-3598CA8A7A7A}"/>
              </a:ext>
            </a:extLst>
          </p:cNvPr>
          <p:cNvSpPr/>
          <p:nvPr/>
        </p:nvSpPr>
        <p:spPr>
          <a:xfrm>
            <a:off x="15766774" y="9258300"/>
            <a:ext cx="1819736" cy="479262"/>
          </a:xfrm>
          <a:custGeom>
            <a:avLst/>
            <a:gdLst/>
            <a:ahLst/>
            <a:cxnLst/>
            <a:rect l="l" t="t" r="r" b="b"/>
            <a:pathLst>
              <a:path w="4706258" h="1386207">
                <a:moveTo>
                  <a:pt x="0" y="0"/>
                </a:moveTo>
                <a:lnTo>
                  <a:pt x="4706257" y="0"/>
                </a:lnTo>
                <a:lnTo>
                  <a:pt x="4706257" y="1386206"/>
                </a:lnTo>
                <a:lnTo>
                  <a:pt x="0" y="13862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DB146FF2-FE5B-133D-0DD9-883CCF7DAC40}"/>
              </a:ext>
            </a:extLst>
          </p:cNvPr>
          <p:cNvSpPr txBox="1"/>
          <p:nvPr/>
        </p:nvSpPr>
        <p:spPr>
          <a:xfrm>
            <a:off x="762000" y="614608"/>
            <a:ext cx="13248566" cy="2597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364"/>
              </a:lnSpc>
            </a:pPr>
            <a:r>
              <a:rPr lang="en-US" sz="8800">
                <a:solidFill>
                  <a:srgbClr val="FFFFFF"/>
                </a:solidFill>
                <a:latin typeface="Gill Sans Bold"/>
              </a:rPr>
              <a:t>Benefits…</a:t>
            </a:r>
          </a:p>
          <a:p>
            <a:pPr>
              <a:lnSpc>
                <a:spcPts val="10364"/>
              </a:lnSpc>
            </a:pPr>
            <a:r>
              <a:rPr lang="en-US" sz="8637">
                <a:solidFill>
                  <a:srgbClr val="00945F"/>
                </a:solidFill>
                <a:latin typeface="Gill Sans Bold"/>
              </a:rPr>
              <a:t>SPECIFICITY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DFD4E9-FACA-6520-1FFF-5BD15BCD7B74}"/>
              </a:ext>
            </a:extLst>
          </p:cNvPr>
          <p:cNvSpPr txBox="1"/>
          <p:nvPr/>
        </p:nvSpPr>
        <p:spPr>
          <a:xfrm>
            <a:off x="2466474" y="3631458"/>
            <a:ext cx="144018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Gill Sans Nova" panose="020B0602020104020203" pitchFamily="34" charset="0"/>
              </a:rPr>
              <a:t>Specific issues identified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Gill Sans Nova" panose="020B0602020104020203" pitchFamily="34" charset="0"/>
              </a:rPr>
              <a:t>Accurate and reproducible assessments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chemeClr val="bg1"/>
                </a:solidFill>
                <a:latin typeface="Gill Sans Nova" panose="020B0602020104020203" pitchFamily="34" charset="0"/>
              </a:rPr>
              <a:t>Personalised</a:t>
            </a:r>
            <a:r>
              <a:rPr lang="en-US" sz="4800" dirty="0">
                <a:solidFill>
                  <a:schemeClr val="bg1"/>
                </a:solidFill>
                <a:latin typeface="Gill Sans Nova" panose="020B0602020104020203" pitchFamily="34" charset="0"/>
              </a:rPr>
              <a:t> therapy programs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Gill Sans Nova" panose="020B0602020104020203" pitchFamily="34" charset="0"/>
              </a:rPr>
              <a:t>Track and monitor compliance, performance and progress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Gill Sans Nova" panose="020B0602020104020203" pitchFamily="34" charset="0"/>
              </a:rPr>
              <a:t>Adapt and change program with changing needs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Gill Sans Nova" panose="020B0602020104020203" pitchFamily="34" charset="0"/>
              </a:rPr>
              <a:t>Exposure to environments/tasks specific to needs &amp; wants</a:t>
            </a:r>
          </a:p>
        </p:txBody>
      </p:sp>
    </p:spTree>
    <p:extLst>
      <p:ext uri="{BB962C8B-B14F-4D97-AF65-F5344CB8AC3E}">
        <p14:creationId xmlns:p14="http://schemas.microsoft.com/office/powerpoint/2010/main" val="35498849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A25A1C6B9C974081DFF0FADFBACDDC" ma:contentTypeVersion="18" ma:contentTypeDescription="Create a new document." ma:contentTypeScope="" ma:versionID="d182fd1b0fbf1ddb2078949a07f14fb1">
  <xsd:schema xmlns:xsd="http://www.w3.org/2001/XMLSchema" xmlns:xs="http://www.w3.org/2001/XMLSchema" xmlns:p="http://schemas.microsoft.com/office/2006/metadata/properties" xmlns:ns2="7521ac93-bc99-41d8-b453-b1a314c9c00a" xmlns:ns3="5084ddfd-7004-474e-847e-0ba5dedfca41" targetNamespace="http://schemas.microsoft.com/office/2006/metadata/properties" ma:root="true" ma:fieldsID="c2353aa33317ca24bf9ff37f10d9713b" ns2:_="" ns3:_="">
    <xsd:import namespace="7521ac93-bc99-41d8-b453-b1a314c9c00a"/>
    <xsd:import namespace="5084ddfd-7004-474e-847e-0ba5dedfca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3:_dlc_DocId" minOccurs="0"/>
                <xsd:element ref="ns3:_dlc_DocIdUrl" minOccurs="0"/>
                <xsd:element ref="ns3:_dlc_DocIdPersistId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21ac93-bc99-41d8-b453-b1a314c9c0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e52665fb-9c0f-4ecf-9917-86ed69ad83c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84ddfd-7004-474e-847e-0ba5dedfca4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6" nillable="true" ma:displayName="Taxonomy Catch All Column" ma:hidden="true" ma:list="{9f30afdd-1ef2-498f-ab3e-9e2c9913307a}" ma:internalName="TaxCatchAll" ma:showField="CatchAllData" ma:web="5084ddfd-7004-474e-847e-0ba5dedfca4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521ac93-bc99-41d8-b453-b1a314c9c00a">
      <Terms xmlns="http://schemas.microsoft.com/office/infopath/2007/PartnerControls"/>
    </lcf76f155ced4ddcb4097134ff3c332f>
    <TaxCatchAll xmlns="5084ddfd-7004-474e-847e-0ba5dedfca41" xsi:nil="true"/>
    <MediaLengthInSeconds xmlns="7521ac93-bc99-41d8-b453-b1a314c9c00a" xsi:nil="true"/>
  </documentManagement>
</p:properties>
</file>

<file path=customXml/itemProps1.xml><?xml version="1.0" encoding="utf-8"?>
<ds:datastoreItem xmlns:ds="http://schemas.openxmlformats.org/officeDocument/2006/customXml" ds:itemID="{7F1DCD03-99A3-46C0-8903-80E7B15E09CD}">
  <ds:schemaRefs>
    <ds:schemaRef ds:uri="5084ddfd-7004-474e-847e-0ba5dedfca41"/>
    <ds:schemaRef ds:uri="7521ac93-bc99-41d8-b453-b1a314c9c00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1EC8FE3-4752-423D-8EE6-26FEFD8AAB93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C80F6C6C-0DF6-40C4-A588-6E54F5AB6B92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8C2B805-0E7D-4ECA-AF3C-6840BA75C7AD}">
  <ds:schemaRefs>
    <ds:schemaRef ds:uri="5084ddfd-7004-474e-847e-0ba5dedfca41"/>
    <ds:schemaRef ds:uri="7521ac93-bc99-41d8-b453-b1a314c9c00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495</Words>
  <Application>Microsoft Office PowerPoint</Application>
  <PresentationFormat>Custom</PresentationFormat>
  <Paragraphs>103</Paragraphs>
  <Slides>12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Engage VR / Presentation</dc:title>
  <dc:creator>Sheronne Brackenbury</dc:creator>
  <cp:lastModifiedBy>Kylie Starr</cp:lastModifiedBy>
  <cp:revision>2</cp:revision>
  <dcterms:created xsi:type="dcterms:W3CDTF">2006-08-16T00:00:00Z</dcterms:created>
  <dcterms:modified xsi:type="dcterms:W3CDTF">2024-05-13T00:40:44Z</dcterms:modified>
  <dc:identifier>DAF_RBIwvMU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0x01010076A25A1C6B9C974081DFF0FADFBACDDC</vt:lpwstr>
  </property>
  <property fmtid="{D5CDD505-2E9C-101B-9397-08002B2CF9AE}" pid="3" name="ComplianceAssetId">
    <vt:lpwstr/>
  </property>
  <property fmtid="{D5CDD505-2E9C-101B-9397-08002B2CF9AE}" pid="4" name="TriggerFlowInfo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MediaServiceImageTags">
    <vt:lpwstr/>
  </property>
  <property fmtid="{D5CDD505-2E9C-101B-9397-08002B2CF9AE}" pid="8" name="xd_Signature">
    <vt:bool>false</vt:bool>
  </property>
  <property fmtid="{D5CDD505-2E9C-101B-9397-08002B2CF9AE}" pid="9" name="xd_ProgID">
    <vt:lpwstr/>
  </property>
  <property fmtid="{D5CDD505-2E9C-101B-9397-08002B2CF9AE}" pid="10" name="Order">
    <vt:r8>57700</vt:r8>
  </property>
</Properties>
</file>