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1b6a40b4697c4a76" Type="http://schemas.microsoft.com/office/2006/relationships/ui/extensibility" Target="customUI/customUI.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2"/>
  </p:notesMasterIdLst>
  <p:handoutMasterIdLst>
    <p:handoutMasterId r:id="rId23"/>
  </p:handoutMasterIdLst>
  <p:sldIdLst>
    <p:sldId id="275" r:id="rId2"/>
    <p:sldId id="282" r:id="rId3"/>
    <p:sldId id="370" r:id="rId4"/>
    <p:sldId id="415" r:id="rId5"/>
    <p:sldId id="394" r:id="rId6"/>
    <p:sldId id="377" r:id="rId7"/>
    <p:sldId id="382" r:id="rId8"/>
    <p:sldId id="381" r:id="rId9"/>
    <p:sldId id="383" r:id="rId10"/>
    <p:sldId id="402" r:id="rId11"/>
    <p:sldId id="417" r:id="rId12"/>
    <p:sldId id="420" r:id="rId13"/>
    <p:sldId id="403" r:id="rId14"/>
    <p:sldId id="406" r:id="rId15"/>
    <p:sldId id="419" r:id="rId16"/>
    <p:sldId id="395" r:id="rId17"/>
    <p:sldId id="410" r:id="rId18"/>
    <p:sldId id="411" r:id="rId19"/>
    <p:sldId id="416" r:id="rId20"/>
    <p:sldId id="405"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03A12CBB-70AA-4A71-9F07-3651B25E95E5}">
          <p14:sldIdLst/>
        </p14:section>
        <p14:section name="Presentation" id="{303D99DD-EB3C-4F86-A352-7D2E91BFA48F}">
          <p14:sldIdLst>
            <p14:sldId id="275"/>
            <p14:sldId id="282"/>
            <p14:sldId id="370"/>
            <p14:sldId id="415"/>
            <p14:sldId id="394"/>
            <p14:sldId id="377"/>
            <p14:sldId id="382"/>
            <p14:sldId id="381"/>
            <p14:sldId id="383"/>
            <p14:sldId id="402"/>
            <p14:sldId id="417"/>
            <p14:sldId id="420"/>
            <p14:sldId id="403"/>
            <p14:sldId id="406"/>
            <p14:sldId id="419"/>
            <p14:sldId id="395"/>
            <p14:sldId id="410"/>
            <p14:sldId id="411"/>
            <p14:sldId id="416"/>
            <p14:sldId id="405"/>
          </p14:sldIdLst>
        </p14:section>
      </p14:sectionLst>
    </p:ext>
    <p:ext uri="{EFAFB233-063F-42B5-8137-9DF3F51BA10A}">
      <p15:sldGuideLst xmlns:p15="http://schemas.microsoft.com/office/powerpoint/2012/main">
        <p15:guide id="1" orient="horz" pos="261" userDrawn="1">
          <p15:clr>
            <a:srgbClr val="A4A3A4"/>
          </p15:clr>
        </p15:guide>
        <p15:guide id="2" orient="horz" pos="3117" userDrawn="1">
          <p15:clr>
            <a:srgbClr val="A4A3A4"/>
          </p15:clr>
        </p15:guide>
        <p15:guide id="3" orient="horz" pos="770" userDrawn="1">
          <p15:clr>
            <a:srgbClr val="A4A3A4"/>
          </p15:clr>
        </p15:guide>
        <p15:guide id="4" orient="horz" pos="2815" userDrawn="1">
          <p15:clr>
            <a:srgbClr val="A4A3A4"/>
          </p15:clr>
        </p15:guide>
        <p15:guide id="5" pos="5383" userDrawn="1">
          <p15:clr>
            <a:srgbClr val="A4A3A4"/>
          </p15:clr>
        </p15:guide>
        <p15:guide id="6" pos="2890" userDrawn="1">
          <p15:clr>
            <a:srgbClr val="A4A3A4"/>
          </p15:clr>
        </p15:guide>
        <p15:guide id="7" pos="36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267E"/>
    <a:srgbClr val="14A9E1"/>
    <a:srgbClr val="FEBC11"/>
    <a:srgbClr val="F58220"/>
    <a:srgbClr val="66CC00"/>
    <a:srgbClr val="009581"/>
    <a:srgbClr val="00ABE6"/>
    <a:srgbClr val="005AAD"/>
    <a:srgbClr val="DC0451"/>
    <a:srgbClr val="8C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961" autoAdjust="0"/>
  </p:normalViewPr>
  <p:slideViewPr>
    <p:cSldViewPr snapToObjects="1">
      <p:cViewPr varScale="1">
        <p:scale>
          <a:sx n="125" d="100"/>
          <a:sy n="125" d="100"/>
        </p:scale>
        <p:origin x="1176" y="96"/>
      </p:cViewPr>
      <p:guideLst>
        <p:guide orient="horz" pos="261"/>
        <p:guide orient="horz" pos="3117"/>
        <p:guide orient="horz" pos="770"/>
        <p:guide orient="horz" pos="2815"/>
        <p:guide pos="5383"/>
        <p:guide pos="2890"/>
        <p:guide pos="361"/>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60" d="100"/>
          <a:sy n="160" d="100"/>
        </p:scale>
        <p:origin x="131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nswhealth.net\ci\Share\Share\Common\PRIMARY%20CARE\TOOLKIT\Presentation%20to%20HNECCPHN%20QI%20COP\Copy%20of%20aihw-can-114-data-tables-28052020.xlsx%20AMEDN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AU" sz="1000">
                <a:solidFill>
                  <a:schemeClr val="tx1"/>
                </a:solidFill>
              </a:rPr>
              <a:t>Participation in the National Bowel Cancer Screening Program, by sex, people aged 50–74, 2007–2008 to 2017–2018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4992347934982653E-2"/>
          <c:y val="0.12335024538319876"/>
          <c:w val="0.91482463530068869"/>
          <c:h val="0.64737568701464943"/>
        </c:manualLayout>
      </c:layout>
      <c:barChart>
        <c:barDir val="col"/>
        <c:grouping val="clustered"/>
        <c:varyColors val="0"/>
        <c:ser>
          <c:idx val="0"/>
          <c:order val="0"/>
          <c:tx>
            <c:strRef>
              <c:f>'NBCSP, Trend'!$A$4</c:f>
              <c:strCache>
                <c:ptCount val="1"/>
                <c:pt idx="0">
                  <c:v>Males</c:v>
                </c:pt>
              </c:strCache>
            </c:strRef>
          </c:tx>
          <c:spPr>
            <a:solidFill>
              <a:srgbClr val="0070C0"/>
            </a:solidFill>
            <a:ln>
              <a:noFill/>
            </a:ln>
            <a:effectLst/>
          </c:spPr>
          <c:invertIfNegative val="0"/>
          <c:cat>
            <c:strRef>
              <c:f>'NBCSP, Trend'!$B$3:$L$3</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'NBCSP, Trend'!$B$4:$L$4</c:f>
              <c:numCache>
                <c:formatCode>0.0</c:formatCode>
                <c:ptCount val="11"/>
                <c:pt idx="0">
                  <c:v>40</c:v>
                </c:pt>
                <c:pt idx="1">
                  <c:v>39.799999999999997</c:v>
                </c:pt>
                <c:pt idx="2">
                  <c:v>37.9</c:v>
                </c:pt>
                <c:pt idx="3">
                  <c:v>35.700000000000003</c:v>
                </c:pt>
                <c:pt idx="4">
                  <c:v>34.1</c:v>
                </c:pt>
                <c:pt idx="5">
                  <c:v>33.4</c:v>
                </c:pt>
                <c:pt idx="6">
                  <c:v>34.700000000000003</c:v>
                </c:pt>
                <c:pt idx="7">
                  <c:v>36.5</c:v>
                </c:pt>
                <c:pt idx="8">
                  <c:v>39</c:v>
                </c:pt>
                <c:pt idx="9">
                  <c:v>39.4</c:v>
                </c:pt>
                <c:pt idx="10">
                  <c:v>40.200000000000003</c:v>
                </c:pt>
              </c:numCache>
            </c:numRef>
          </c:val>
          <c:extLst>
            <c:ext xmlns:c16="http://schemas.microsoft.com/office/drawing/2014/chart" uri="{C3380CC4-5D6E-409C-BE32-E72D297353CC}">
              <c16:uniqueId val="{00000000-7A99-4B5A-BD8C-B83B2C055FF3}"/>
            </c:ext>
          </c:extLst>
        </c:ser>
        <c:ser>
          <c:idx val="1"/>
          <c:order val="1"/>
          <c:tx>
            <c:strRef>
              <c:f>'NBCSP, Trend'!$A$5</c:f>
              <c:strCache>
                <c:ptCount val="1"/>
                <c:pt idx="0">
                  <c:v>Females</c:v>
                </c:pt>
              </c:strCache>
            </c:strRef>
          </c:tx>
          <c:spPr>
            <a:solidFill>
              <a:schemeClr val="tx2">
                <a:lumMod val="60000"/>
                <a:lumOff val="40000"/>
              </a:schemeClr>
            </a:solidFill>
            <a:ln>
              <a:noFill/>
            </a:ln>
            <a:effectLst/>
          </c:spPr>
          <c:invertIfNegative val="0"/>
          <c:cat>
            <c:strRef>
              <c:f>'NBCSP, Trend'!$B$3:$L$3</c:f>
              <c:strCache>
                <c:ptCount val="11"/>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strCache>
            </c:strRef>
          </c:cat>
          <c:val>
            <c:numRef>
              <c:f>'NBCSP, Trend'!$B$5:$L$5</c:f>
              <c:numCache>
                <c:formatCode>0.0</c:formatCode>
                <c:ptCount val="11"/>
                <c:pt idx="0">
                  <c:v>48.2</c:v>
                </c:pt>
                <c:pt idx="1">
                  <c:v>47.5</c:v>
                </c:pt>
                <c:pt idx="2">
                  <c:v>44.2</c:v>
                </c:pt>
                <c:pt idx="3">
                  <c:v>41.6</c:v>
                </c:pt>
                <c:pt idx="4">
                  <c:v>39.9</c:v>
                </c:pt>
                <c:pt idx="5">
                  <c:v>38.799999999999997</c:v>
                </c:pt>
                <c:pt idx="6">
                  <c:v>40.1</c:v>
                </c:pt>
                <c:pt idx="7">
                  <c:v>41.2</c:v>
                </c:pt>
                <c:pt idx="8">
                  <c:v>42.9</c:v>
                </c:pt>
                <c:pt idx="9">
                  <c:v>43.2</c:v>
                </c:pt>
                <c:pt idx="10">
                  <c:v>44.5</c:v>
                </c:pt>
              </c:numCache>
            </c:numRef>
          </c:val>
          <c:extLst>
            <c:ext xmlns:c16="http://schemas.microsoft.com/office/drawing/2014/chart" uri="{C3380CC4-5D6E-409C-BE32-E72D297353CC}">
              <c16:uniqueId val="{00000001-7A99-4B5A-BD8C-B83B2C055FF3}"/>
            </c:ext>
          </c:extLst>
        </c:ser>
        <c:dLbls>
          <c:showLegendKey val="0"/>
          <c:showVal val="0"/>
          <c:showCatName val="0"/>
          <c:showSerName val="0"/>
          <c:showPercent val="0"/>
          <c:showBubbleSize val="0"/>
        </c:dLbls>
        <c:gapWidth val="219"/>
        <c:overlap val="-27"/>
        <c:axId val="351046096"/>
        <c:axId val="351040216"/>
      </c:barChart>
      <c:catAx>
        <c:axId val="35104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040216"/>
        <c:crosses val="autoZero"/>
        <c:auto val="1"/>
        <c:lblAlgn val="ctr"/>
        <c:lblOffset val="100"/>
        <c:noMultiLvlLbl val="0"/>
      </c:catAx>
      <c:valAx>
        <c:axId val="3510402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04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pPr/>
              <a:t>28/06/2021</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pPr/>
              <a:t>‹#›</a:t>
            </a:fld>
            <a:endParaRPr lang="en-AU" sz="100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28/06/2021</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US" dirty="0"/>
              <a:t>Click to edit Master text styles</a:t>
            </a:r>
          </a:p>
          <a:p>
            <a:pPr marL="0" lvl="1"/>
            <a:r>
              <a:rPr lang="en-US" dirty="0"/>
              <a:t>Second level</a:t>
            </a:r>
          </a:p>
          <a:p>
            <a:pPr marL="144000" lvl="2" indent="-144000">
              <a:buFont typeface="Arial" pitchFamily="34" charset="0"/>
              <a:buChar char="•"/>
            </a:pPr>
            <a:r>
              <a:rPr lang="en-US" dirty="0"/>
              <a:t>Third level</a:t>
            </a:r>
          </a:p>
          <a:p>
            <a:pPr marL="288000" lvl="3" indent="-144000">
              <a:buFont typeface="Arial" pitchFamily="34" charset="0"/>
              <a:buChar char="•"/>
            </a:pPr>
            <a:r>
              <a:rPr lang="en-US"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1" kern="1200" dirty="0" smtClean="0">
        <a:solidFill>
          <a:schemeClr val="tx1"/>
        </a:solidFill>
        <a:latin typeface="+mn-lt"/>
        <a:ea typeface="+mn-ea"/>
        <a:cs typeface="Arial" pitchFamily="34" charset="0"/>
      </a:defRPr>
    </a:lvl1pPr>
    <a:lvl2pPr marL="457200" algn="l" defTabSz="914400" rtl="0" eaLnBrk="1" latinLnBrk="0" hangingPunct="1">
      <a:defRPr lang="en-US" sz="1200" kern="1200" dirty="0" smtClean="0">
        <a:solidFill>
          <a:schemeClr val="tx1"/>
        </a:solidFill>
        <a:latin typeface="Arial" pitchFamily="34" charset="0"/>
        <a:ea typeface="+mn-ea"/>
        <a:cs typeface="Arial" pitchFamily="34" charset="0"/>
      </a:defRPr>
    </a:lvl2pPr>
    <a:lvl3pPr marL="914400" algn="l" defTabSz="914400" rtl="0" eaLnBrk="1" latinLnBrk="0" hangingPunct="1">
      <a:defRPr lang="en-US" sz="1200" kern="1200" dirty="0" smtClean="0">
        <a:solidFill>
          <a:schemeClr val="tx1"/>
        </a:solidFill>
        <a:latin typeface="Arial" pitchFamily="34" charset="0"/>
        <a:ea typeface="+mn-ea"/>
        <a:cs typeface="Arial" pitchFamily="34" charset="0"/>
      </a:defRPr>
    </a:lvl3pPr>
    <a:lvl4pPr marL="1371600" algn="l" defTabSz="914400" rtl="0" eaLnBrk="1" latinLnBrk="0" hangingPunct="1">
      <a:defRPr lang="en-US" sz="1200" kern="1200" dirty="0" smtClean="0">
        <a:solidFill>
          <a:schemeClr val="tx1"/>
        </a:solidFill>
        <a:latin typeface="Arial" pitchFamily="34" charset="0"/>
        <a:ea typeface="+mn-ea"/>
        <a:cs typeface="Arial" pitchFamily="34" charset="0"/>
      </a:defRPr>
    </a:lvl4pPr>
    <a:lvl5pPr marL="1828800" algn="l" defTabSz="914400" rtl="0" eaLnBrk="1" latinLnBrk="0" hangingPunct="1">
      <a:defRPr lang="en-AU" sz="1200" kern="1200" baseline="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linkedin.com/company/100372/" TargetMode="External"/><Relationship Id="rId13" Type="http://schemas.openxmlformats.org/officeDocument/2006/relationships/hyperlink" Target="https://www.health.gov.au/resources/translated?search_api_views_fulltext=bowel+screening+" TargetMode="External"/><Relationship Id="rId3" Type="http://schemas.openxmlformats.org/officeDocument/2006/relationships/hyperlink" Target="http://www.cancer.nsw.gov.au/dothetest" TargetMode="External"/><Relationship Id="rId7" Type="http://schemas.openxmlformats.org/officeDocument/2006/relationships/hyperlink" Target="https://twitter.com/cancerNSW" TargetMode="External"/><Relationship Id="rId12" Type="http://schemas.openxmlformats.org/officeDocument/2006/relationships/hyperlink" Target="https://www.indigenousbowelscreen.com.au/"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facebook.com/CancerInstituteNSW/" TargetMode="External"/><Relationship Id="rId11" Type="http://schemas.openxmlformats.org/officeDocument/2006/relationships/hyperlink" Target="https://www.health.gov.au/initiatives-and-programs/national-bowel-cancer-screening-program" TargetMode="External"/><Relationship Id="rId5" Type="http://schemas.openxmlformats.org/officeDocument/2006/relationships/hyperlink" Target="https://www.cancer.nsw.gov.au/dothetest/" TargetMode="External"/><Relationship Id="rId15" Type="http://schemas.openxmlformats.org/officeDocument/2006/relationships/hyperlink" Target="https://www.ncsr.gov.au/content/ncsr/en/healthcare-providers.html" TargetMode="External"/><Relationship Id="rId10" Type="http://schemas.openxmlformats.org/officeDocument/2006/relationships/hyperlink" Target="https://www.aihw.gov.au/reports/cancer-screening/national-cancer-screening-programs-participation/contents/national-bowel-cancer-screening-program/participation" TargetMode="External"/><Relationship Id="rId4" Type="http://schemas.openxmlformats.org/officeDocument/2006/relationships/hyperlink" Target="https://www.cancer.nsw.gov.au/what-we-do/news/community-urged-not-to-ignore-potentially-lifesavi?utm_source=edm&amp;utm_medium=email&amp;utm_campaign=CI-june-2021" TargetMode="External"/><Relationship Id="rId9" Type="http://schemas.openxmlformats.org/officeDocument/2006/relationships/hyperlink" Target="https://www.cancer.nsw.gov.au/research-and-data/cancer-data-and-statistics/cancer-statistics-nsw#//analysis/mortality/" TargetMode="External"/><Relationship Id="rId14" Type="http://schemas.openxmlformats.org/officeDocument/2006/relationships/hyperlink" Target="https://www.health.gov.au/initiatives-and-programs/national-bowel-cancer-screening-program/managing-bowel-screening-for-participant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ncer.nsw.gov.au/how-we-help/reports-and-publications/bowel-health-and-screening-facilitator-manua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cancer.nsw.gov.au/cervical-screening-nsw/cervical-screening-community-education-resources" TargetMode="External"/><Relationship Id="rId4" Type="http://schemas.openxmlformats.org/officeDocument/2006/relationships/hyperlink" Target="https://www.cancer.nsw.gov.au/how-we-help/screening-and-early-detection/breast-cancer-screening/breast-screening-educational-resource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ihw.gov.au/cancer/screening/cervica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aihw.gov.au/" TargetMode="External"/><Relationship Id="rId5" Type="http://schemas.openxmlformats.org/officeDocument/2006/relationships/hyperlink" Target="http://www.aihw.gov.au/cancer/screening/bowel/" TargetMode="External"/><Relationship Id="rId4" Type="http://schemas.openxmlformats.org/officeDocument/2006/relationships/hyperlink" Target="http://www.aihw.gov.au/cancer/screening/breas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ncer.nsw.gov.au/quality-improvement-toolkit/module-one/breastscreen.nsw.gov.a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ncer.nsw.gov.au/dothete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linkedin.com/company/100372/" TargetMode="External"/><Relationship Id="rId13" Type="http://schemas.openxmlformats.org/officeDocument/2006/relationships/hyperlink" Target="https://www.health.gov.au/resources/translated?search_api_views_fulltext=bowel+screening+" TargetMode="External"/><Relationship Id="rId3" Type="http://schemas.openxmlformats.org/officeDocument/2006/relationships/hyperlink" Target="http://www.cancer.nsw.gov.au/dothetest" TargetMode="External"/><Relationship Id="rId7" Type="http://schemas.openxmlformats.org/officeDocument/2006/relationships/hyperlink" Target="https://twitter.com/cancerNSW" TargetMode="External"/><Relationship Id="rId12" Type="http://schemas.openxmlformats.org/officeDocument/2006/relationships/hyperlink" Target="https://www.indigenousbowelscreen.com.au/"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facebook.com/CancerInstituteNSW/" TargetMode="External"/><Relationship Id="rId11" Type="http://schemas.openxmlformats.org/officeDocument/2006/relationships/hyperlink" Target="https://www.health.gov.au/initiatives-and-programs/national-bowel-cancer-screening-program" TargetMode="External"/><Relationship Id="rId5" Type="http://schemas.openxmlformats.org/officeDocument/2006/relationships/hyperlink" Target="https://www.cancer.nsw.gov.au/dothetest/" TargetMode="External"/><Relationship Id="rId15" Type="http://schemas.openxmlformats.org/officeDocument/2006/relationships/hyperlink" Target="https://www.ncsr.gov.au/content/ncsr/en/healthcare-providers.html" TargetMode="External"/><Relationship Id="rId10" Type="http://schemas.openxmlformats.org/officeDocument/2006/relationships/hyperlink" Target="https://www.aihw.gov.au/reports/cancer-screening/national-cancer-screening-programs-participation/contents/national-bowel-cancer-screening-program/participation" TargetMode="External"/><Relationship Id="rId4" Type="http://schemas.openxmlformats.org/officeDocument/2006/relationships/hyperlink" Target="https://www.cancer.nsw.gov.au/what-we-do/news/community-urged-not-to-ignore-potentially-lifesavi?utm_source=edm&amp;utm_medium=email&amp;utm_campaign=CI-june-2021" TargetMode="External"/><Relationship Id="rId9" Type="http://schemas.openxmlformats.org/officeDocument/2006/relationships/hyperlink" Target="https://www.cancer.nsw.gov.au/research-and-data/cancer-data-and-statistics/cancer-statistics-nsw#//analysis/mortality/" TargetMode="External"/><Relationship Id="rId14" Type="http://schemas.openxmlformats.org/officeDocument/2006/relationships/hyperlink" Target="https://www.health.gov.au/initiatives-and-programs/national-bowel-cancer-screening-program/managing-bowel-screening-for-participants"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linkedin.com/company/100372/" TargetMode="External"/><Relationship Id="rId13" Type="http://schemas.openxmlformats.org/officeDocument/2006/relationships/hyperlink" Target="https://www.health.gov.au/resources/translated?search_api_views_fulltext=bowel+screening+" TargetMode="External"/><Relationship Id="rId3" Type="http://schemas.openxmlformats.org/officeDocument/2006/relationships/hyperlink" Target="http://www.cancer.nsw.gov.au/dothetest" TargetMode="External"/><Relationship Id="rId7" Type="http://schemas.openxmlformats.org/officeDocument/2006/relationships/hyperlink" Target="https://twitter.com/cancerNSW" TargetMode="External"/><Relationship Id="rId12" Type="http://schemas.openxmlformats.org/officeDocument/2006/relationships/hyperlink" Target="https://www.indigenousbowelscreen.com.au/"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facebook.com/CancerInstituteNSW/" TargetMode="External"/><Relationship Id="rId11" Type="http://schemas.openxmlformats.org/officeDocument/2006/relationships/hyperlink" Target="https://www.health.gov.au/initiatives-and-programs/national-bowel-cancer-screening-program" TargetMode="External"/><Relationship Id="rId5" Type="http://schemas.openxmlformats.org/officeDocument/2006/relationships/hyperlink" Target="https://www.cancer.nsw.gov.au/dothetest/" TargetMode="External"/><Relationship Id="rId15" Type="http://schemas.openxmlformats.org/officeDocument/2006/relationships/hyperlink" Target="https://www.ncsr.gov.au/content/ncsr/en/healthcare-providers.html" TargetMode="External"/><Relationship Id="rId10" Type="http://schemas.openxmlformats.org/officeDocument/2006/relationships/hyperlink" Target="https://www.aihw.gov.au/reports/cancer-screening/national-cancer-screening-programs-participation/contents/national-bowel-cancer-screening-program/participation" TargetMode="External"/><Relationship Id="rId4" Type="http://schemas.openxmlformats.org/officeDocument/2006/relationships/hyperlink" Target="https://www.cancer.nsw.gov.au/what-we-do/news/community-urged-not-to-ignore-potentially-lifesavi?utm_source=edm&amp;utm_medium=email&amp;utm_campaign=CI-june-2021" TargetMode="External"/><Relationship Id="rId9" Type="http://schemas.openxmlformats.org/officeDocument/2006/relationships/hyperlink" Target="https://www.cancer.nsw.gov.au/research-and-data/cancer-data-and-statistics/cancer-statistics-nsw#//analysis/mortality/" TargetMode="External"/><Relationship Id="rId14" Type="http://schemas.openxmlformats.org/officeDocument/2006/relationships/hyperlink" Target="https://www.health.gov.au/initiatives-and-programs/national-bowel-cancer-screening-program/managing-bowel-screening-for-participa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8F0B4B5-541B-4D68-B50A-9F5D03365878}" type="slidenum">
              <a:rPr lang="de-DE" smtClean="0"/>
              <a:t>3</a:t>
            </a:fld>
            <a:endParaRPr lang="de-DE" dirty="0"/>
          </a:p>
        </p:txBody>
      </p:sp>
    </p:spTree>
    <p:extLst>
      <p:ext uri="{BB962C8B-B14F-4D97-AF65-F5344CB8AC3E}">
        <p14:creationId xmlns:p14="http://schemas.microsoft.com/office/powerpoint/2010/main" val="75298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AU" sz="1200" kern="1200" dirty="0">
                <a:solidFill>
                  <a:schemeClr val="tx1"/>
                </a:solidFill>
                <a:effectLst/>
                <a:latin typeface="+mn-lt"/>
                <a:ea typeface="+mn-ea"/>
                <a:cs typeface="+mn-cs"/>
              </a:rPr>
              <a:t>This year, more XXX people in XXX PHN will be told they have bowel and XXX will die from of the disease.(data found in point 2 for your PHN)</a:t>
            </a:r>
          </a:p>
          <a:p>
            <a:pPr lvl="0"/>
            <a:r>
              <a:rPr lang="en-AU" sz="1200" kern="1200" dirty="0">
                <a:solidFill>
                  <a:schemeClr val="tx1"/>
                </a:solidFill>
                <a:effectLst/>
                <a:latin typeface="+mn-lt"/>
                <a:ea typeface="+mn-ea"/>
                <a:cs typeface="+mn-cs"/>
              </a:rPr>
              <a:t>Prevention is key improving those numbers. Screening can often help detect pre-cancerous polyps that can be treated before cancer develops. </a:t>
            </a:r>
          </a:p>
          <a:p>
            <a:pPr lvl="0"/>
            <a:r>
              <a:rPr lang="en-AU" sz="1200" kern="1200" dirty="0">
                <a:solidFill>
                  <a:schemeClr val="tx1"/>
                </a:solidFill>
                <a:effectLst/>
                <a:latin typeface="+mn-lt"/>
                <a:ea typeface="+mn-ea"/>
                <a:cs typeface="+mn-cs"/>
              </a:rPr>
              <a:t>Only 40.8 per cent kits are returned each year - more people need to participate in the National Bowel Screening Program.</a:t>
            </a:r>
          </a:p>
          <a:p>
            <a:pPr lvl="0"/>
            <a:r>
              <a:rPr lang="en-AU" sz="1200" kern="1200" dirty="0">
                <a:solidFill>
                  <a:schemeClr val="tx1"/>
                </a:solidFill>
                <a:effectLst/>
                <a:latin typeface="+mn-lt"/>
                <a:ea typeface="+mn-ea"/>
                <a:cs typeface="+mn-cs"/>
              </a:rPr>
              <a:t>We can encourage our patients aged 50-74 to make their health a priority by doing the bowel cancer screening kit as soon as it arrives in the mail.</a:t>
            </a:r>
          </a:p>
          <a:p>
            <a:pPr lvl="0"/>
            <a:r>
              <a:rPr lang="en-AU" sz="1200" kern="1200" dirty="0">
                <a:solidFill>
                  <a:schemeClr val="tx1"/>
                </a:solidFill>
                <a:effectLst/>
                <a:latin typeface="+mn-lt"/>
                <a:ea typeface="+mn-ea"/>
                <a:cs typeface="+mn-cs"/>
              </a:rPr>
              <a:t>For more information, head to </a:t>
            </a:r>
            <a:r>
              <a:rPr lang="en-AU" sz="1200" u="sng" kern="1200" dirty="0">
                <a:solidFill>
                  <a:schemeClr val="tx1"/>
                </a:solidFill>
                <a:effectLst/>
                <a:latin typeface="+mn-lt"/>
                <a:ea typeface="+mn-ea"/>
                <a:cs typeface="+mn-cs"/>
                <a:hlinkClick r:id="rId3"/>
              </a:rPr>
              <a:t>www.cancer.nsw.gov.au/dothetest</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Further information and resources: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Cancer Institute NSW – we have  encouraged the community not to ignore the bowel screening test when they receive it in the mail. The article below highlighting the importance of early detection and that bowel cancer screening can often help detect pre-cancerous polyps that can be treated before cancer develops.  You may wish to check with your local LHD contact for local data or information.</a:t>
            </a:r>
          </a:p>
          <a:p>
            <a:pPr lvl="0"/>
            <a:r>
              <a:rPr lang="en-AU" sz="1200" kern="1200" dirty="0">
                <a:solidFill>
                  <a:schemeClr val="tx1"/>
                </a:solidFill>
                <a:effectLst/>
                <a:latin typeface="+mn-lt"/>
                <a:ea typeface="+mn-ea"/>
                <a:cs typeface="+mn-cs"/>
              </a:rPr>
              <a:t>ARTICLE: </a:t>
            </a:r>
            <a:r>
              <a:rPr lang="en-AU" sz="1200" u="sng" kern="1200" dirty="0">
                <a:solidFill>
                  <a:schemeClr val="tx1"/>
                </a:solidFill>
                <a:effectLst/>
                <a:latin typeface="+mn-lt"/>
                <a:ea typeface="+mn-ea"/>
                <a:cs typeface="+mn-cs"/>
                <a:hlinkClick r:id="rId4"/>
              </a:rPr>
              <a:t>Community urged not to ignore potentially lifesaving screening test</a:t>
            </a:r>
            <a:r>
              <a:rPr lang="en-AU" sz="1200" kern="1200" dirty="0">
                <a:solidFill>
                  <a:schemeClr val="tx1"/>
                </a:solidFill>
                <a:effectLst/>
                <a:latin typeface="+mn-lt"/>
                <a:ea typeface="+mn-ea"/>
                <a:cs typeface="+mn-cs"/>
              </a:rPr>
              <a:t> </a:t>
            </a:r>
          </a:p>
          <a:p>
            <a:pPr lvl="0"/>
            <a:r>
              <a:rPr lang="en-AU" sz="1200" u="sng" kern="1200" dirty="0">
                <a:solidFill>
                  <a:schemeClr val="tx1"/>
                </a:solidFill>
                <a:effectLst/>
                <a:latin typeface="+mn-lt"/>
                <a:ea typeface="+mn-ea"/>
                <a:cs typeface="+mn-cs"/>
                <a:hlinkClick r:id="rId5"/>
              </a:rPr>
              <a:t>Do The Test</a:t>
            </a:r>
            <a:r>
              <a:rPr lang="en-AU" sz="1200" kern="1200" dirty="0">
                <a:solidFill>
                  <a:schemeClr val="tx1"/>
                </a:solidFill>
                <a:effectLst/>
                <a:latin typeface="+mn-lt"/>
                <a:ea typeface="+mn-ea"/>
                <a:cs typeface="+mn-cs"/>
              </a:rPr>
              <a:t> – CI Website that has the new campaign and testimonial videos </a:t>
            </a:r>
          </a:p>
          <a:p>
            <a:pPr lvl="0"/>
            <a:r>
              <a:rPr lang="en-AU" sz="1200" b="1" kern="1200" dirty="0">
                <a:solidFill>
                  <a:schemeClr val="tx1"/>
                </a:solidFill>
                <a:effectLst/>
                <a:latin typeface="+mn-lt"/>
                <a:ea typeface="+mn-ea"/>
                <a:cs typeface="+mn-cs"/>
              </a:rPr>
              <a:t>Social Media content for Bowel Cancer Awareness can be found via the following. Please feel free to follow us and share on your own channels</a:t>
            </a:r>
            <a:endParaRPr lang="en-AU" sz="1200" kern="1200" dirty="0">
              <a:solidFill>
                <a:schemeClr val="tx1"/>
              </a:solidFill>
              <a:effectLst/>
              <a:latin typeface="+mn-lt"/>
              <a:ea typeface="+mn-ea"/>
              <a:cs typeface="+mn-cs"/>
            </a:endParaRPr>
          </a:p>
          <a:p>
            <a:pPr lvl="0"/>
            <a:r>
              <a:rPr lang="en-AU" sz="1200" u="none" strike="noStrike" kern="1200" dirty="0">
                <a:solidFill>
                  <a:schemeClr val="tx1"/>
                </a:solidFill>
                <a:effectLst/>
                <a:latin typeface="+mn-lt"/>
                <a:ea typeface="+mn-ea"/>
                <a:cs typeface="+mn-cs"/>
                <a:hlinkClick r:id="rId6"/>
              </a:rPr>
              <a:t>Facebook​</a:t>
            </a:r>
            <a:endParaRPr lang="en-AU" sz="1800" kern="1200" dirty="0">
              <a:solidFill>
                <a:schemeClr val="tx1"/>
              </a:solidFill>
              <a:effectLst/>
              <a:latin typeface="+mn-lt"/>
              <a:ea typeface="+mn-ea"/>
              <a:cs typeface="+mn-cs"/>
            </a:endParaRPr>
          </a:p>
          <a:p>
            <a:pPr lvl="0"/>
            <a:r>
              <a:rPr lang="en-AU" sz="1200" u="none" strike="noStrike" kern="1200" dirty="0">
                <a:solidFill>
                  <a:schemeClr val="tx1"/>
                </a:solidFill>
                <a:effectLst/>
                <a:latin typeface="+mn-lt"/>
                <a:ea typeface="+mn-ea"/>
                <a:cs typeface="+mn-cs"/>
                <a:hlinkClick r:id="rId7"/>
              </a:rPr>
              <a:t>Twitter​</a:t>
            </a:r>
            <a:endParaRPr lang="en-AU" sz="1800" kern="1200" dirty="0">
              <a:solidFill>
                <a:schemeClr val="tx1"/>
              </a:solidFill>
              <a:effectLst/>
              <a:latin typeface="+mn-lt"/>
              <a:ea typeface="+mn-ea"/>
              <a:cs typeface="+mn-cs"/>
            </a:endParaRPr>
          </a:p>
          <a:p>
            <a:pPr lvl="0"/>
            <a:r>
              <a:rPr lang="en-AU" sz="1200" u="none" strike="noStrike" kern="1200" dirty="0">
                <a:solidFill>
                  <a:schemeClr val="tx1"/>
                </a:solidFill>
                <a:effectLst/>
                <a:latin typeface="+mn-lt"/>
                <a:ea typeface="+mn-ea"/>
                <a:cs typeface="+mn-cs"/>
                <a:hlinkClick r:id="rId8"/>
              </a:rPr>
              <a:t>LinkedIn​</a:t>
            </a:r>
            <a:r>
              <a:rPr lang="en-AU" sz="1200" kern="1200" dirty="0">
                <a:solidFill>
                  <a:schemeClr val="tx1"/>
                </a:solidFill>
                <a:effectLst/>
                <a:latin typeface="+mn-lt"/>
                <a:ea typeface="+mn-ea"/>
                <a:cs typeface="+mn-cs"/>
              </a:rPr>
              <a:t>​​</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Data that may inform your communications</a:t>
            </a:r>
          </a:p>
          <a:p>
            <a:pPr lvl="1"/>
            <a:r>
              <a:rPr lang="en-AU" sz="1200" u="sng" kern="1200" dirty="0">
                <a:solidFill>
                  <a:schemeClr val="tx1"/>
                </a:solidFill>
                <a:effectLst/>
                <a:latin typeface="+mn-lt"/>
                <a:ea typeface="+mn-ea"/>
                <a:cs typeface="+mn-cs"/>
                <a:hlinkClick r:id="rId9"/>
              </a:rPr>
              <a:t>Cancer incidence and mortality rates - available by PHN</a:t>
            </a:r>
            <a:r>
              <a:rPr lang="en-AU" sz="1200" kern="1200" dirty="0">
                <a:solidFill>
                  <a:schemeClr val="tx1"/>
                </a:solidFill>
                <a:effectLst/>
                <a:latin typeface="+mn-lt"/>
                <a:ea typeface="+mn-ea"/>
                <a:cs typeface="+mn-cs"/>
              </a:rPr>
              <a:t> (2017), the get bowel cancer data you must select “bowel” in the  “clinical cancer group” dropdown box </a:t>
            </a:r>
          </a:p>
          <a:p>
            <a:pPr lvl="1"/>
            <a:r>
              <a:rPr lang="en-AU" sz="1200" u="sng" kern="1200" dirty="0">
                <a:solidFill>
                  <a:schemeClr val="tx1"/>
                </a:solidFill>
                <a:effectLst/>
                <a:latin typeface="+mn-lt"/>
                <a:ea typeface="+mn-ea"/>
                <a:cs typeface="+mn-cs"/>
                <a:hlinkClick r:id="rId10"/>
              </a:rPr>
              <a:t>National Bowel Cancer Screening Program participation rates by PHN</a:t>
            </a:r>
            <a:r>
              <a:rPr lang="en-AU" sz="1200" kern="1200" dirty="0">
                <a:solidFill>
                  <a:schemeClr val="tx1"/>
                </a:solidFill>
                <a:effectLst/>
                <a:latin typeface="+mn-lt"/>
                <a:ea typeface="+mn-ea"/>
                <a:cs typeface="+mn-cs"/>
              </a:rPr>
              <a:t> – AIHW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National Bowel Cancer Screening Program general </a:t>
            </a:r>
            <a:r>
              <a:rPr lang="en-AU" sz="1200" u="sng" kern="1200" dirty="0">
                <a:solidFill>
                  <a:schemeClr val="tx1"/>
                </a:solidFill>
                <a:effectLst/>
                <a:latin typeface="+mn-lt"/>
                <a:ea typeface="+mn-ea"/>
                <a:cs typeface="+mn-cs"/>
                <a:hlinkClick r:id="rId11"/>
              </a:rPr>
              <a:t>Website</a:t>
            </a:r>
            <a:r>
              <a:rPr lang="en-AU" sz="1200" kern="1200" dirty="0">
                <a:solidFill>
                  <a:schemeClr val="tx1"/>
                </a:solidFill>
                <a:effectLst/>
                <a:latin typeface="+mn-lt"/>
                <a:ea typeface="+mn-ea"/>
                <a:cs typeface="+mn-cs"/>
              </a:rPr>
              <a:t> </a:t>
            </a:r>
          </a:p>
          <a:p>
            <a:pPr lvl="1"/>
            <a:r>
              <a:rPr lang="en-AU" sz="1200" u="sng" kern="1200" dirty="0">
                <a:solidFill>
                  <a:schemeClr val="tx1"/>
                </a:solidFill>
                <a:effectLst/>
                <a:latin typeface="+mn-lt"/>
                <a:ea typeface="+mn-ea"/>
                <a:cs typeface="+mn-cs"/>
                <a:hlinkClick r:id="rId12"/>
              </a:rPr>
              <a:t>Aboriginal specific resources</a:t>
            </a:r>
            <a:r>
              <a:rPr lang="en-AU" sz="1200" kern="1200" dirty="0">
                <a:solidFill>
                  <a:schemeClr val="tx1"/>
                </a:solidFill>
                <a:effectLst/>
                <a:latin typeface="+mn-lt"/>
                <a:ea typeface="+mn-ea"/>
                <a:cs typeface="+mn-cs"/>
              </a:rPr>
              <a:t> </a:t>
            </a:r>
          </a:p>
          <a:p>
            <a:pPr lvl="1"/>
            <a:r>
              <a:rPr lang="en-AU" sz="1200" u="sng" kern="1200" dirty="0">
                <a:solidFill>
                  <a:schemeClr val="tx1"/>
                </a:solidFill>
                <a:effectLst/>
                <a:latin typeface="+mn-lt"/>
                <a:ea typeface="+mn-ea"/>
                <a:cs typeface="+mn-cs"/>
                <a:hlinkClick r:id="rId13"/>
              </a:rPr>
              <a:t>Translated resources for Multicultural communities</a:t>
            </a:r>
            <a:r>
              <a:rPr lang="en-AU" sz="1200" kern="1200" dirty="0">
                <a:solidFill>
                  <a:schemeClr val="tx1"/>
                </a:solidFill>
                <a:effectLst/>
                <a:latin typeface="+mn-lt"/>
                <a:ea typeface="+mn-ea"/>
                <a:cs typeface="+mn-cs"/>
              </a:rPr>
              <a:t> </a:t>
            </a:r>
          </a:p>
          <a:p>
            <a:pPr lvl="1"/>
            <a:r>
              <a:rPr lang="en-AU" sz="1200" u="sng" kern="1200" dirty="0">
                <a:solidFill>
                  <a:schemeClr val="tx1"/>
                </a:solidFill>
                <a:effectLst/>
                <a:latin typeface="+mn-lt"/>
                <a:ea typeface="+mn-ea"/>
                <a:cs typeface="+mn-cs"/>
                <a:hlinkClick r:id="rId14"/>
              </a:rPr>
              <a:t>Primary Care</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pPr lvl="0"/>
            <a:r>
              <a:rPr lang="en-AU" sz="1200" u="sng" kern="1200" dirty="0">
                <a:solidFill>
                  <a:schemeClr val="tx1"/>
                </a:solidFill>
                <a:effectLst/>
                <a:latin typeface="+mn-lt"/>
                <a:ea typeface="+mn-ea"/>
                <a:cs typeface="+mn-cs"/>
                <a:hlinkClick r:id="rId15"/>
              </a:rPr>
              <a:t>National Cancer Screening Register for HealthCare providers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5"/>
          </p:nvPr>
        </p:nvSpPr>
        <p:spPr/>
        <p:txBody>
          <a:bodyPr/>
          <a:lstStyle/>
          <a:p>
            <a:fld id="{08F0B4B5-541B-4D68-B50A-9F5D03365878}" type="slidenum">
              <a:rPr lang="de-DE" smtClean="0"/>
              <a:t>12</a:t>
            </a:fld>
            <a:endParaRPr lang="de-DE" dirty="0"/>
          </a:p>
        </p:txBody>
      </p:sp>
    </p:spTree>
    <p:extLst>
      <p:ext uri="{BB962C8B-B14F-4D97-AF65-F5344CB8AC3E}">
        <p14:creationId xmlns:p14="http://schemas.microsoft.com/office/powerpoint/2010/main" val="178718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63513"/>
            <a:ext cx="6481763" cy="3646487"/>
          </a:xfrm>
        </p:spPr>
      </p:sp>
      <p:sp>
        <p:nvSpPr>
          <p:cNvPr id="3" name="Notes Placeholder 2"/>
          <p:cNvSpPr>
            <a:spLocks noGrp="1"/>
          </p:cNvSpPr>
          <p:nvPr>
            <p:ph type="body" idx="1"/>
          </p:nvPr>
        </p:nvSpPr>
        <p:spPr>
          <a:xfrm>
            <a:off x="650157" y="3911117"/>
            <a:ext cx="5661743" cy="33786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highlighting the important role of primary care in improving screening participation, many PHN’s worked independently to develop programs and resources to support general practice. HNEPHN were no different in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Seeing the importance of a coordinated approach and to reduce duplication  CINSW developed a very comprehensive QI toolkit.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The  toolkit Consolidates learnings from work with and by PHNs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AU" sz="1000" dirty="0"/>
            </a:br>
            <a:endParaRPr lang="en-AU" sz="1000" dirty="0"/>
          </a:p>
          <a:p>
            <a:pPr marL="0" indent="0">
              <a:buFont typeface="Wingdings" panose="05000000000000000000" pitchFamily="2" charset="2"/>
              <a:buNone/>
            </a:pPr>
            <a:endParaRPr lang="en-AU" sz="1000" dirty="0"/>
          </a:p>
          <a:p>
            <a:endParaRPr lang="en-AU" sz="1000" dirty="0"/>
          </a:p>
        </p:txBody>
      </p:sp>
      <p:sp>
        <p:nvSpPr>
          <p:cNvPr id="4" name="Slide Number Placeholder 3"/>
          <p:cNvSpPr>
            <a:spLocks noGrp="1"/>
          </p:cNvSpPr>
          <p:nvPr>
            <p:ph type="sldNum" sz="quarter" idx="10"/>
          </p:nvPr>
        </p:nvSpPr>
        <p:spPr/>
        <p:txBody>
          <a:bodyPr/>
          <a:lstStyle/>
          <a:p>
            <a:fld id="{08F0B4B5-541B-4D68-B50A-9F5D03365878}" type="slidenum">
              <a:rPr lang="de-DE" smtClean="0"/>
              <a:t>13</a:t>
            </a:fld>
            <a:endParaRPr lang="de-DE" dirty="0"/>
          </a:p>
        </p:txBody>
      </p:sp>
    </p:spTree>
    <p:extLst>
      <p:ext uri="{BB962C8B-B14F-4D97-AF65-F5344CB8AC3E}">
        <p14:creationId xmlns:p14="http://schemas.microsoft.com/office/powerpoint/2010/main" val="4208802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7030A0"/>
                </a:solidFill>
              </a:rPr>
              <a:t>Participation rates and access to services is a barrier to participation for many people in the community and so it is important to know your patient population. </a:t>
            </a:r>
          </a:p>
          <a:p>
            <a:endParaRPr lang="en-AU" dirty="0"/>
          </a:p>
        </p:txBody>
      </p:sp>
      <p:sp>
        <p:nvSpPr>
          <p:cNvPr id="4" name="Slide Number Placeholder 3"/>
          <p:cNvSpPr>
            <a:spLocks noGrp="1"/>
          </p:cNvSpPr>
          <p:nvPr>
            <p:ph type="sldNum" sz="quarter" idx="5"/>
          </p:nvPr>
        </p:nvSpPr>
        <p:spPr/>
        <p:txBody>
          <a:bodyPr/>
          <a:lstStyle/>
          <a:p>
            <a:fld id="{08F0B4B5-541B-4D68-B50A-9F5D03365878}" type="slidenum">
              <a:rPr lang="de-DE" smtClean="0"/>
              <a:t>14</a:t>
            </a:fld>
            <a:endParaRPr lang="de-DE" dirty="0"/>
          </a:p>
        </p:txBody>
      </p:sp>
    </p:spTree>
    <p:extLst>
      <p:ext uri="{BB962C8B-B14F-4D97-AF65-F5344CB8AC3E}">
        <p14:creationId xmlns:p14="http://schemas.microsoft.com/office/powerpoint/2010/main" val="48955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63513"/>
            <a:ext cx="6481763" cy="3646487"/>
          </a:xfrm>
        </p:spPr>
      </p:sp>
      <p:sp>
        <p:nvSpPr>
          <p:cNvPr id="3" name="Notes Placeholder 2"/>
          <p:cNvSpPr>
            <a:spLocks noGrp="1"/>
          </p:cNvSpPr>
          <p:nvPr>
            <p:ph type="body" idx="1"/>
          </p:nvPr>
        </p:nvSpPr>
        <p:spPr>
          <a:xfrm>
            <a:off x="650157" y="3911117"/>
            <a:ext cx="5661743" cy="33786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highlighting the important role of primary care in improving screening participation, many PHN’s worked independently to develop programs and resources to support general practice. HNEPHN were no different in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Seeing the importance of a coordinated approach and to reduce duplication  CINSW developed a very comprehensive QI toolkit.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00" dirty="0"/>
              <a:t>The  toolkit Consolidates learnings from work with and by PHNs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AU" sz="1000" dirty="0"/>
            </a:br>
            <a:endParaRPr lang="en-AU" sz="1000" dirty="0"/>
          </a:p>
          <a:p>
            <a:pPr marL="0" indent="0">
              <a:buFont typeface="Wingdings" panose="05000000000000000000" pitchFamily="2" charset="2"/>
              <a:buNone/>
            </a:pPr>
            <a:endParaRPr lang="en-AU" sz="1000" dirty="0"/>
          </a:p>
          <a:p>
            <a:endParaRPr lang="en-AU" sz="1000" dirty="0"/>
          </a:p>
        </p:txBody>
      </p:sp>
      <p:sp>
        <p:nvSpPr>
          <p:cNvPr id="4" name="Slide Number Placeholder 3"/>
          <p:cNvSpPr>
            <a:spLocks noGrp="1"/>
          </p:cNvSpPr>
          <p:nvPr>
            <p:ph type="sldNum" sz="quarter" idx="10"/>
          </p:nvPr>
        </p:nvSpPr>
        <p:spPr/>
        <p:txBody>
          <a:bodyPr/>
          <a:lstStyle/>
          <a:p>
            <a:fld id="{08F0B4B5-541B-4D68-B50A-9F5D03365878}" type="slidenum">
              <a:rPr lang="de-DE" smtClean="0"/>
              <a:t>15</a:t>
            </a:fld>
            <a:endParaRPr lang="de-DE" dirty="0"/>
          </a:p>
        </p:txBody>
      </p:sp>
    </p:spTree>
    <p:extLst>
      <p:ext uri="{BB962C8B-B14F-4D97-AF65-F5344CB8AC3E}">
        <p14:creationId xmlns:p14="http://schemas.microsoft.com/office/powerpoint/2010/main" val="3335165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eaLnBrk="1" fontAlgn="t" latinLnBrk="0" hangingPunct="1"/>
            <a:r>
              <a:rPr lang="en-AU" sz="1200" b="0" i="0" u="none" strike="noStrike" kern="1200" dirty="0" err="1">
                <a:solidFill>
                  <a:schemeClr val="tx1"/>
                </a:solidFill>
                <a:effectLst/>
                <a:latin typeface="+mn-lt"/>
                <a:ea typeface="+mn-ea"/>
                <a:cs typeface="+mn-cs"/>
              </a:rPr>
              <a:t>Evide</a:t>
            </a:r>
            <a:endParaRPr lang="en-AU"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baseline="0" dirty="0">
                <a:solidFill>
                  <a:schemeClr val="tx1"/>
                </a:solidFill>
                <a:effectLst/>
                <a:latin typeface="+mn-lt"/>
                <a:ea typeface="+mn-ea"/>
                <a:cs typeface="Arial" pitchFamily="34" charset="0"/>
              </a:rPr>
              <a:t>QI1.1</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0" i="0" u="none" strike="noStrike" kern="1200" baseline="0" dirty="0">
                <a:solidFill>
                  <a:schemeClr val="tx1"/>
                </a:solidFill>
                <a:effectLst/>
                <a:latin typeface="+mn-lt"/>
                <a:ea typeface="+mn-ea"/>
                <a:cs typeface="Arial" pitchFamily="34" charset="0"/>
              </a:rPr>
              <a:t>A Our practice has at least </a:t>
            </a:r>
            <a:r>
              <a:rPr lang="en-US" sz="1200" b="1" i="0" u="none" strike="noStrike" kern="1200" baseline="0" dirty="0">
                <a:solidFill>
                  <a:schemeClr val="tx1"/>
                </a:solidFill>
                <a:effectLst/>
                <a:latin typeface="+mn-lt"/>
                <a:ea typeface="+mn-ea"/>
                <a:cs typeface="Arial" pitchFamily="34" charset="0"/>
              </a:rPr>
              <a:t>one team member </a:t>
            </a:r>
            <a:r>
              <a:rPr lang="en-US" sz="1200" b="0" i="0" u="none" strike="noStrike" kern="1200" baseline="0" dirty="0">
                <a:solidFill>
                  <a:schemeClr val="tx1"/>
                </a:solidFill>
                <a:effectLst/>
                <a:latin typeface="+mn-lt"/>
                <a:ea typeface="+mn-ea"/>
                <a:cs typeface="Arial" pitchFamily="34" charset="0"/>
              </a:rPr>
              <a:t>who has the primary responsibility for </a:t>
            </a:r>
            <a:r>
              <a:rPr lang="en-US" sz="1200" b="1" i="0" u="none" strike="noStrike" kern="1200" baseline="0" dirty="0">
                <a:solidFill>
                  <a:schemeClr val="tx1"/>
                </a:solidFill>
                <a:effectLst/>
                <a:latin typeface="+mn-lt"/>
                <a:ea typeface="+mn-ea"/>
                <a:cs typeface="Arial" pitchFamily="34" charset="0"/>
              </a:rPr>
              <a:t>leading our quality improvement </a:t>
            </a:r>
            <a:r>
              <a:rPr lang="en-US" sz="1200" b="0" i="0" u="none" strike="noStrike" kern="1200" baseline="0" dirty="0">
                <a:solidFill>
                  <a:schemeClr val="tx1"/>
                </a:solidFill>
                <a:effectLst/>
                <a:latin typeface="+mn-lt"/>
                <a:ea typeface="+mn-ea"/>
                <a:cs typeface="Arial" pitchFamily="34" charset="0"/>
              </a:rPr>
              <a:t>systems and processes.</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1" i="0" u="none" strike="noStrike" kern="1200" baseline="0" dirty="0">
                <a:solidFill>
                  <a:schemeClr val="tx1"/>
                </a:solidFill>
                <a:effectLst/>
                <a:latin typeface="+mn-lt"/>
                <a:ea typeface="+mn-ea"/>
                <a:cs typeface="Arial" pitchFamily="34" charset="0"/>
              </a:rPr>
              <a:t>QI1.3 B </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0" i="0" u="none" strike="noStrike" kern="1200" baseline="0" dirty="0">
                <a:solidFill>
                  <a:schemeClr val="tx1"/>
                </a:solidFill>
                <a:effectLst/>
                <a:latin typeface="+mn-lt"/>
                <a:ea typeface="+mn-ea"/>
                <a:cs typeface="Arial" pitchFamily="34" charset="0"/>
              </a:rPr>
              <a:t>Our practice uses relevant patient and </a:t>
            </a:r>
            <a:r>
              <a:rPr lang="en-US" sz="1200" b="1" i="0" u="none" strike="noStrike" kern="1200" baseline="0" dirty="0">
                <a:solidFill>
                  <a:schemeClr val="tx1"/>
                </a:solidFill>
                <a:effectLst/>
                <a:latin typeface="+mn-lt"/>
                <a:ea typeface="+mn-ea"/>
                <a:cs typeface="Arial" pitchFamily="34" charset="0"/>
              </a:rPr>
              <a:t>practice data to improve clinical practice </a:t>
            </a:r>
            <a:r>
              <a:rPr lang="en-US" sz="1200" b="0" i="0" u="none" strike="noStrike" kern="1200" baseline="0" dirty="0">
                <a:solidFill>
                  <a:schemeClr val="tx1"/>
                </a:solidFill>
                <a:effectLst/>
                <a:latin typeface="+mn-lt"/>
                <a:ea typeface="+mn-ea"/>
                <a:cs typeface="Arial" pitchFamily="34" charset="0"/>
              </a:rPr>
              <a:t>(</a:t>
            </a:r>
            <a:r>
              <a:rPr lang="en-US" sz="1200" b="0" i="0" u="none" strike="noStrike" kern="1200" baseline="0" dirty="0" err="1">
                <a:solidFill>
                  <a:schemeClr val="tx1"/>
                </a:solidFill>
                <a:effectLst/>
                <a:latin typeface="+mn-lt"/>
                <a:ea typeface="+mn-ea"/>
                <a:cs typeface="Arial" pitchFamily="34" charset="0"/>
              </a:rPr>
              <a:t>eg</a:t>
            </a:r>
            <a:r>
              <a:rPr lang="en-US" sz="1200" b="0" i="0" u="none" strike="noStrike" kern="1200" baseline="0" dirty="0">
                <a:solidFill>
                  <a:schemeClr val="tx1"/>
                </a:solidFill>
                <a:effectLst/>
                <a:latin typeface="+mn-lt"/>
                <a:ea typeface="+mn-ea"/>
                <a:cs typeface="Arial" pitchFamily="34" charset="0"/>
              </a:rPr>
              <a:t> chronic disease management, preventive health).</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1" i="0" u="none" strike="noStrike" kern="1200" baseline="0" dirty="0">
                <a:solidFill>
                  <a:schemeClr val="tx1"/>
                </a:solidFill>
                <a:effectLst/>
                <a:latin typeface="+mn-lt"/>
                <a:ea typeface="+mn-ea"/>
                <a:cs typeface="Arial" pitchFamily="34" charset="0"/>
              </a:rPr>
              <a:t>C4.1</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0" i="0" u="none" strike="noStrike" kern="1200" baseline="0" dirty="0">
                <a:solidFill>
                  <a:schemeClr val="tx1"/>
                </a:solidFill>
                <a:effectLst/>
                <a:latin typeface="+mn-lt"/>
                <a:ea typeface="+mn-ea"/>
                <a:cs typeface="Arial" pitchFamily="34" charset="0"/>
              </a:rPr>
              <a:t>A Our </a:t>
            </a:r>
            <a:r>
              <a:rPr lang="en-US" sz="1200" b="1" i="0" u="none" strike="noStrike" kern="1200" baseline="0" dirty="0">
                <a:solidFill>
                  <a:schemeClr val="tx1"/>
                </a:solidFill>
                <a:effectLst/>
                <a:latin typeface="+mn-lt"/>
                <a:ea typeface="+mn-ea"/>
                <a:cs typeface="Arial" pitchFamily="34" charset="0"/>
              </a:rPr>
              <a:t>patients receive appropriately tailored information </a:t>
            </a:r>
            <a:r>
              <a:rPr lang="en-US" sz="1200" b="0" i="0" u="none" strike="noStrike" kern="1200" baseline="0" dirty="0">
                <a:solidFill>
                  <a:schemeClr val="tx1"/>
                </a:solidFill>
                <a:effectLst/>
                <a:latin typeface="+mn-lt"/>
                <a:ea typeface="+mn-ea"/>
                <a:cs typeface="Arial" pitchFamily="34" charset="0"/>
              </a:rPr>
              <a:t>about health promotion, illness prevention, and preventive care. </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1" i="0" u="none" strike="noStrike" kern="1200" baseline="0" dirty="0">
                <a:solidFill>
                  <a:schemeClr val="tx1"/>
                </a:solidFill>
                <a:effectLst/>
                <a:latin typeface="+mn-lt"/>
                <a:ea typeface="+mn-ea"/>
                <a:cs typeface="Arial" pitchFamily="34" charset="0"/>
              </a:rPr>
              <a:t>GP2.1 B </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0" i="0" u="none" strike="noStrike" kern="1200" baseline="0" dirty="0">
                <a:solidFill>
                  <a:schemeClr val="tx1"/>
                </a:solidFill>
                <a:effectLst/>
                <a:latin typeface="+mn-lt"/>
                <a:ea typeface="+mn-ea"/>
                <a:cs typeface="Arial" pitchFamily="34" charset="0"/>
              </a:rPr>
              <a:t>Our practice provides continuity of care and comprehensive care.</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1" i="0" u="none" strike="noStrike" kern="1200" baseline="0" dirty="0">
                <a:solidFill>
                  <a:schemeClr val="tx1"/>
                </a:solidFill>
                <a:effectLst/>
                <a:latin typeface="+mn-lt"/>
                <a:ea typeface="+mn-ea"/>
                <a:cs typeface="Arial" pitchFamily="34" charset="0"/>
              </a:rPr>
              <a:t>Must have a process for recall.</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1" i="0" u="none" strike="noStrike" kern="1200" baseline="0" dirty="0">
                <a:solidFill>
                  <a:schemeClr val="tx1"/>
                </a:solidFill>
                <a:effectLst/>
                <a:latin typeface="+mn-lt"/>
                <a:ea typeface="+mn-ea"/>
                <a:cs typeface="Arial" pitchFamily="34" charset="0"/>
              </a:rPr>
              <a:t>Could have a Policy for reminders and recalls</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AU" sz="1200" b="1" i="0" u="none" strike="noStrike" kern="1200" dirty="0">
                <a:solidFill>
                  <a:schemeClr val="tx1"/>
                </a:solidFill>
                <a:effectLst/>
                <a:latin typeface="+mn-lt"/>
                <a:ea typeface="+mn-ea"/>
                <a:cs typeface="Arial" pitchFamily="34" charset="0"/>
              </a:rPr>
              <a:t>GP 2.2 </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1" i="0" u="none" strike="noStrike" kern="1200" baseline="0" dirty="0">
                <a:solidFill>
                  <a:schemeClr val="tx1"/>
                </a:solidFill>
                <a:effectLst/>
                <a:latin typeface="+mn-lt"/>
                <a:ea typeface="+mn-ea"/>
                <a:cs typeface="Arial" pitchFamily="34" charset="0"/>
              </a:rPr>
              <a:t>GP2.2 A </a:t>
            </a:r>
            <a:r>
              <a:rPr lang="en-US" sz="1200" b="0" i="0" u="none" strike="noStrike" kern="1200" baseline="0" dirty="0">
                <a:solidFill>
                  <a:schemeClr val="tx1"/>
                </a:solidFill>
                <a:effectLst/>
                <a:latin typeface="+mn-lt"/>
                <a:ea typeface="+mn-ea"/>
                <a:cs typeface="Arial" pitchFamily="34" charset="0"/>
              </a:rPr>
              <a:t>Pathology results, imaging reports, investigation reports, and clinical correspondence that our practice receives are:</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AU" sz="1200" b="0" i="0" u="none" strike="noStrike" kern="1200" baseline="0" dirty="0">
                <a:solidFill>
                  <a:schemeClr val="tx1"/>
                </a:solidFill>
                <a:effectLst/>
                <a:latin typeface="+mn-lt"/>
                <a:ea typeface="+mn-ea"/>
                <a:cs typeface="Arial" pitchFamily="34" charset="0"/>
              </a:rPr>
              <a:t> reviewed; </a:t>
            </a:r>
            <a:r>
              <a:rPr lang="en-US" sz="1200" b="0" i="0" u="none" strike="noStrike" kern="1200" baseline="0" dirty="0">
                <a:solidFill>
                  <a:schemeClr val="tx1"/>
                </a:solidFill>
                <a:effectLst/>
                <a:latin typeface="+mn-lt"/>
                <a:ea typeface="+mn-ea"/>
                <a:cs typeface="Arial" pitchFamily="34" charset="0"/>
              </a:rPr>
              <a:t>notated, </a:t>
            </a:r>
            <a:r>
              <a:rPr lang="en-AU" sz="1200" b="0" i="0" u="none" strike="noStrike" kern="1200" baseline="0" dirty="0">
                <a:solidFill>
                  <a:schemeClr val="tx1"/>
                </a:solidFill>
                <a:effectLst/>
                <a:latin typeface="+mn-lt"/>
                <a:ea typeface="+mn-ea"/>
                <a:cs typeface="Arial" pitchFamily="34" charset="0"/>
              </a:rPr>
              <a:t>acted on where required</a:t>
            </a:r>
            <a:r>
              <a:rPr lang="en-US" sz="1200" b="0" i="0" u="none" strike="noStrike" kern="1200" baseline="0" dirty="0">
                <a:solidFill>
                  <a:schemeClr val="tx1"/>
                </a:solidFill>
                <a:effectLst/>
                <a:latin typeface="+mn-lt"/>
                <a:ea typeface="+mn-ea"/>
                <a:cs typeface="Arial" pitchFamily="34" charset="0"/>
              </a:rPr>
              <a:t> incorporated into the patient health record.</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1" i="0" u="none" strike="noStrike" kern="1200" baseline="0" dirty="0">
                <a:solidFill>
                  <a:schemeClr val="tx1"/>
                </a:solidFill>
                <a:effectLst/>
                <a:latin typeface="+mn-lt"/>
                <a:ea typeface="+mn-ea"/>
                <a:cs typeface="Arial" pitchFamily="34" charset="0"/>
              </a:rPr>
              <a:t>GP2.2 B </a:t>
            </a:r>
            <a:r>
              <a:rPr lang="en-US" sz="1200" b="0" i="0" u="none" strike="noStrike" kern="1200" baseline="0" dirty="0">
                <a:solidFill>
                  <a:schemeClr val="tx1"/>
                </a:solidFill>
                <a:effectLst/>
                <a:latin typeface="+mn-lt"/>
                <a:ea typeface="+mn-ea"/>
                <a:cs typeface="Arial" pitchFamily="34" charset="0"/>
              </a:rPr>
              <a:t>Our practice recalls patients who have clinically significant results.</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1" i="0" u="none" strike="noStrike" kern="1200" baseline="0" dirty="0">
                <a:solidFill>
                  <a:schemeClr val="tx1"/>
                </a:solidFill>
                <a:effectLst/>
                <a:latin typeface="+mn-lt"/>
                <a:ea typeface="+mn-ea"/>
                <a:cs typeface="Arial" pitchFamily="34" charset="0"/>
              </a:rPr>
              <a:t>GP2.2 C </a:t>
            </a:r>
            <a:r>
              <a:rPr lang="en-US" sz="1200" b="0" i="0" u="none" strike="noStrike" kern="1200" baseline="0" dirty="0">
                <a:solidFill>
                  <a:schemeClr val="tx1"/>
                </a:solidFill>
                <a:effectLst/>
                <a:latin typeface="+mn-lt"/>
                <a:ea typeface="+mn-ea"/>
                <a:cs typeface="Arial" pitchFamily="34" charset="0"/>
              </a:rPr>
              <a:t>Our patients are advised of the practice’s process for follow-up of tests and </a:t>
            </a:r>
            <a:r>
              <a:rPr lang="en-AU" sz="1200" b="0" i="0" u="none" strike="noStrike" kern="1200" baseline="0" dirty="0">
                <a:solidFill>
                  <a:schemeClr val="tx1"/>
                </a:solidFill>
                <a:effectLst/>
                <a:latin typeface="+mn-lt"/>
                <a:ea typeface="+mn-ea"/>
                <a:cs typeface="Arial" pitchFamily="34" charset="0"/>
              </a:rPr>
              <a:t>results.</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US" sz="1200" b="1" i="0" u="none" strike="noStrike" kern="1200" baseline="0" dirty="0">
                <a:solidFill>
                  <a:schemeClr val="tx1"/>
                </a:solidFill>
                <a:effectLst/>
                <a:latin typeface="+mn-lt"/>
                <a:ea typeface="+mn-ea"/>
                <a:cs typeface="Arial" pitchFamily="34" charset="0"/>
              </a:rPr>
              <a:t>GP2.2D</a:t>
            </a:r>
            <a:r>
              <a:rPr lang="en-US" sz="1200" b="0" i="0" u="none" strike="noStrike" kern="1200" baseline="0" dirty="0">
                <a:solidFill>
                  <a:schemeClr val="tx1"/>
                </a:solidFill>
                <a:effectLst/>
                <a:latin typeface="+mn-lt"/>
                <a:ea typeface="+mn-ea"/>
                <a:cs typeface="Arial" pitchFamily="34" charset="0"/>
              </a:rPr>
              <a:t> </a:t>
            </a:r>
            <a:r>
              <a:rPr lang="en-US" sz="1200" b="1" i="0" u="none" strike="noStrike" kern="1200" baseline="0" dirty="0">
                <a:solidFill>
                  <a:schemeClr val="tx1"/>
                </a:solidFill>
                <a:effectLst/>
                <a:latin typeface="+mn-lt"/>
                <a:ea typeface="+mn-ea"/>
                <a:cs typeface="Arial" pitchFamily="34" charset="0"/>
              </a:rPr>
              <a:t>Our practice initiates and manages patient reminders</a:t>
            </a:r>
            <a:r>
              <a:rPr lang="en-US" sz="1200" b="0" i="0" u="none" strike="noStrike" kern="1200" baseline="0" dirty="0">
                <a:solidFill>
                  <a:schemeClr val="tx1"/>
                </a:solidFill>
                <a:effectLst/>
                <a:latin typeface="+mn-lt"/>
                <a:ea typeface="+mn-ea"/>
                <a:cs typeface="Arial" pitchFamily="34" charset="0"/>
              </a:rPr>
              <a:t>.</a:t>
            </a:r>
            <a:endParaRPr lang="en-AU" sz="1200" b="0" i="0" u="none" strike="noStrike" kern="1200" dirty="0">
              <a:solidFill>
                <a:schemeClr val="tx1"/>
              </a:solidFill>
              <a:effectLst/>
              <a:latin typeface="+mn-lt"/>
              <a:ea typeface="+mn-ea"/>
              <a:cs typeface="Arial" pitchFamily="34" charset="0"/>
            </a:endParaRPr>
          </a:p>
          <a:p>
            <a:pPr rtl="0" eaLnBrk="1" fontAlgn="t" latinLnBrk="0" hangingPunct="1"/>
            <a:r>
              <a:rPr lang="en-AU" sz="1200" b="0" i="0" u="none" strike="noStrike" kern="1200" dirty="0" err="1">
                <a:solidFill>
                  <a:schemeClr val="tx1"/>
                </a:solidFill>
                <a:effectLst/>
                <a:latin typeface="+mn-lt"/>
                <a:ea typeface="+mn-ea"/>
                <a:cs typeface="+mn-cs"/>
              </a:rPr>
              <a:t>nced</a:t>
            </a:r>
            <a:r>
              <a:rPr lang="en-AU" sz="1200" b="0" i="0" u="none" strike="noStrike" kern="1200" dirty="0">
                <a:solidFill>
                  <a:schemeClr val="tx1"/>
                </a:solidFill>
                <a:effectLst/>
                <a:latin typeface="+mn-lt"/>
                <a:ea typeface="+mn-ea"/>
                <a:cs typeface="+mn-cs"/>
              </a:rPr>
              <a:t> based guides important in making changes and inform team decisions and putting prevention into practice  </a:t>
            </a:r>
          </a:p>
        </p:txBody>
      </p:sp>
      <p:sp>
        <p:nvSpPr>
          <p:cNvPr id="4" name="Slide Number Placeholder 3"/>
          <p:cNvSpPr>
            <a:spLocks noGrp="1"/>
          </p:cNvSpPr>
          <p:nvPr>
            <p:ph type="sldNum" sz="quarter" idx="10"/>
          </p:nvPr>
        </p:nvSpPr>
        <p:spPr/>
        <p:txBody>
          <a:bodyPr/>
          <a:lstStyle/>
          <a:p>
            <a:pPr defTabSz="955613">
              <a:defRPr/>
            </a:pPr>
            <a:fld id="{56DA977B-35C1-4E1D-962C-A084B2DD536B}" type="slidenum">
              <a:rPr lang="en-AU" sz="1800" kern="0">
                <a:solidFill>
                  <a:sysClr val="windowText" lastClr="000000"/>
                </a:solidFill>
              </a:rPr>
              <a:pPr defTabSz="955613">
                <a:defRPr/>
              </a:pPr>
              <a:t>16</a:t>
            </a:fld>
            <a:endParaRPr lang="en-AU" sz="1800" kern="0" dirty="0">
              <a:solidFill>
                <a:sysClr val="windowText" lastClr="000000"/>
              </a:solidFill>
            </a:endParaRPr>
          </a:p>
        </p:txBody>
      </p:sp>
    </p:spTree>
    <p:extLst>
      <p:ext uri="{BB962C8B-B14F-4D97-AF65-F5344CB8AC3E}">
        <p14:creationId xmlns:p14="http://schemas.microsoft.com/office/powerpoint/2010/main" val="1561688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to get started with cancer screening QI</a:t>
            </a:r>
            <a:endParaRPr lang="en-AU" dirty="0"/>
          </a:p>
        </p:txBody>
      </p:sp>
      <p:sp>
        <p:nvSpPr>
          <p:cNvPr id="4" name="Slide Number Placeholder 3"/>
          <p:cNvSpPr>
            <a:spLocks noGrp="1"/>
          </p:cNvSpPr>
          <p:nvPr>
            <p:ph type="sldNum" sz="quarter" idx="5"/>
          </p:nvPr>
        </p:nvSpPr>
        <p:spPr/>
        <p:txBody>
          <a:bodyPr/>
          <a:lstStyle/>
          <a:p>
            <a:fld id="{08F0B4B5-541B-4D68-B50A-9F5D03365878}" type="slidenum">
              <a:rPr lang="de-DE" smtClean="0"/>
              <a:t>17</a:t>
            </a:fld>
            <a:endParaRPr lang="de-DE" dirty="0"/>
          </a:p>
        </p:txBody>
      </p:sp>
    </p:spTree>
    <p:extLst>
      <p:ext uri="{BB962C8B-B14F-4D97-AF65-F5344CB8AC3E}">
        <p14:creationId xmlns:p14="http://schemas.microsoft.com/office/powerpoint/2010/main" val="3156904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b="1" dirty="0">
                <a:latin typeface="+mj-lt"/>
              </a:rPr>
              <a:t>What is screening brochures </a:t>
            </a:r>
            <a:r>
              <a:rPr lang="en-US" sz="1000" dirty="0">
                <a:latin typeface="+mj-lt"/>
              </a:rPr>
              <a:t>– 15 languages plus plain English and an Aboriginal design</a:t>
            </a:r>
          </a:p>
          <a:p>
            <a:endParaRPr lang="en-US" sz="10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j-lt"/>
              </a:rPr>
              <a:t>Flip Charts </a:t>
            </a:r>
            <a:r>
              <a:rPr lang="en-US" sz="1000" dirty="0">
                <a:latin typeface="+mj-lt"/>
              </a:rPr>
              <a:t>[with facilitator manuals</a:t>
            </a:r>
            <a:r>
              <a:rPr lang="en-AU" sz="1000" b="0" i="0" kern="1200" dirty="0">
                <a:solidFill>
                  <a:schemeClr val="tx1"/>
                </a:solidFill>
                <a:effectLst/>
                <a:latin typeface="+mj-lt"/>
                <a:ea typeface="+mn-ea"/>
                <a:cs typeface="+mn-cs"/>
              </a:rPr>
              <a:t>] designed to be used by health or community workers/educators talking with community members about cancer screening for use with groups or with an individual</a:t>
            </a:r>
          </a:p>
          <a:p>
            <a:pPr rtl="0"/>
            <a:endParaRPr lang="en-US" sz="1000" dirty="0">
              <a:latin typeface="+mj-lt"/>
            </a:endParaRPr>
          </a:p>
          <a:p>
            <a:pPr rtl="0"/>
            <a:r>
              <a:rPr lang="en-US" sz="1000" dirty="0">
                <a:latin typeface="+mj-lt"/>
              </a:rPr>
              <a:t>*Note different language translations reflect the participation by different  communities </a:t>
            </a:r>
          </a:p>
          <a:p>
            <a:pPr rtl="0"/>
            <a:r>
              <a:rPr lang="en-US" sz="1000" dirty="0">
                <a:latin typeface="+mj-lt"/>
              </a:rPr>
              <a:t> </a:t>
            </a:r>
          </a:p>
          <a:p>
            <a:pPr rtl="0"/>
            <a:r>
              <a:rPr lang="en-US" sz="1000" dirty="0">
                <a:latin typeface="+mj-lt"/>
              </a:rPr>
              <a:t>Bowel Health and Screening Flipchart – 9 languages – </a:t>
            </a:r>
            <a:r>
              <a:rPr lang="en-AU" sz="1000" dirty="0">
                <a:latin typeface="+mj-lt"/>
                <a:hlinkClick r:id="rId3"/>
              </a:rPr>
              <a:t>https://www.cancer.nsw.gov.au/how-we-help/reports-and-publications/bowel-health-and-screening-facilitator-manual</a:t>
            </a:r>
            <a:endParaRPr lang="en-US" sz="1000" dirty="0">
              <a:latin typeface="+mj-lt"/>
            </a:endParaRPr>
          </a:p>
          <a:p>
            <a:pPr rtl="0"/>
            <a:r>
              <a:rPr lang="en-AU" sz="1000" b="0" i="0" kern="1200" dirty="0">
                <a:solidFill>
                  <a:schemeClr val="tx1"/>
                </a:solidFill>
                <a:effectLst/>
                <a:latin typeface="+mj-lt"/>
                <a:ea typeface="+mn-ea"/>
                <a:cs typeface="+mn-cs"/>
              </a:rPr>
              <a:t>Section 1 explains how bowel cancer develops, the risk factors for bowel cancer, ways to reduce the risk and the signs or symptoms of bowel cancer.</a:t>
            </a:r>
          </a:p>
          <a:p>
            <a:pPr rtl="0"/>
            <a:r>
              <a:rPr lang="en-AU" sz="1000" b="0" i="0" kern="1200" dirty="0">
                <a:solidFill>
                  <a:schemeClr val="tx1"/>
                </a:solidFill>
                <a:effectLst/>
                <a:latin typeface="+mj-lt"/>
                <a:ea typeface="+mn-ea"/>
                <a:cs typeface="+mn-cs"/>
              </a:rPr>
              <a:t>Section 2 describes the National Bowel Cancer Screening Program and the bowel screening test (why it is so important and how to do it).</a:t>
            </a:r>
          </a:p>
          <a:p>
            <a:endParaRPr lang="en-AU" sz="1000" dirty="0">
              <a:latin typeface="+mj-lt"/>
            </a:endParaRPr>
          </a:p>
          <a:p>
            <a:r>
              <a:rPr lang="en-AU" sz="1000" dirty="0">
                <a:latin typeface="+mj-lt"/>
              </a:rPr>
              <a:t>BreastScreen -  pdf or PowerPoint - -8 languages </a:t>
            </a:r>
            <a:r>
              <a:rPr lang="en-AU" sz="1000" dirty="0">
                <a:latin typeface="+mj-lt"/>
                <a:hlinkClick r:id="rId4"/>
              </a:rPr>
              <a:t>https://www.cancer.nsw.gov.au/how-we-help/screening-and-early-detection/breast-cancer-screening/breast-screening-educational-resources</a:t>
            </a:r>
            <a:endParaRPr lang="en-AU" sz="1000" dirty="0">
              <a:latin typeface="+mj-lt"/>
            </a:endParaRPr>
          </a:p>
          <a:p>
            <a:endParaRPr lang="en-AU" sz="1000" dirty="0">
              <a:latin typeface="+mj-lt"/>
            </a:endParaRPr>
          </a:p>
          <a:p>
            <a:endParaRPr lang="en-AU" sz="1000" dirty="0">
              <a:latin typeface="+mj-lt"/>
            </a:endParaRPr>
          </a:p>
          <a:p>
            <a:r>
              <a:rPr lang="en-AU" sz="1000" dirty="0">
                <a:latin typeface="+mj-lt"/>
              </a:rPr>
              <a:t>Cervical Screening – pdf or PowerPoint </a:t>
            </a:r>
            <a:r>
              <a:rPr lang="en-AU" sz="1000" dirty="0">
                <a:latin typeface="+mj-lt"/>
                <a:hlinkClick r:id="rId5"/>
              </a:rPr>
              <a:t>https://www.cancer.nsw.gov.au/cervical-screening-nsw/cervical-screening-community-education-resources</a:t>
            </a:r>
            <a:endParaRPr lang="en-AU" sz="1000" dirty="0">
              <a:latin typeface="+mj-lt"/>
            </a:endParaRPr>
          </a:p>
          <a:p>
            <a:pPr rtl="0"/>
            <a:r>
              <a:rPr lang="en-AU" sz="1000" b="0" i="0" kern="1200" dirty="0">
                <a:solidFill>
                  <a:schemeClr val="tx1"/>
                </a:solidFill>
                <a:effectLst/>
                <a:latin typeface="+mj-lt"/>
                <a:ea typeface="+mn-ea"/>
                <a:cs typeface="+mn-cs"/>
              </a:rPr>
              <a:t>Section 1 </a:t>
            </a:r>
            <a:r>
              <a:rPr lang="en-AU" sz="1000" b="1" i="0" kern="1200" dirty="0">
                <a:solidFill>
                  <a:schemeClr val="tx1"/>
                </a:solidFill>
                <a:effectLst/>
                <a:latin typeface="+mj-lt"/>
                <a:ea typeface="+mn-ea"/>
                <a:cs typeface="+mn-cs"/>
              </a:rPr>
              <a:t>Cancer and cervix</a:t>
            </a:r>
            <a:r>
              <a:rPr lang="en-AU" sz="1000" b="0" i="0" kern="1200" dirty="0">
                <a:solidFill>
                  <a:schemeClr val="tx1"/>
                </a:solidFill>
                <a:effectLst/>
                <a:latin typeface="+mj-lt"/>
                <a:ea typeface="+mn-ea"/>
                <a:cs typeface="+mn-cs"/>
              </a:rPr>
              <a:t> – overview of cancer and the female reproductive system, including the cervix.</a:t>
            </a:r>
          </a:p>
          <a:p>
            <a:pPr rtl="0"/>
            <a:r>
              <a:rPr lang="en-AU" sz="1000" b="0" i="0" kern="1200" dirty="0">
                <a:solidFill>
                  <a:schemeClr val="tx1"/>
                </a:solidFill>
                <a:effectLst/>
                <a:latin typeface="+mj-lt"/>
                <a:ea typeface="+mn-ea"/>
                <a:cs typeface="+mn-cs"/>
              </a:rPr>
              <a:t>Section 2 </a:t>
            </a:r>
            <a:r>
              <a:rPr lang="en-AU" sz="1000" b="1" i="0" kern="1200" dirty="0">
                <a:solidFill>
                  <a:schemeClr val="tx1"/>
                </a:solidFill>
                <a:effectLst/>
                <a:latin typeface="+mj-lt"/>
                <a:ea typeface="+mn-ea"/>
                <a:cs typeface="+mn-cs"/>
              </a:rPr>
              <a:t>Cervical screening</a:t>
            </a:r>
            <a:r>
              <a:rPr lang="en-AU" sz="1000" b="0" i="0" kern="1200" dirty="0">
                <a:solidFill>
                  <a:schemeClr val="tx1"/>
                </a:solidFill>
                <a:effectLst/>
                <a:latin typeface="+mj-lt"/>
                <a:ea typeface="+mn-ea"/>
                <a:cs typeface="+mn-cs"/>
              </a:rPr>
              <a:t> – information on cervical screening including the procedure, who should get it done, how often and where to get it done.</a:t>
            </a:r>
          </a:p>
          <a:p>
            <a:endParaRPr lang="en-AU" sz="1000" dirty="0">
              <a:latin typeface="+mj-lt"/>
            </a:endParaRPr>
          </a:p>
          <a:p>
            <a:endParaRPr lang="en-AU" dirty="0"/>
          </a:p>
        </p:txBody>
      </p:sp>
      <p:sp>
        <p:nvSpPr>
          <p:cNvPr id="4" name="Slide Number Placeholder 3"/>
          <p:cNvSpPr>
            <a:spLocks noGrp="1"/>
          </p:cNvSpPr>
          <p:nvPr>
            <p:ph type="sldNum" sz="quarter" idx="10"/>
          </p:nvPr>
        </p:nvSpPr>
        <p:spPr/>
        <p:txBody>
          <a:bodyPr/>
          <a:lstStyle/>
          <a:p>
            <a:fld id="{08F0B4B5-541B-4D68-B50A-9F5D03365878}" type="slidenum">
              <a:rPr lang="de-DE" smtClean="0"/>
              <a:t>18</a:t>
            </a:fld>
            <a:endParaRPr lang="de-DE" dirty="0"/>
          </a:p>
        </p:txBody>
      </p:sp>
    </p:spTree>
    <p:extLst>
      <p:ext uri="{BB962C8B-B14F-4D97-AF65-F5344CB8AC3E}">
        <p14:creationId xmlns:p14="http://schemas.microsoft.com/office/powerpoint/2010/main" val="302944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8F0B4B5-541B-4D68-B50A-9F5D03365878}" type="slidenum">
              <a:rPr lang="de-DE" smtClean="0"/>
              <a:t>20</a:t>
            </a:fld>
            <a:endParaRPr lang="de-DE" dirty="0"/>
          </a:p>
        </p:txBody>
      </p:sp>
    </p:spTree>
    <p:extLst>
      <p:ext uri="{BB962C8B-B14F-4D97-AF65-F5344CB8AC3E}">
        <p14:creationId xmlns:p14="http://schemas.microsoft.com/office/powerpoint/2010/main" val="327391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8F0B4B5-541B-4D68-B50A-9F5D03365878}" type="slidenum">
              <a:rPr lang="de-DE" smtClean="0"/>
              <a:t>4</a:t>
            </a:fld>
            <a:endParaRPr lang="de-DE" dirty="0"/>
          </a:p>
        </p:txBody>
      </p:sp>
    </p:spTree>
    <p:extLst>
      <p:ext uri="{BB962C8B-B14F-4D97-AF65-F5344CB8AC3E}">
        <p14:creationId xmlns:p14="http://schemas.microsoft.com/office/powerpoint/2010/main" val="104383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002060"/>
                </a:solidFill>
              </a:rPr>
              <a:t>Research has shown That 60% of patients surveyed reported they were more likely to screen when reminded by their GP than when reminded by a registry only</a:t>
            </a:r>
          </a:p>
          <a:p>
            <a:pPr marL="171450" indent="-171450">
              <a:buFont typeface="Arial" panose="020B0604020202020204" pitchFamily="34" charset="0"/>
              <a:buChar char="•"/>
            </a:pPr>
            <a:endParaRPr lang="en-AU" dirty="0">
              <a:solidFill>
                <a:srgbClr val="002060"/>
              </a:solidFill>
            </a:endParaRPr>
          </a:p>
          <a:p>
            <a:pPr marL="171450" indent="-171450">
              <a:buFont typeface="Arial" panose="020B0604020202020204" pitchFamily="34" charset="0"/>
              <a:buChar char="•"/>
            </a:pPr>
            <a:r>
              <a:rPr lang="en-AU" dirty="0">
                <a:solidFill>
                  <a:srgbClr val="002060"/>
                </a:solidFill>
              </a:rPr>
              <a:t>It has also shown that Utilising patient data and relationships, to identify, engage and encourage those who are overdue for screening or who have never screened</a:t>
            </a:r>
          </a:p>
          <a:p>
            <a:pPr marL="171450" indent="-171450">
              <a:buFont typeface="Arial" panose="020B0604020202020204" pitchFamily="34" charset="0"/>
              <a:buChar char="•"/>
            </a:pPr>
            <a:r>
              <a:rPr lang="en-AU" dirty="0">
                <a:solidFill>
                  <a:srgbClr val="002060"/>
                </a:solidFill>
              </a:rPr>
              <a:t>And finally that Reminders are the only patient intervention rated as ‘very effective’ for engaging patients in screening (green book)</a:t>
            </a:r>
          </a:p>
          <a:p>
            <a:endParaRPr lang="en-AU" dirty="0"/>
          </a:p>
        </p:txBody>
      </p:sp>
      <p:sp>
        <p:nvSpPr>
          <p:cNvPr id="4" name="Slide Number Placeholder 3"/>
          <p:cNvSpPr>
            <a:spLocks noGrp="1"/>
          </p:cNvSpPr>
          <p:nvPr>
            <p:ph type="sldNum" sz="quarter" idx="10"/>
          </p:nvPr>
        </p:nvSpPr>
        <p:spPr/>
        <p:txBody>
          <a:bodyPr/>
          <a:lstStyle/>
          <a:p>
            <a:fld id="{08F0B4B5-541B-4D68-B50A-9F5D03365878}" type="slidenum">
              <a:rPr lang="de-DE" smtClean="0"/>
              <a:t>5</a:t>
            </a:fld>
            <a:endParaRPr lang="de-DE" dirty="0"/>
          </a:p>
        </p:txBody>
      </p:sp>
    </p:spTree>
    <p:extLst>
      <p:ext uri="{BB962C8B-B14F-4D97-AF65-F5344CB8AC3E}">
        <p14:creationId xmlns:p14="http://schemas.microsoft.com/office/powerpoint/2010/main" val="103199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Population-based cancer screening programs focus on early detection of cancer and pre-cancerous lesions in asymptomatic individuals.</a:t>
            </a:r>
          </a:p>
          <a:p>
            <a:r>
              <a:rPr lang="en-AU" sz="1200" kern="1200" dirty="0">
                <a:solidFill>
                  <a:schemeClr val="tx1"/>
                </a:solidFill>
                <a:effectLst/>
                <a:latin typeface="+mn-lt"/>
                <a:ea typeface="+mn-ea"/>
                <a:cs typeface="+mn-cs"/>
              </a:rPr>
              <a:t> Participation in screening programs is the single most important factor in early stage diagnosis and reducing cancer-related morbidity and mortality.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Currently, Australia has three national cancer screening programs:</a:t>
            </a:r>
          </a:p>
          <a:p>
            <a:pPr lvl="0"/>
            <a:r>
              <a:rPr lang="en-AU" sz="1200" kern="1200" dirty="0">
                <a:solidFill>
                  <a:schemeClr val="tx1"/>
                </a:solidFill>
                <a:effectLst/>
                <a:latin typeface="+mn-lt"/>
                <a:ea typeface="+mn-ea"/>
                <a:cs typeface="+mn-cs"/>
              </a:rPr>
              <a:t>The </a:t>
            </a:r>
            <a:r>
              <a:rPr lang="en-AU" sz="1200" u="none" strike="noStrike" kern="1200" dirty="0">
                <a:solidFill>
                  <a:schemeClr val="tx1"/>
                </a:solidFill>
                <a:effectLst/>
                <a:latin typeface="+mn-lt"/>
                <a:ea typeface="+mn-ea"/>
                <a:cs typeface="+mn-cs"/>
                <a:hlinkClick r:id="rId3"/>
              </a:rPr>
              <a:t>National Cervical Screening Program</a:t>
            </a:r>
            <a:endParaRPr lang="en-AU" sz="1200" kern="1200" dirty="0">
              <a:solidFill>
                <a:schemeClr val="tx1"/>
              </a:solidFill>
              <a:effectLst/>
              <a:latin typeface="+mn-lt"/>
              <a:ea typeface="+mn-ea"/>
              <a:cs typeface="+mn-cs"/>
            </a:endParaRPr>
          </a:p>
          <a:p>
            <a:pPr lvl="0"/>
            <a:r>
              <a:rPr lang="en-AU" sz="1200" u="none" strike="noStrike" kern="1200" dirty="0">
                <a:solidFill>
                  <a:schemeClr val="tx1"/>
                </a:solidFill>
                <a:effectLst/>
                <a:latin typeface="+mn-lt"/>
                <a:ea typeface="+mn-ea"/>
                <a:cs typeface="+mn-cs"/>
                <a:hlinkClick r:id="rId4"/>
              </a:rPr>
              <a:t>BreastScreen Australia</a:t>
            </a:r>
            <a:r>
              <a:rPr lang="en-AU" sz="1200" kern="1200" dirty="0">
                <a:solidFill>
                  <a:schemeClr val="tx1"/>
                </a:solidFill>
                <a:effectLst/>
                <a:latin typeface="+mn-lt"/>
                <a:ea typeface="+mn-ea"/>
                <a:cs typeface="+mn-cs"/>
              </a:rPr>
              <a:t> (BreastScreen NSW at a state level)</a:t>
            </a:r>
          </a:p>
          <a:p>
            <a:pPr lvl="0"/>
            <a:r>
              <a:rPr lang="en-AU" sz="1200" kern="1200" dirty="0">
                <a:solidFill>
                  <a:schemeClr val="tx1"/>
                </a:solidFill>
                <a:effectLst/>
                <a:latin typeface="+mn-lt"/>
                <a:ea typeface="+mn-ea"/>
                <a:cs typeface="+mn-cs"/>
              </a:rPr>
              <a:t>The </a:t>
            </a:r>
            <a:r>
              <a:rPr lang="en-AU" sz="1200" u="none" strike="noStrike" kern="1200" dirty="0">
                <a:solidFill>
                  <a:schemeClr val="tx1"/>
                </a:solidFill>
                <a:effectLst/>
                <a:latin typeface="+mn-lt"/>
                <a:ea typeface="+mn-ea"/>
                <a:cs typeface="+mn-cs"/>
                <a:hlinkClick r:id="rId5"/>
              </a:rPr>
              <a:t>National Bowel Cancer Screening Program</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Australian Institute of Health and Welfare (AIHW). (2015a). </a:t>
            </a:r>
            <a:r>
              <a:rPr lang="en-AU" sz="1200" i="1" kern="1200" dirty="0">
                <a:solidFill>
                  <a:schemeClr val="tx1"/>
                </a:solidFill>
                <a:effectLst/>
                <a:latin typeface="+mn-lt"/>
                <a:ea typeface="+mn-ea"/>
                <a:cs typeface="+mn-cs"/>
              </a:rPr>
              <a:t>Authoritative Information and Statistics to Promote Better Health and Wellbeing. </a:t>
            </a:r>
            <a:r>
              <a:rPr lang="en-AU" sz="1200" kern="1200" dirty="0">
                <a:solidFill>
                  <a:schemeClr val="tx1"/>
                </a:solidFill>
                <a:effectLst/>
                <a:latin typeface="+mn-lt"/>
                <a:ea typeface="+mn-ea"/>
                <a:cs typeface="+mn-cs"/>
              </a:rPr>
              <a:t>Retrieved from </a:t>
            </a:r>
            <a:r>
              <a:rPr lang="en-AU" sz="1200" u="sng" kern="1200" dirty="0">
                <a:solidFill>
                  <a:schemeClr val="tx1"/>
                </a:solidFill>
                <a:effectLst/>
                <a:latin typeface="+mn-lt"/>
                <a:ea typeface="+mn-ea"/>
                <a:cs typeface="+mn-cs"/>
                <a:hlinkClick r:id="rId6"/>
              </a:rPr>
              <a:t>www.aihw.gov.au</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8F0B4B5-541B-4D68-B50A-9F5D03365878}" type="slidenum">
              <a:rPr lang="de-DE" smtClean="0"/>
              <a:t>6</a:t>
            </a:fld>
            <a:endParaRPr lang="de-DE" dirty="0"/>
          </a:p>
        </p:txBody>
      </p:sp>
    </p:spTree>
    <p:extLst>
      <p:ext uri="{BB962C8B-B14F-4D97-AF65-F5344CB8AC3E}">
        <p14:creationId xmlns:p14="http://schemas.microsoft.com/office/powerpoint/2010/main" val="93907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AU" dirty="0">
                <a:solidFill>
                  <a:srgbClr val="002060"/>
                </a:solidFill>
              </a:rPr>
              <a:t>Breast cancer is the most common cancer affecting women in NSW</a:t>
            </a:r>
          </a:p>
          <a:p>
            <a:pPr marL="342900" indent="-342900">
              <a:buFont typeface="Arial" panose="020B0604020202020204" pitchFamily="34" charset="0"/>
              <a:buChar char="•"/>
            </a:pPr>
            <a:r>
              <a:rPr lang="en-AU" dirty="0">
                <a:solidFill>
                  <a:srgbClr val="002060"/>
                </a:solidFill>
              </a:rPr>
              <a:t>75% of women diagnosed are over the age of 50</a:t>
            </a:r>
          </a:p>
          <a:p>
            <a:pPr marL="342900" indent="-342900">
              <a:buFont typeface="Arial" panose="020B0604020202020204" pitchFamily="34" charset="0"/>
              <a:buChar char="•"/>
            </a:pPr>
            <a:r>
              <a:rPr lang="en-AU" dirty="0">
                <a:solidFill>
                  <a:srgbClr val="002060"/>
                </a:solidFill>
              </a:rPr>
              <a:t>1in 7 women will develop breast cancer  in their lifetime</a:t>
            </a:r>
          </a:p>
          <a:p>
            <a:pPr marL="342900" indent="-342900">
              <a:buFont typeface="Arial" panose="020B0604020202020204" pitchFamily="34" charset="0"/>
              <a:buChar char="•"/>
            </a:pPr>
            <a:endParaRPr lang="en-AU" dirty="0">
              <a:solidFill>
                <a:srgbClr val="002060"/>
              </a:solidFill>
            </a:endParaRPr>
          </a:p>
          <a:p>
            <a:pPr marL="342900" indent="-342900">
              <a:buFont typeface="Arial" panose="020B0604020202020204" pitchFamily="34" charset="0"/>
              <a:buChar char="•"/>
            </a:pPr>
            <a:r>
              <a:rPr lang="en-AU" dirty="0">
                <a:solidFill>
                  <a:srgbClr val="002060"/>
                </a:solidFill>
              </a:rPr>
              <a:t>All women between 50-74 years old are invited for a free screening mammogram every 2 years. </a:t>
            </a:r>
          </a:p>
          <a:p>
            <a:pPr marL="342900" indent="-342900">
              <a:buFont typeface="Arial" panose="020B0604020202020204" pitchFamily="34" charset="0"/>
              <a:buChar char="•"/>
            </a:pPr>
            <a:r>
              <a:rPr lang="en-AU" dirty="0">
                <a:solidFill>
                  <a:srgbClr val="002060"/>
                </a:solidFill>
              </a:rPr>
              <a:t>Women between 40 and 49 years or 75 years and older can also attend but do not receive an invitation </a:t>
            </a:r>
          </a:p>
          <a:p>
            <a:pPr marL="342900" indent="-342900">
              <a:buFont typeface="Arial" panose="020B0604020202020204" pitchFamily="34" charset="0"/>
              <a:buChar char="•"/>
            </a:pPr>
            <a:r>
              <a:rPr lang="en-AU" sz="1200" b="0" i="0" kern="1200" dirty="0">
                <a:solidFill>
                  <a:schemeClr val="tx1"/>
                </a:solidFill>
                <a:effectLst/>
                <a:latin typeface="+mn-lt"/>
                <a:ea typeface="+mn-ea"/>
                <a:cs typeface="+mn-cs"/>
              </a:rPr>
              <a:t>Women do not need a GP referral, but are more likely to screen when encouraged by their general practice.</a:t>
            </a:r>
            <a:endParaRPr lang="en-AU" dirty="0">
              <a:solidFill>
                <a:srgbClr val="002060"/>
              </a:solidFill>
            </a:endParaRPr>
          </a:p>
          <a:p>
            <a:pPr marL="342900" indent="-342900">
              <a:buFont typeface="Arial" panose="020B0604020202020204" pitchFamily="34" charset="0"/>
              <a:buChar char="•"/>
            </a:pPr>
            <a:r>
              <a:rPr lang="en-AU" sz="1200" b="0" i="0" kern="1200" dirty="0">
                <a:solidFill>
                  <a:srgbClr val="002060"/>
                </a:solidFill>
                <a:effectLst/>
                <a:latin typeface="+mn-lt"/>
                <a:ea typeface="+mn-ea"/>
                <a:cs typeface="+mn-cs"/>
              </a:rPr>
              <a:t>A note about </a:t>
            </a:r>
            <a:r>
              <a:rPr lang="en-AU" sz="1200" b="0" i="0" kern="1200" dirty="0" err="1">
                <a:solidFill>
                  <a:srgbClr val="002060"/>
                </a:solidFill>
                <a:effectLst/>
                <a:latin typeface="+mn-lt"/>
                <a:ea typeface="+mn-ea"/>
                <a:cs typeface="+mn-cs"/>
              </a:rPr>
              <a:t>covid</a:t>
            </a:r>
            <a:r>
              <a:rPr lang="en-AU" sz="1200" b="0" i="0" kern="1200" dirty="0">
                <a:solidFill>
                  <a:srgbClr val="002060"/>
                </a:solidFill>
                <a:effectLst/>
                <a:latin typeface="+mn-lt"/>
                <a:ea typeface="+mn-ea"/>
                <a:cs typeface="+mn-cs"/>
              </a:rPr>
              <a:t> – can now make an appointment and book online</a:t>
            </a:r>
          </a:p>
          <a:p>
            <a:pPr marL="342900" indent="-342900">
              <a:buFont typeface="Arial" panose="020B0604020202020204" pitchFamily="34" charset="0"/>
              <a:buChar char="•"/>
            </a:pPr>
            <a:r>
              <a:rPr lang="en-AU" sz="1200" b="1" i="0" kern="1200" dirty="0">
                <a:solidFill>
                  <a:schemeClr val="tx1"/>
                </a:solidFill>
                <a:effectLst/>
                <a:latin typeface="+mn-lt"/>
                <a:ea typeface="+mn-ea"/>
                <a:cs typeface="+mn-cs"/>
              </a:rPr>
              <a:t>For more information/to order resources: </a:t>
            </a:r>
            <a:r>
              <a:rPr lang="en-AU" sz="1200" b="0" i="0" u="sng" kern="1200" dirty="0">
                <a:solidFill>
                  <a:schemeClr val="tx1"/>
                </a:solidFill>
                <a:effectLst/>
                <a:latin typeface="+mn-lt"/>
                <a:ea typeface="+mn-ea"/>
                <a:cs typeface="+mn-cs"/>
                <a:hlinkClick r:id="rId3"/>
              </a:rPr>
              <a:t>breastscreen.nsw.gov.au</a:t>
            </a: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882213">
              <a:defRPr/>
            </a:pPr>
            <a:fld id="{14F65B35-EB90-43F4-B3A2-A73FC6A90FDE}" type="slidenum">
              <a:rPr lang="en-AU" sz="1700" kern="0">
                <a:solidFill>
                  <a:sysClr val="windowText" lastClr="000000"/>
                </a:solidFill>
              </a:rPr>
              <a:pPr defTabSz="882213">
                <a:defRPr/>
              </a:pPr>
              <a:t>7</a:t>
            </a:fld>
            <a:endParaRPr lang="en-AU" sz="1700" kern="0">
              <a:solidFill>
                <a:sysClr val="windowText" lastClr="000000"/>
              </a:solidFill>
            </a:endParaRPr>
          </a:p>
        </p:txBody>
      </p:sp>
    </p:spTree>
    <p:extLst>
      <p:ext uri="{BB962C8B-B14F-4D97-AF65-F5344CB8AC3E}">
        <p14:creationId xmlns:p14="http://schemas.microsoft.com/office/powerpoint/2010/main" val="371808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000" b="0" i="0" kern="1200" dirty="0">
                <a:solidFill>
                  <a:schemeClr val="tx1"/>
                </a:solidFill>
                <a:effectLst/>
                <a:latin typeface="+mn-lt"/>
                <a:ea typeface="+mn-ea"/>
                <a:cs typeface="+mn-cs"/>
              </a:rPr>
              <a:t>The Cervical Screening Test is for women aged 25 to 74 who have ever been sexually active.</a:t>
            </a:r>
          </a:p>
          <a:p>
            <a:pPr rtl="0"/>
            <a:r>
              <a:rPr lang="en-AU" sz="1000" b="0" i="0" kern="1200" dirty="0">
                <a:solidFill>
                  <a:schemeClr val="tx1"/>
                </a:solidFill>
                <a:effectLst/>
                <a:latin typeface="+mn-lt"/>
                <a:ea typeface="+mn-ea"/>
                <a:cs typeface="+mn-cs"/>
              </a:rPr>
              <a:t>The Cervical Screening Test is for women who have had the HPV vaccination and those who have not been vaccinated.</a:t>
            </a:r>
          </a:p>
          <a:p>
            <a:pPr rtl="0"/>
            <a:r>
              <a:rPr lang="en-AU" sz="1000" b="0" i="0" kern="1200" dirty="0">
                <a:solidFill>
                  <a:schemeClr val="tx1"/>
                </a:solidFill>
                <a:effectLst/>
                <a:latin typeface="+mn-lt"/>
                <a:ea typeface="+mn-ea"/>
                <a:cs typeface="+mn-cs"/>
              </a:rPr>
              <a:t>Women are invited to take an exit screen from age 70 to 74. If the result is normal and there is no HPV, then the woman can exit the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80 % of cervical cancers occur in women who have never screened </a:t>
            </a:r>
            <a:endParaRPr lang="en-AU" sz="1000" b="0" i="0" kern="1200" dirty="0">
              <a:solidFill>
                <a:schemeClr val="tx1"/>
              </a:solidFill>
              <a:effectLst/>
              <a:latin typeface="+mn-lt"/>
              <a:ea typeface="+mn-ea"/>
              <a:cs typeface="+mn-cs"/>
            </a:endParaRPr>
          </a:p>
          <a:p>
            <a:pPr rtl="0"/>
            <a:r>
              <a:rPr lang="en-AU" sz="1000" b="0" i="0" kern="1200" dirty="0">
                <a:solidFill>
                  <a:schemeClr val="tx1"/>
                </a:solidFill>
                <a:effectLst/>
                <a:latin typeface="+mn-lt"/>
                <a:ea typeface="+mn-ea"/>
                <a:cs typeface="+mn-cs"/>
              </a:rPr>
              <a:t>4 in 10 overdue for screening</a:t>
            </a:r>
          </a:p>
          <a:p>
            <a:pPr rtl="0"/>
            <a:endParaRPr lang="en-AU"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i="0" kern="1200" dirty="0">
                <a:solidFill>
                  <a:schemeClr val="tx1"/>
                </a:solidFill>
                <a:effectLst/>
                <a:latin typeface="+mn-lt"/>
                <a:ea typeface="+mn-ea"/>
                <a:cs typeface="+mn-cs"/>
              </a:rPr>
              <a:t>The Cervical Screening Test is recommended every five years if the results are normal (i.e. negative for oncogenic human papillomavirus (HPV)).</a:t>
            </a:r>
          </a:p>
          <a:p>
            <a:pPr rtl="0"/>
            <a:r>
              <a:rPr lang="en-AU" sz="1000" b="0" i="0" kern="1200" dirty="0">
                <a:solidFill>
                  <a:schemeClr val="tx1"/>
                </a:solidFill>
                <a:effectLst/>
                <a:latin typeface="+mn-lt"/>
                <a:ea typeface="+mn-ea"/>
                <a:cs typeface="+mn-cs"/>
              </a:rPr>
              <a:t>The Pap test used to look for cell changes in the cervix; while the new test looks for HPV, which can lead to cell changes in the cervix.</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i="0" kern="1200" dirty="0">
                <a:solidFill>
                  <a:schemeClr val="tx1"/>
                </a:solidFill>
                <a:effectLst/>
                <a:latin typeface="+mn-lt"/>
                <a:ea typeface="+mn-ea"/>
                <a:cs typeface="+mn-cs"/>
              </a:rPr>
              <a:t>HPV causes 99% of cervical cancer.</a:t>
            </a:r>
            <a:r>
              <a:rPr lang="en-AU" sz="1000" b="0" i="0" kern="1200" baseline="30000" dirty="0">
                <a:solidFill>
                  <a:schemeClr val="tx1"/>
                </a:solidFill>
                <a:effectLst/>
                <a:latin typeface="+mn-lt"/>
                <a:ea typeface="+mn-ea"/>
                <a:cs typeface="+mn-cs"/>
              </a:rPr>
              <a:t>15</a:t>
            </a:r>
            <a:r>
              <a:rPr lang="en-AU" sz="10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i="0" kern="1200" dirty="0">
                <a:solidFill>
                  <a:schemeClr val="tx1"/>
                </a:solidFill>
                <a:effectLst/>
                <a:latin typeface="+mn-lt"/>
                <a:ea typeface="+mn-ea"/>
                <a:cs typeface="+mn-cs"/>
              </a:rPr>
              <a:t>The National Cancer Screening Register.</a:t>
            </a:r>
            <a:r>
              <a:rPr lang="en-AU" sz="1000" b="1" i="0" kern="1200" dirty="0">
                <a:solidFill>
                  <a:schemeClr val="tx1"/>
                </a:solidFill>
                <a:effectLst/>
                <a:latin typeface="+mn-lt"/>
                <a:ea typeface="+mn-ea"/>
                <a:cs typeface="+mn-cs"/>
              </a:rPr>
              <a:t> sends invitation and reminder letters when tests are overdue, has a safety net function </a:t>
            </a:r>
            <a:r>
              <a:rPr lang="en-AU" sz="1000" b="0" i="0" kern="1200" dirty="0">
                <a:solidFill>
                  <a:schemeClr val="tx1"/>
                </a:solidFill>
                <a:effectLst/>
                <a:latin typeface="+mn-lt"/>
                <a:ea typeface="+mn-ea"/>
                <a:cs typeface="+mn-cs"/>
              </a:rPr>
              <a:t>the register notifying participants and their health care providers when information has not been received by the Register to indicate the person has been followed up </a:t>
            </a:r>
            <a:r>
              <a:rPr lang="en-AU" sz="1000" b="1" i="0" kern="1200" dirty="0">
                <a:solidFill>
                  <a:schemeClr val="tx1"/>
                </a:solidFill>
                <a:effectLst/>
                <a:latin typeface="+mn-lt"/>
                <a:ea typeface="+mn-ea"/>
                <a:cs typeface="+mn-cs"/>
              </a:rPr>
              <a:t>It also provides a history of cervical screening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0" i="0" kern="1200" dirty="0">
              <a:solidFill>
                <a:schemeClr val="tx1"/>
              </a:solidFill>
              <a:effectLst/>
              <a:latin typeface="+mn-lt"/>
              <a:ea typeface="+mn-ea"/>
              <a:cs typeface="+mn-cs"/>
            </a:endParaRPr>
          </a:p>
          <a:p>
            <a:pPr rtl="0"/>
            <a:endParaRPr lang="en-AU" sz="1200" b="0" i="0" kern="1200" dirty="0">
              <a:solidFill>
                <a:schemeClr val="tx1"/>
              </a:solidFill>
              <a:effectLst/>
              <a:latin typeface="+mn-lt"/>
              <a:ea typeface="+mn-ea"/>
              <a:cs typeface="+mn-cs"/>
            </a:endParaRPr>
          </a:p>
          <a:p>
            <a:pPr rtl="0"/>
            <a:endParaRPr lang="en-AU" dirty="0"/>
          </a:p>
        </p:txBody>
      </p:sp>
      <p:sp>
        <p:nvSpPr>
          <p:cNvPr id="4" name="Slide Number Placeholder 3"/>
          <p:cNvSpPr>
            <a:spLocks noGrp="1"/>
          </p:cNvSpPr>
          <p:nvPr>
            <p:ph type="sldNum" sz="quarter" idx="10"/>
          </p:nvPr>
        </p:nvSpPr>
        <p:spPr/>
        <p:txBody>
          <a:bodyPr/>
          <a:lstStyle/>
          <a:p>
            <a:pPr defTabSz="882213">
              <a:defRPr/>
            </a:pPr>
            <a:fld id="{14F65B35-EB90-43F4-B3A2-A73FC6A90FDE}" type="slidenum">
              <a:rPr lang="en-AU" sz="1700" kern="0">
                <a:solidFill>
                  <a:sysClr val="windowText" lastClr="000000"/>
                </a:solidFill>
              </a:rPr>
              <a:pPr defTabSz="882213">
                <a:defRPr/>
              </a:pPr>
              <a:t>8</a:t>
            </a:fld>
            <a:endParaRPr lang="en-AU" sz="1700" kern="0">
              <a:solidFill>
                <a:sysClr val="windowText" lastClr="000000"/>
              </a:solidFill>
            </a:endParaRPr>
          </a:p>
        </p:txBody>
      </p:sp>
    </p:spTree>
    <p:extLst>
      <p:ext uri="{BB962C8B-B14F-4D97-AF65-F5344CB8AC3E}">
        <p14:creationId xmlns:p14="http://schemas.microsoft.com/office/powerpoint/2010/main" val="29093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AU" sz="1200" b="0" i="0" kern="1200" dirty="0">
                <a:solidFill>
                  <a:schemeClr val="tx1"/>
                </a:solidFill>
                <a:effectLst/>
                <a:latin typeface="+mn-lt"/>
                <a:ea typeface="+mn-ea"/>
                <a:cs typeface="+mn-cs"/>
              </a:rPr>
              <a:t>Bowel cancer is the second-most common cause of cancer death in Australia and, if detected early, can be successfully treated in more than 90% of cases.</a:t>
            </a:r>
            <a:endParaRPr lang="en-AU" dirty="0"/>
          </a:p>
          <a:p>
            <a:r>
              <a:rPr lang="en-AU" dirty="0"/>
              <a:t>1 in 13 men and 1 in 16 women in NSW will be diagnosed with bowel cancer during their lifetime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rgbClr val="002060"/>
              </a:solidFill>
              <a:latin typeface="Nexa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002060"/>
                </a:solidFill>
                <a:latin typeface="Nexa Regular"/>
              </a:rPr>
              <a:t>The NBCSP sends a free bowel cancer screening tests to eligible Australians aged 50–to74 every two years in the 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The program was in transition,  which meant that GPs recommending pharmacy bought kits or ordering pathology tests 2</a:t>
            </a:r>
            <a:r>
              <a:rPr lang="en-AU" sz="1200" baseline="30000" dirty="0"/>
              <a:t>nd</a:t>
            </a:r>
            <a:r>
              <a:rPr lang="en-AU" sz="1200" baseline="0" dirty="0"/>
              <a:t> yearly as the national program was 5 yearly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With the National program now aligned with the recommended 2</a:t>
            </a:r>
            <a:r>
              <a:rPr lang="en-AU" sz="1200" baseline="30000" dirty="0"/>
              <a:t>nd</a:t>
            </a:r>
            <a:r>
              <a:rPr lang="en-AU" sz="1200" baseline="0" dirty="0"/>
              <a:t> yearly testing there is no reason for screening outside the program </a:t>
            </a:r>
            <a:br>
              <a:rPr lang="en-AU" sz="1200" baseline="0" dirty="0"/>
            </a:br>
            <a:endParaRPr lang="en-AU"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If people receive a positive result they are notified along with their nominated GP. If people do not follow up with their positive test the Patient Follow up Function Team call them to discuss the importance and strategies to do so. They can also discuss follow up with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 The Patient Follow up Function undertaken by CINSW on behalf of the Commonwealth has proven a significant safeguard for practices </a:t>
            </a:r>
            <a:r>
              <a:rPr lang="en-AU" sz="1200" i="1" baseline="0" dirty="0"/>
              <a:t>( the team make approx. 20,000 calls per annum) </a:t>
            </a:r>
          </a:p>
          <a:p>
            <a:endParaRPr lang="en-AU" dirty="0">
              <a:solidFill>
                <a:srgbClr val="002060"/>
              </a:solidFill>
              <a:latin typeface="Nexa Regular"/>
            </a:endParaRPr>
          </a:p>
          <a:p>
            <a:r>
              <a:rPr lang="en-AU" dirty="0">
                <a:solidFill>
                  <a:srgbClr val="002060"/>
                </a:solidFill>
                <a:latin typeface="Nexa Regular"/>
              </a:rPr>
              <a:t>PRIMARY CARE has an important role-</a:t>
            </a:r>
          </a:p>
          <a:p>
            <a:r>
              <a:rPr lang="en-AU" dirty="0">
                <a:solidFill>
                  <a:srgbClr val="002060"/>
                </a:solidFill>
                <a:latin typeface="Nexa Regular"/>
              </a:rPr>
              <a:t>Promoting participation –sending a reminder letter.</a:t>
            </a:r>
          </a:p>
          <a:p>
            <a:r>
              <a:rPr lang="en-AU" dirty="0">
                <a:solidFill>
                  <a:srgbClr val="002060"/>
                </a:solidFill>
                <a:latin typeface="Nexa Regular"/>
              </a:rPr>
              <a:t>understanding those that are at greater risk and will be managed differently by utilising family history template (RACGP) and applying clinical guidelines found in Health Pathways</a:t>
            </a:r>
          </a:p>
          <a:p>
            <a:r>
              <a:rPr lang="en-AU" dirty="0"/>
              <a:t>Managing and ongoing monitoring for those with a positive result and refer them for further examination as clinically indicated, for example a colonoscopy. </a:t>
            </a:r>
          </a:p>
          <a:p>
            <a:endParaRPr lang="en-AU" dirty="0"/>
          </a:p>
          <a:p>
            <a:pPr rtl="0"/>
            <a:r>
              <a:rPr lang="en-AU" sz="1200" b="0" kern="1200" dirty="0">
                <a:solidFill>
                  <a:schemeClr val="tx1"/>
                </a:solidFill>
                <a:effectLst/>
                <a:latin typeface="+mn-lt"/>
                <a:ea typeface="+mn-ea"/>
                <a:cs typeface="Arial" pitchFamily="34" charset="0"/>
              </a:rPr>
              <a:t>The risk of bowel cancer is higher if you:</a:t>
            </a:r>
          </a:p>
          <a:p>
            <a:pPr rtl="0"/>
            <a:r>
              <a:rPr lang="en-AU" sz="1200" b="0" kern="1200" dirty="0">
                <a:solidFill>
                  <a:schemeClr val="tx1"/>
                </a:solidFill>
                <a:effectLst/>
                <a:latin typeface="+mn-lt"/>
                <a:ea typeface="+mn-ea"/>
                <a:cs typeface="Arial" pitchFamily="34" charset="0"/>
              </a:rPr>
              <a:t>are aged 50 years and over</a:t>
            </a:r>
          </a:p>
          <a:p>
            <a:pPr rtl="0"/>
            <a:r>
              <a:rPr lang="en-AU" sz="1200" b="0" kern="1200" dirty="0">
                <a:solidFill>
                  <a:schemeClr val="tx1"/>
                </a:solidFill>
                <a:effectLst/>
                <a:latin typeface="+mn-lt"/>
                <a:ea typeface="+mn-ea"/>
                <a:cs typeface="Arial" pitchFamily="34" charset="0"/>
              </a:rPr>
              <a:t>have an inflammatory bowel disease, such as Crohn disease or ulcerative colitis</a:t>
            </a:r>
          </a:p>
          <a:p>
            <a:pPr rtl="0"/>
            <a:r>
              <a:rPr lang="en-AU" sz="1200" b="0" kern="1200" dirty="0">
                <a:solidFill>
                  <a:schemeClr val="tx1"/>
                </a:solidFill>
                <a:effectLst/>
                <a:latin typeface="+mn-lt"/>
                <a:ea typeface="+mn-ea"/>
                <a:cs typeface="Arial" pitchFamily="34" charset="0"/>
              </a:rPr>
              <a:t>have previously had special types of </a:t>
            </a:r>
            <a:r>
              <a:rPr lang="en-AU" sz="1200" b="0" u="none" strike="noStrike" kern="1200" dirty="0">
                <a:solidFill>
                  <a:schemeClr val="tx1"/>
                </a:solidFill>
                <a:effectLst/>
                <a:latin typeface="+mn-lt"/>
                <a:ea typeface="+mn-ea"/>
                <a:cs typeface="Arial" pitchFamily="34" charset="0"/>
                <a:hlinkClick r:id="rId3"/>
              </a:rPr>
              <a:t>polyps</a:t>
            </a:r>
            <a:r>
              <a:rPr lang="en-AU" sz="1200" b="0" kern="1200" dirty="0">
                <a:solidFill>
                  <a:schemeClr val="tx1"/>
                </a:solidFill>
                <a:effectLst/>
                <a:latin typeface="+mn-lt"/>
                <a:ea typeface="+mn-ea"/>
                <a:cs typeface="Arial" pitchFamily="34" charset="0"/>
              </a:rPr>
              <a:t>, called adenomas, in the bowel</a:t>
            </a:r>
          </a:p>
          <a:p>
            <a:pPr rtl="0"/>
            <a:r>
              <a:rPr lang="en-AU" sz="1200" b="0" kern="1200" dirty="0">
                <a:solidFill>
                  <a:schemeClr val="tx1"/>
                </a:solidFill>
                <a:effectLst/>
                <a:latin typeface="+mn-lt"/>
                <a:ea typeface="+mn-ea"/>
                <a:cs typeface="Arial" pitchFamily="34" charset="0"/>
              </a:rPr>
              <a:t>have a strong family history of bowel cancer or polyps</a:t>
            </a:r>
          </a:p>
          <a:p>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882213">
              <a:defRPr/>
            </a:pPr>
            <a:fld id="{14F65B35-EB90-43F4-B3A2-A73FC6A90FDE}" type="slidenum">
              <a:rPr lang="en-AU" sz="1700" kern="0">
                <a:solidFill>
                  <a:sysClr val="windowText" lastClr="000000"/>
                </a:solidFill>
              </a:rPr>
              <a:pPr defTabSz="882213">
                <a:defRPr/>
              </a:pPr>
              <a:t>9</a:t>
            </a:fld>
            <a:endParaRPr lang="en-AU" sz="1700" kern="0">
              <a:solidFill>
                <a:sysClr val="windowText" lastClr="000000"/>
              </a:solidFill>
            </a:endParaRPr>
          </a:p>
        </p:txBody>
      </p:sp>
    </p:spTree>
    <p:extLst>
      <p:ext uri="{BB962C8B-B14F-4D97-AF65-F5344CB8AC3E}">
        <p14:creationId xmlns:p14="http://schemas.microsoft.com/office/powerpoint/2010/main" val="421576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AU" sz="1200" kern="1200" dirty="0">
                <a:solidFill>
                  <a:schemeClr val="tx1"/>
                </a:solidFill>
                <a:effectLst/>
                <a:latin typeface="+mn-lt"/>
                <a:ea typeface="+mn-ea"/>
                <a:cs typeface="+mn-cs"/>
              </a:rPr>
              <a:t>This year, more XXX people in XXX PHN will be told they have bowel and XXX will die from of the disease.(data found in point 2 for your PHN)</a:t>
            </a:r>
          </a:p>
          <a:p>
            <a:pPr lvl="0"/>
            <a:r>
              <a:rPr lang="en-AU" sz="1200" kern="1200" dirty="0">
                <a:solidFill>
                  <a:schemeClr val="tx1"/>
                </a:solidFill>
                <a:effectLst/>
                <a:latin typeface="+mn-lt"/>
                <a:ea typeface="+mn-ea"/>
                <a:cs typeface="+mn-cs"/>
              </a:rPr>
              <a:t>Prevention is key improving those numbers. Screening can often help detect pre-cancerous polyps that can be treated before cancer develops. </a:t>
            </a:r>
          </a:p>
          <a:p>
            <a:pPr lvl="0"/>
            <a:r>
              <a:rPr lang="en-AU" sz="1200" kern="1200" dirty="0">
                <a:solidFill>
                  <a:schemeClr val="tx1"/>
                </a:solidFill>
                <a:effectLst/>
                <a:latin typeface="+mn-lt"/>
                <a:ea typeface="+mn-ea"/>
                <a:cs typeface="+mn-cs"/>
              </a:rPr>
              <a:t>Only 40.8 per cent kits are returned each year - more people need to participate in the National Bowel Screening Program.</a:t>
            </a:r>
          </a:p>
          <a:p>
            <a:pPr lvl="0"/>
            <a:r>
              <a:rPr lang="en-AU" sz="1200" kern="1200" dirty="0">
                <a:solidFill>
                  <a:schemeClr val="tx1"/>
                </a:solidFill>
                <a:effectLst/>
                <a:latin typeface="+mn-lt"/>
                <a:ea typeface="+mn-ea"/>
                <a:cs typeface="+mn-cs"/>
              </a:rPr>
              <a:t>We can encourage our patients aged 50-74 to make their health a priority by doing the bowel cancer screening kit as soon as it arrives in the mail.</a:t>
            </a:r>
          </a:p>
          <a:p>
            <a:pPr lvl="0"/>
            <a:r>
              <a:rPr lang="en-AU" sz="1200" kern="1200" dirty="0">
                <a:solidFill>
                  <a:schemeClr val="tx1"/>
                </a:solidFill>
                <a:effectLst/>
                <a:latin typeface="+mn-lt"/>
                <a:ea typeface="+mn-ea"/>
                <a:cs typeface="+mn-cs"/>
              </a:rPr>
              <a:t>For more information, head to </a:t>
            </a:r>
            <a:r>
              <a:rPr lang="en-AU" sz="1200" u="sng" kern="1200" dirty="0">
                <a:solidFill>
                  <a:schemeClr val="tx1"/>
                </a:solidFill>
                <a:effectLst/>
                <a:latin typeface="+mn-lt"/>
                <a:ea typeface="+mn-ea"/>
                <a:cs typeface="+mn-cs"/>
                <a:hlinkClick r:id="rId3"/>
              </a:rPr>
              <a:t>www.cancer.nsw.gov.au/dothetest</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Further information and resources: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Cancer Institute NSW – we have  encouraged the community not to ignore the bowel screening test when they receive it in the mail. The article below highlighting the importance of early detection and that bowel cancer screening can often help detect pre-cancerous polyps that can be treated before cancer develops.  You may wish to check with your local LHD contact for local data or information.</a:t>
            </a:r>
          </a:p>
          <a:p>
            <a:pPr lvl="0"/>
            <a:r>
              <a:rPr lang="en-AU" sz="1200" kern="1200" dirty="0">
                <a:solidFill>
                  <a:schemeClr val="tx1"/>
                </a:solidFill>
                <a:effectLst/>
                <a:latin typeface="+mn-lt"/>
                <a:ea typeface="+mn-ea"/>
                <a:cs typeface="+mn-cs"/>
              </a:rPr>
              <a:t>ARTICLE: </a:t>
            </a:r>
            <a:r>
              <a:rPr lang="en-AU" sz="1200" u="sng" kern="1200" dirty="0">
                <a:solidFill>
                  <a:schemeClr val="tx1"/>
                </a:solidFill>
                <a:effectLst/>
                <a:latin typeface="+mn-lt"/>
                <a:ea typeface="+mn-ea"/>
                <a:cs typeface="+mn-cs"/>
                <a:hlinkClick r:id="rId4"/>
              </a:rPr>
              <a:t>Community urged not to ignore potentially lifesaving screening test</a:t>
            </a:r>
            <a:r>
              <a:rPr lang="en-AU" sz="1200" kern="1200" dirty="0">
                <a:solidFill>
                  <a:schemeClr val="tx1"/>
                </a:solidFill>
                <a:effectLst/>
                <a:latin typeface="+mn-lt"/>
                <a:ea typeface="+mn-ea"/>
                <a:cs typeface="+mn-cs"/>
              </a:rPr>
              <a:t> </a:t>
            </a:r>
          </a:p>
          <a:p>
            <a:pPr lvl="0"/>
            <a:r>
              <a:rPr lang="en-AU" sz="1200" u="sng" kern="1200" dirty="0">
                <a:solidFill>
                  <a:schemeClr val="tx1"/>
                </a:solidFill>
                <a:effectLst/>
                <a:latin typeface="+mn-lt"/>
                <a:ea typeface="+mn-ea"/>
                <a:cs typeface="+mn-cs"/>
                <a:hlinkClick r:id="rId5"/>
              </a:rPr>
              <a:t>Do The Test</a:t>
            </a:r>
            <a:r>
              <a:rPr lang="en-AU" sz="1200" kern="1200" dirty="0">
                <a:solidFill>
                  <a:schemeClr val="tx1"/>
                </a:solidFill>
                <a:effectLst/>
                <a:latin typeface="+mn-lt"/>
                <a:ea typeface="+mn-ea"/>
                <a:cs typeface="+mn-cs"/>
              </a:rPr>
              <a:t> – CI Website that has the new campaign and testimonial videos </a:t>
            </a:r>
          </a:p>
          <a:p>
            <a:pPr lvl="0"/>
            <a:r>
              <a:rPr lang="en-AU" sz="1200" b="1" kern="1200" dirty="0">
                <a:solidFill>
                  <a:schemeClr val="tx1"/>
                </a:solidFill>
                <a:effectLst/>
                <a:latin typeface="+mn-lt"/>
                <a:ea typeface="+mn-ea"/>
                <a:cs typeface="+mn-cs"/>
              </a:rPr>
              <a:t>Social Media content for Bowel Cancer Awareness can be found via the following. Please feel free to follow us and share on your own channels</a:t>
            </a:r>
            <a:endParaRPr lang="en-AU" sz="1200" kern="1200" dirty="0">
              <a:solidFill>
                <a:schemeClr val="tx1"/>
              </a:solidFill>
              <a:effectLst/>
              <a:latin typeface="+mn-lt"/>
              <a:ea typeface="+mn-ea"/>
              <a:cs typeface="+mn-cs"/>
            </a:endParaRPr>
          </a:p>
          <a:p>
            <a:pPr lvl="0"/>
            <a:r>
              <a:rPr lang="en-AU" sz="1200" u="none" strike="noStrike" kern="1200" dirty="0">
                <a:solidFill>
                  <a:schemeClr val="tx1"/>
                </a:solidFill>
                <a:effectLst/>
                <a:latin typeface="+mn-lt"/>
                <a:ea typeface="+mn-ea"/>
                <a:cs typeface="+mn-cs"/>
                <a:hlinkClick r:id="rId6"/>
              </a:rPr>
              <a:t>Facebook​</a:t>
            </a:r>
            <a:endParaRPr lang="en-AU" sz="1800" kern="1200" dirty="0">
              <a:solidFill>
                <a:schemeClr val="tx1"/>
              </a:solidFill>
              <a:effectLst/>
              <a:latin typeface="+mn-lt"/>
              <a:ea typeface="+mn-ea"/>
              <a:cs typeface="+mn-cs"/>
            </a:endParaRPr>
          </a:p>
          <a:p>
            <a:pPr lvl="0"/>
            <a:r>
              <a:rPr lang="en-AU" sz="1200" u="none" strike="noStrike" kern="1200" dirty="0">
                <a:solidFill>
                  <a:schemeClr val="tx1"/>
                </a:solidFill>
                <a:effectLst/>
                <a:latin typeface="+mn-lt"/>
                <a:ea typeface="+mn-ea"/>
                <a:cs typeface="+mn-cs"/>
                <a:hlinkClick r:id="rId7"/>
              </a:rPr>
              <a:t>Twitter​</a:t>
            </a:r>
            <a:endParaRPr lang="en-AU" sz="1800" kern="1200" dirty="0">
              <a:solidFill>
                <a:schemeClr val="tx1"/>
              </a:solidFill>
              <a:effectLst/>
              <a:latin typeface="+mn-lt"/>
              <a:ea typeface="+mn-ea"/>
              <a:cs typeface="+mn-cs"/>
            </a:endParaRPr>
          </a:p>
          <a:p>
            <a:pPr lvl="0"/>
            <a:r>
              <a:rPr lang="en-AU" sz="1200" u="none" strike="noStrike" kern="1200" dirty="0">
                <a:solidFill>
                  <a:schemeClr val="tx1"/>
                </a:solidFill>
                <a:effectLst/>
                <a:latin typeface="+mn-lt"/>
                <a:ea typeface="+mn-ea"/>
                <a:cs typeface="+mn-cs"/>
                <a:hlinkClick r:id="rId8"/>
              </a:rPr>
              <a:t>LinkedIn​</a:t>
            </a:r>
            <a:r>
              <a:rPr lang="en-AU" sz="1200" kern="1200" dirty="0">
                <a:solidFill>
                  <a:schemeClr val="tx1"/>
                </a:solidFill>
                <a:effectLst/>
                <a:latin typeface="+mn-lt"/>
                <a:ea typeface="+mn-ea"/>
                <a:cs typeface="+mn-cs"/>
              </a:rPr>
              <a:t>​​</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Data that may inform your communications</a:t>
            </a:r>
          </a:p>
          <a:p>
            <a:pPr lvl="1"/>
            <a:r>
              <a:rPr lang="en-AU" sz="1200" u="sng" kern="1200" dirty="0">
                <a:solidFill>
                  <a:schemeClr val="tx1"/>
                </a:solidFill>
                <a:effectLst/>
                <a:latin typeface="+mn-lt"/>
                <a:ea typeface="+mn-ea"/>
                <a:cs typeface="+mn-cs"/>
                <a:hlinkClick r:id="rId9"/>
              </a:rPr>
              <a:t>Cancer incidence and mortality rates - available by PHN</a:t>
            </a:r>
            <a:r>
              <a:rPr lang="en-AU" sz="1200" kern="1200" dirty="0">
                <a:solidFill>
                  <a:schemeClr val="tx1"/>
                </a:solidFill>
                <a:effectLst/>
                <a:latin typeface="+mn-lt"/>
                <a:ea typeface="+mn-ea"/>
                <a:cs typeface="+mn-cs"/>
              </a:rPr>
              <a:t> (2017), the get bowel cancer data you must select “bowel” in the  “clinical cancer group” dropdown box </a:t>
            </a:r>
          </a:p>
          <a:p>
            <a:pPr lvl="1"/>
            <a:r>
              <a:rPr lang="en-AU" sz="1200" u="sng" kern="1200" dirty="0">
                <a:solidFill>
                  <a:schemeClr val="tx1"/>
                </a:solidFill>
                <a:effectLst/>
                <a:latin typeface="+mn-lt"/>
                <a:ea typeface="+mn-ea"/>
                <a:cs typeface="+mn-cs"/>
                <a:hlinkClick r:id="rId10"/>
              </a:rPr>
              <a:t>National Bowel Cancer Screening Program participation rates by PHN</a:t>
            </a:r>
            <a:r>
              <a:rPr lang="en-AU" sz="1200" kern="1200" dirty="0">
                <a:solidFill>
                  <a:schemeClr val="tx1"/>
                </a:solidFill>
                <a:effectLst/>
                <a:latin typeface="+mn-lt"/>
                <a:ea typeface="+mn-ea"/>
                <a:cs typeface="+mn-cs"/>
              </a:rPr>
              <a:t> – AIHW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National Bowel Cancer Screening Program general </a:t>
            </a:r>
            <a:r>
              <a:rPr lang="en-AU" sz="1200" u="sng" kern="1200" dirty="0">
                <a:solidFill>
                  <a:schemeClr val="tx1"/>
                </a:solidFill>
                <a:effectLst/>
                <a:latin typeface="+mn-lt"/>
                <a:ea typeface="+mn-ea"/>
                <a:cs typeface="+mn-cs"/>
                <a:hlinkClick r:id="rId11"/>
              </a:rPr>
              <a:t>Website</a:t>
            </a:r>
            <a:r>
              <a:rPr lang="en-AU" sz="1200" kern="1200" dirty="0">
                <a:solidFill>
                  <a:schemeClr val="tx1"/>
                </a:solidFill>
                <a:effectLst/>
                <a:latin typeface="+mn-lt"/>
                <a:ea typeface="+mn-ea"/>
                <a:cs typeface="+mn-cs"/>
              </a:rPr>
              <a:t> </a:t>
            </a:r>
          </a:p>
          <a:p>
            <a:pPr lvl="1"/>
            <a:r>
              <a:rPr lang="en-AU" sz="1200" u="sng" kern="1200" dirty="0">
                <a:solidFill>
                  <a:schemeClr val="tx1"/>
                </a:solidFill>
                <a:effectLst/>
                <a:latin typeface="+mn-lt"/>
                <a:ea typeface="+mn-ea"/>
                <a:cs typeface="+mn-cs"/>
                <a:hlinkClick r:id="rId12"/>
              </a:rPr>
              <a:t>Aboriginal specific resources</a:t>
            </a:r>
            <a:r>
              <a:rPr lang="en-AU" sz="1200" kern="1200" dirty="0">
                <a:solidFill>
                  <a:schemeClr val="tx1"/>
                </a:solidFill>
                <a:effectLst/>
                <a:latin typeface="+mn-lt"/>
                <a:ea typeface="+mn-ea"/>
                <a:cs typeface="+mn-cs"/>
              </a:rPr>
              <a:t> </a:t>
            </a:r>
          </a:p>
          <a:p>
            <a:pPr lvl="1"/>
            <a:r>
              <a:rPr lang="en-AU" sz="1200" u="sng" kern="1200" dirty="0">
                <a:solidFill>
                  <a:schemeClr val="tx1"/>
                </a:solidFill>
                <a:effectLst/>
                <a:latin typeface="+mn-lt"/>
                <a:ea typeface="+mn-ea"/>
                <a:cs typeface="+mn-cs"/>
                <a:hlinkClick r:id="rId13"/>
              </a:rPr>
              <a:t>Translated resources for Multicultural communities</a:t>
            </a:r>
            <a:r>
              <a:rPr lang="en-AU" sz="1200" kern="1200" dirty="0">
                <a:solidFill>
                  <a:schemeClr val="tx1"/>
                </a:solidFill>
                <a:effectLst/>
                <a:latin typeface="+mn-lt"/>
                <a:ea typeface="+mn-ea"/>
                <a:cs typeface="+mn-cs"/>
              </a:rPr>
              <a:t> </a:t>
            </a:r>
          </a:p>
          <a:p>
            <a:pPr lvl="1"/>
            <a:r>
              <a:rPr lang="en-AU" sz="1200" u="sng" kern="1200" dirty="0">
                <a:solidFill>
                  <a:schemeClr val="tx1"/>
                </a:solidFill>
                <a:effectLst/>
                <a:latin typeface="+mn-lt"/>
                <a:ea typeface="+mn-ea"/>
                <a:cs typeface="+mn-cs"/>
                <a:hlinkClick r:id="rId14"/>
              </a:rPr>
              <a:t>Primary Care</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pPr lvl="0"/>
            <a:r>
              <a:rPr lang="en-AU" sz="1200" u="sng" kern="1200" dirty="0">
                <a:solidFill>
                  <a:schemeClr val="tx1"/>
                </a:solidFill>
                <a:effectLst/>
                <a:latin typeface="+mn-lt"/>
                <a:ea typeface="+mn-ea"/>
                <a:cs typeface="+mn-cs"/>
                <a:hlinkClick r:id="rId15"/>
              </a:rPr>
              <a:t>National Cancer Screening Register for HealthCare providers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5"/>
          </p:nvPr>
        </p:nvSpPr>
        <p:spPr/>
        <p:txBody>
          <a:bodyPr/>
          <a:lstStyle/>
          <a:p>
            <a:fld id="{08F0B4B5-541B-4D68-B50A-9F5D03365878}" type="slidenum">
              <a:rPr lang="de-DE" smtClean="0"/>
              <a:t>10</a:t>
            </a:fld>
            <a:endParaRPr lang="de-DE" dirty="0"/>
          </a:p>
        </p:txBody>
      </p:sp>
    </p:spTree>
    <p:extLst>
      <p:ext uri="{BB962C8B-B14F-4D97-AF65-F5344CB8AC3E}">
        <p14:creationId xmlns:p14="http://schemas.microsoft.com/office/powerpoint/2010/main" val="406631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AU" sz="1200" kern="1200" dirty="0">
                <a:solidFill>
                  <a:schemeClr val="tx1"/>
                </a:solidFill>
                <a:effectLst/>
                <a:latin typeface="+mn-lt"/>
                <a:ea typeface="+mn-ea"/>
                <a:cs typeface="+mn-cs"/>
              </a:rPr>
              <a:t>This year, more XXX people in XXX PHN will be told they have bowel and XXX will die from of the disease.(data found in point 2 for your PHN)</a:t>
            </a:r>
          </a:p>
          <a:p>
            <a:pPr lvl="0"/>
            <a:r>
              <a:rPr lang="en-AU" sz="1200" kern="1200" dirty="0">
                <a:solidFill>
                  <a:schemeClr val="tx1"/>
                </a:solidFill>
                <a:effectLst/>
                <a:latin typeface="+mn-lt"/>
                <a:ea typeface="+mn-ea"/>
                <a:cs typeface="+mn-cs"/>
              </a:rPr>
              <a:t>Prevention is key improving those numbers. Screening can often help detect pre-cancerous polyps that can be treated before cancer develops. </a:t>
            </a:r>
          </a:p>
          <a:p>
            <a:pPr lvl="0"/>
            <a:r>
              <a:rPr lang="en-AU" sz="1200" kern="1200" dirty="0">
                <a:solidFill>
                  <a:schemeClr val="tx1"/>
                </a:solidFill>
                <a:effectLst/>
                <a:latin typeface="+mn-lt"/>
                <a:ea typeface="+mn-ea"/>
                <a:cs typeface="+mn-cs"/>
              </a:rPr>
              <a:t>Only 40.8 per cent kits are returned each year - more people need to participate in the National Bowel Screening Program.</a:t>
            </a:r>
          </a:p>
          <a:p>
            <a:pPr lvl="0"/>
            <a:r>
              <a:rPr lang="en-AU" sz="1200" kern="1200" dirty="0">
                <a:solidFill>
                  <a:schemeClr val="tx1"/>
                </a:solidFill>
                <a:effectLst/>
                <a:latin typeface="+mn-lt"/>
                <a:ea typeface="+mn-ea"/>
                <a:cs typeface="+mn-cs"/>
              </a:rPr>
              <a:t>We can encourage our patients aged 50-74 to make their health a priority by doing the bowel cancer screening kit as soon as it arrives in the mail.</a:t>
            </a:r>
          </a:p>
          <a:p>
            <a:pPr lvl="0"/>
            <a:r>
              <a:rPr lang="en-AU" sz="1200" kern="1200" dirty="0">
                <a:solidFill>
                  <a:schemeClr val="tx1"/>
                </a:solidFill>
                <a:effectLst/>
                <a:latin typeface="+mn-lt"/>
                <a:ea typeface="+mn-ea"/>
                <a:cs typeface="+mn-cs"/>
              </a:rPr>
              <a:t>For more information, head to </a:t>
            </a:r>
            <a:r>
              <a:rPr lang="en-AU" sz="1200" u="sng" kern="1200" dirty="0">
                <a:solidFill>
                  <a:schemeClr val="tx1"/>
                </a:solidFill>
                <a:effectLst/>
                <a:latin typeface="+mn-lt"/>
                <a:ea typeface="+mn-ea"/>
                <a:cs typeface="+mn-cs"/>
                <a:hlinkClick r:id="rId3"/>
              </a:rPr>
              <a:t>www.cancer.nsw.gov.au/dothetest</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Further information and resources: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Cancer Institute NSW – we have  encouraged the community not to ignore the bowel screening test when they receive it in the mail. The article below highlighting the importance of early detection and that bowel cancer screening can often help detect pre-cancerous polyps that can be treated before cancer develops.  You may wish to check with your local LHD contact for local data or information.</a:t>
            </a:r>
          </a:p>
          <a:p>
            <a:pPr lvl="0"/>
            <a:r>
              <a:rPr lang="en-AU" sz="1200" kern="1200" dirty="0">
                <a:solidFill>
                  <a:schemeClr val="tx1"/>
                </a:solidFill>
                <a:effectLst/>
                <a:latin typeface="+mn-lt"/>
                <a:ea typeface="+mn-ea"/>
                <a:cs typeface="+mn-cs"/>
              </a:rPr>
              <a:t>ARTICLE: </a:t>
            </a:r>
            <a:r>
              <a:rPr lang="en-AU" sz="1200" u="sng" kern="1200" dirty="0">
                <a:solidFill>
                  <a:schemeClr val="tx1"/>
                </a:solidFill>
                <a:effectLst/>
                <a:latin typeface="+mn-lt"/>
                <a:ea typeface="+mn-ea"/>
                <a:cs typeface="+mn-cs"/>
                <a:hlinkClick r:id="rId4"/>
              </a:rPr>
              <a:t>Community urged not to ignore potentially lifesaving screening test</a:t>
            </a:r>
            <a:r>
              <a:rPr lang="en-AU" sz="1200" kern="1200" dirty="0">
                <a:solidFill>
                  <a:schemeClr val="tx1"/>
                </a:solidFill>
                <a:effectLst/>
                <a:latin typeface="+mn-lt"/>
                <a:ea typeface="+mn-ea"/>
                <a:cs typeface="+mn-cs"/>
              </a:rPr>
              <a:t> </a:t>
            </a:r>
          </a:p>
          <a:p>
            <a:pPr lvl="0"/>
            <a:r>
              <a:rPr lang="en-AU" sz="1200" u="sng" kern="1200" dirty="0">
                <a:solidFill>
                  <a:schemeClr val="tx1"/>
                </a:solidFill>
                <a:effectLst/>
                <a:latin typeface="+mn-lt"/>
                <a:ea typeface="+mn-ea"/>
                <a:cs typeface="+mn-cs"/>
                <a:hlinkClick r:id="rId5"/>
              </a:rPr>
              <a:t>Do The Test</a:t>
            </a:r>
            <a:r>
              <a:rPr lang="en-AU" sz="1200" kern="1200" dirty="0">
                <a:solidFill>
                  <a:schemeClr val="tx1"/>
                </a:solidFill>
                <a:effectLst/>
                <a:latin typeface="+mn-lt"/>
                <a:ea typeface="+mn-ea"/>
                <a:cs typeface="+mn-cs"/>
              </a:rPr>
              <a:t> – CI Website that has the new campaign and testimonial videos </a:t>
            </a:r>
          </a:p>
          <a:p>
            <a:pPr lvl="0"/>
            <a:r>
              <a:rPr lang="en-AU" sz="1200" b="1" kern="1200" dirty="0">
                <a:solidFill>
                  <a:schemeClr val="tx1"/>
                </a:solidFill>
                <a:effectLst/>
                <a:latin typeface="+mn-lt"/>
                <a:ea typeface="+mn-ea"/>
                <a:cs typeface="+mn-cs"/>
              </a:rPr>
              <a:t>Social Media content for Bowel Cancer Awareness can be found via the following. Please feel free to follow us and share on your own channels</a:t>
            </a:r>
            <a:endParaRPr lang="en-AU" sz="1200" kern="1200" dirty="0">
              <a:solidFill>
                <a:schemeClr val="tx1"/>
              </a:solidFill>
              <a:effectLst/>
              <a:latin typeface="+mn-lt"/>
              <a:ea typeface="+mn-ea"/>
              <a:cs typeface="+mn-cs"/>
            </a:endParaRPr>
          </a:p>
          <a:p>
            <a:pPr lvl="0"/>
            <a:r>
              <a:rPr lang="en-AU" sz="1200" u="none" strike="noStrike" kern="1200" dirty="0">
                <a:solidFill>
                  <a:schemeClr val="tx1"/>
                </a:solidFill>
                <a:effectLst/>
                <a:latin typeface="+mn-lt"/>
                <a:ea typeface="+mn-ea"/>
                <a:cs typeface="+mn-cs"/>
                <a:hlinkClick r:id="rId6"/>
              </a:rPr>
              <a:t>Facebook​</a:t>
            </a:r>
            <a:endParaRPr lang="en-AU" sz="1800" kern="1200" dirty="0">
              <a:solidFill>
                <a:schemeClr val="tx1"/>
              </a:solidFill>
              <a:effectLst/>
              <a:latin typeface="+mn-lt"/>
              <a:ea typeface="+mn-ea"/>
              <a:cs typeface="+mn-cs"/>
            </a:endParaRPr>
          </a:p>
          <a:p>
            <a:pPr lvl="0"/>
            <a:r>
              <a:rPr lang="en-AU" sz="1200" u="none" strike="noStrike" kern="1200" dirty="0">
                <a:solidFill>
                  <a:schemeClr val="tx1"/>
                </a:solidFill>
                <a:effectLst/>
                <a:latin typeface="+mn-lt"/>
                <a:ea typeface="+mn-ea"/>
                <a:cs typeface="+mn-cs"/>
                <a:hlinkClick r:id="rId7"/>
              </a:rPr>
              <a:t>Twitter​</a:t>
            </a:r>
            <a:endParaRPr lang="en-AU" sz="1800" kern="1200" dirty="0">
              <a:solidFill>
                <a:schemeClr val="tx1"/>
              </a:solidFill>
              <a:effectLst/>
              <a:latin typeface="+mn-lt"/>
              <a:ea typeface="+mn-ea"/>
              <a:cs typeface="+mn-cs"/>
            </a:endParaRPr>
          </a:p>
          <a:p>
            <a:pPr lvl="0"/>
            <a:r>
              <a:rPr lang="en-AU" sz="1200" u="none" strike="noStrike" kern="1200" dirty="0">
                <a:solidFill>
                  <a:schemeClr val="tx1"/>
                </a:solidFill>
                <a:effectLst/>
                <a:latin typeface="+mn-lt"/>
                <a:ea typeface="+mn-ea"/>
                <a:cs typeface="+mn-cs"/>
                <a:hlinkClick r:id="rId8"/>
              </a:rPr>
              <a:t>LinkedIn​</a:t>
            </a:r>
            <a:r>
              <a:rPr lang="en-AU" sz="1200" kern="1200" dirty="0">
                <a:solidFill>
                  <a:schemeClr val="tx1"/>
                </a:solidFill>
                <a:effectLst/>
                <a:latin typeface="+mn-lt"/>
                <a:ea typeface="+mn-ea"/>
                <a:cs typeface="+mn-cs"/>
              </a:rPr>
              <a:t>​​</a:t>
            </a:r>
            <a:endParaRPr lang="en-AU" sz="18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Data that may inform your communications</a:t>
            </a:r>
          </a:p>
          <a:p>
            <a:pPr lvl="1"/>
            <a:r>
              <a:rPr lang="en-AU" sz="1200" u="sng" kern="1200" dirty="0">
                <a:solidFill>
                  <a:schemeClr val="tx1"/>
                </a:solidFill>
                <a:effectLst/>
                <a:latin typeface="+mn-lt"/>
                <a:ea typeface="+mn-ea"/>
                <a:cs typeface="+mn-cs"/>
                <a:hlinkClick r:id="rId9"/>
              </a:rPr>
              <a:t>Cancer incidence and mortality rates - available by PHN</a:t>
            </a:r>
            <a:r>
              <a:rPr lang="en-AU" sz="1200" kern="1200" dirty="0">
                <a:solidFill>
                  <a:schemeClr val="tx1"/>
                </a:solidFill>
                <a:effectLst/>
                <a:latin typeface="+mn-lt"/>
                <a:ea typeface="+mn-ea"/>
                <a:cs typeface="+mn-cs"/>
              </a:rPr>
              <a:t> (2017), the get bowel cancer data you must select “bowel” in the  “clinical cancer group” dropdown box </a:t>
            </a:r>
          </a:p>
          <a:p>
            <a:pPr lvl="1"/>
            <a:r>
              <a:rPr lang="en-AU" sz="1200" u="sng" kern="1200" dirty="0">
                <a:solidFill>
                  <a:schemeClr val="tx1"/>
                </a:solidFill>
                <a:effectLst/>
                <a:latin typeface="+mn-lt"/>
                <a:ea typeface="+mn-ea"/>
                <a:cs typeface="+mn-cs"/>
                <a:hlinkClick r:id="rId10"/>
              </a:rPr>
              <a:t>National Bowel Cancer Screening Program participation rates by PHN</a:t>
            </a:r>
            <a:r>
              <a:rPr lang="en-AU" sz="1200" kern="1200" dirty="0">
                <a:solidFill>
                  <a:schemeClr val="tx1"/>
                </a:solidFill>
                <a:effectLst/>
                <a:latin typeface="+mn-lt"/>
                <a:ea typeface="+mn-ea"/>
                <a:cs typeface="+mn-cs"/>
              </a:rPr>
              <a:t> – AIHW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National Bowel Cancer Screening Program general </a:t>
            </a:r>
            <a:r>
              <a:rPr lang="en-AU" sz="1200" u="sng" kern="1200" dirty="0">
                <a:solidFill>
                  <a:schemeClr val="tx1"/>
                </a:solidFill>
                <a:effectLst/>
                <a:latin typeface="+mn-lt"/>
                <a:ea typeface="+mn-ea"/>
                <a:cs typeface="+mn-cs"/>
                <a:hlinkClick r:id="rId11"/>
              </a:rPr>
              <a:t>Website</a:t>
            </a:r>
            <a:r>
              <a:rPr lang="en-AU" sz="1200" kern="1200" dirty="0">
                <a:solidFill>
                  <a:schemeClr val="tx1"/>
                </a:solidFill>
                <a:effectLst/>
                <a:latin typeface="+mn-lt"/>
                <a:ea typeface="+mn-ea"/>
                <a:cs typeface="+mn-cs"/>
              </a:rPr>
              <a:t> </a:t>
            </a:r>
          </a:p>
          <a:p>
            <a:pPr lvl="1"/>
            <a:r>
              <a:rPr lang="en-AU" sz="1200" u="sng" kern="1200" dirty="0">
                <a:solidFill>
                  <a:schemeClr val="tx1"/>
                </a:solidFill>
                <a:effectLst/>
                <a:latin typeface="+mn-lt"/>
                <a:ea typeface="+mn-ea"/>
                <a:cs typeface="+mn-cs"/>
                <a:hlinkClick r:id="rId12"/>
              </a:rPr>
              <a:t>Aboriginal specific resources</a:t>
            </a:r>
            <a:r>
              <a:rPr lang="en-AU" sz="1200" kern="1200" dirty="0">
                <a:solidFill>
                  <a:schemeClr val="tx1"/>
                </a:solidFill>
                <a:effectLst/>
                <a:latin typeface="+mn-lt"/>
                <a:ea typeface="+mn-ea"/>
                <a:cs typeface="+mn-cs"/>
              </a:rPr>
              <a:t> </a:t>
            </a:r>
          </a:p>
          <a:p>
            <a:pPr lvl="1"/>
            <a:r>
              <a:rPr lang="en-AU" sz="1200" u="sng" kern="1200" dirty="0">
                <a:solidFill>
                  <a:schemeClr val="tx1"/>
                </a:solidFill>
                <a:effectLst/>
                <a:latin typeface="+mn-lt"/>
                <a:ea typeface="+mn-ea"/>
                <a:cs typeface="+mn-cs"/>
                <a:hlinkClick r:id="rId13"/>
              </a:rPr>
              <a:t>Translated resources for Multicultural communities</a:t>
            </a:r>
            <a:r>
              <a:rPr lang="en-AU" sz="1200" kern="1200" dirty="0">
                <a:solidFill>
                  <a:schemeClr val="tx1"/>
                </a:solidFill>
                <a:effectLst/>
                <a:latin typeface="+mn-lt"/>
                <a:ea typeface="+mn-ea"/>
                <a:cs typeface="+mn-cs"/>
              </a:rPr>
              <a:t> </a:t>
            </a:r>
          </a:p>
          <a:p>
            <a:pPr lvl="1"/>
            <a:r>
              <a:rPr lang="en-AU" sz="1200" u="sng" kern="1200" dirty="0">
                <a:solidFill>
                  <a:schemeClr val="tx1"/>
                </a:solidFill>
                <a:effectLst/>
                <a:latin typeface="+mn-lt"/>
                <a:ea typeface="+mn-ea"/>
                <a:cs typeface="+mn-cs"/>
                <a:hlinkClick r:id="rId14"/>
              </a:rPr>
              <a:t>Primary Care</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pPr lvl="0"/>
            <a:r>
              <a:rPr lang="en-AU" sz="1200" u="sng" kern="1200" dirty="0">
                <a:solidFill>
                  <a:schemeClr val="tx1"/>
                </a:solidFill>
                <a:effectLst/>
                <a:latin typeface="+mn-lt"/>
                <a:ea typeface="+mn-ea"/>
                <a:cs typeface="+mn-cs"/>
                <a:hlinkClick r:id="rId15"/>
              </a:rPr>
              <a:t>National Cancer Screening Register for HealthCare providers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5"/>
          </p:nvPr>
        </p:nvSpPr>
        <p:spPr/>
        <p:txBody>
          <a:bodyPr/>
          <a:lstStyle/>
          <a:p>
            <a:fld id="{08F0B4B5-541B-4D68-B50A-9F5D03365878}" type="slidenum">
              <a:rPr lang="de-DE" smtClean="0"/>
              <a:t>11</a:t>
            </a:fld>
            <a:endParaRPr lang="de-DE" dirty="0"/>
          </a:p>
        </p:txBody>
      </p:sp>
    </p:spTree>
    <p:extLst>
      <p:ext uri="{BB962C8B-B14F-4D97-AF65-F5344CB8AC3E}">
        <p14:creationId xmlns:p14="http://schemas.microsoft.com/office/powerpoint/2010/main" val="3318150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5C3F09-1C91-41B5-BAF2-7D426F2066C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p:ph type="ctrTitle" hasCustomPrompt="1"/>
          </p:nvPr>
        </p:nvSpPr>
        <p:spPr>
          <a:xfrm>
            <a:off x="394743" y="1684457"/>
            <a:ext cx="6572026" cy="675062"/>
          </a:xfrm>
        </p:spPr>
        <p:txBody>
          <a:bodyPr anchor="t"/>
          <a:lstStyle>
            <a:lvl1pPr>
              <a:lnSpc>
                <a:spcPct val="85000"/>
              </a:lnSpc>
              <a:defRPr sz="2400" b="1">
                <a:solidFill>
                  <a:schemeClr val="bg1">
                    <a:lumMod val="95000"/>
                  </a:schemeClr>
                </a:solidFill>
                <a:latin typeface="+mj-lt"/>
              </a:defRPr>
            </a:lvl1pPr>
          </a:lstStyle>
          <a:p>
            <a:r>
              <a:rPr lang="en-US" dirty="0"/>
              <a:t>PowerPoint presentation </a:t>
            </a:r>
            <a:br>
              <a:rPr lang="en-US" dirty="0"/>
            </a:br>
            <a:r>
              <a:rPr lang="en-US" dirty="0"/>
              <a:t>title set on two lines</a:t>
            </a:r>
            <a:endParaRPr lang="en-AU" dirty="0"/>
          </a:p>
        </p:txBody>
      </p:sp>
      <p:sp>
        <p:nvSpPr>
          <p:cNvPr id="3" name="Subtitle 2"/>
          <p:cNvSpPr>
            <a:spLocks noGrp="1"/>
          </p:cNvSpPr>
          <p:nvPr>
            <p:ph type="subTitle" idx="1" hasCustomPrompt="1"/>
          </p:nvPr>
        </p:nvSpPr>
        <p:spPr>
          <a:xfrm>
            <a:off x="395535" y="2453243"/>
            <a:ext cx="5995962" cy="295871"/>
          </a:xfrm>
        </p:spPr>
        <p:txBody>
          <a:bodyPr/>
          <a:lstStyle>
            <a:lvl1pPr marL="0" indent="0" algn="l">
              <a:buNone/>
              <a:defRPr sz="1600" b="1" baseline="0">
                <a:solidFill>
                  <a:schemeClr val="bg1">
                    <a:lumMod val="9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Document Subheading [Optional]</a:t>
            </a:r>
            <a:endParaRPr lang="en-AU" dirty="0"/>
          </a:p>
        </p:txBody>
      </p:sp>
      <p:sp>
        <p:nvSpPr>
          <p:cNvPr id="15" name="Text Placeholder 14"/>
          <p:cNvSpPr>
            <a:spLocks noGrp="1"/>
          </p:cNvSpPr>
          <p:nvPr>
            <p:ph type="body" sz="quarter" idx="10"/>
          </p:nvPr>
        </p:nvSpPr>
        <p:spPr>
          <a:xfrm>
            <a:off x="395536" y="2859782"/>
            <a:ext cx="4159474" cy="329085"/>
          </a:xfrm>
        </p:spPr>
        <p:txBody>
          <a:bodyPr anchor="t"/>
          <a:lstStyle>
            <a:lvl1pPr>
              <a:defRPr sz="1050" b="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368521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33C0A21-D4C4-45CF-9C19-81428E3AF4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Content Placeholder 3">
            <a:extLst>
              <a:ext uri="{FF2B5EF4-FFF2-40B4-BE49-F238E27FC236}">
                <a16:creationId xmlns:a16="http://schemas.microsoft.com/office/drawing/2014/main" id="{BA9CE0E9-E813-419C-B683-024C2A3472BF}"/>
              </a:ext>
            </a:extLst>
          </p:cNvPr>
          <p:cNvSpPr txBox="1">
            <a:spLocks/>
          </p:cNvSpPr>
          <p:nvPr userDrawn="1"/>
        </p:nvSpPr>
        <p:spPr>
          <a:xfrm>
            <a:off x="414000" y="2442095"/>
            <a:ext cx="5526152" cy="1353791"/>
          </a:xfrm>
          <a:prstGeom prst="rect">
            <a:avLst/>
          </a:prstGeom>
        </p:spPr>
        <p:txBody>
          <a:bodyPr vert="horz" lIns="0" tIns="0" rIns="0" bIns="0" rtlCol="0">
            <a:noAutofit/>
          </a:bodyPr>
          <a:lstStyle>
            <a:lvl1pPr marL="0" indent="0" algn="l" defTabSz="685783" rtl="0" eaLnBrk="1" latinLnBrk="0" hangingPunct="1">
              <a:lnSpc>
                <a:spcPts val="2100"/>
              </a:lnSpc>
              <a:spcBef>
                <a:spcPts val="300"/>
              </a:spcBef>
              <a:spcAft>
                <a:spcPts val="1050"/>
              </a:spcAft>
              <a:buFont typeface="Arial" pitchFamily="34" charset="0"/>
              <a:buNone/>
              <a:defRPr sz="1600" b="1" kern="1200" baseline="0">
                <a:solidFill>
                  <a:schemeClr val="bg1"/>
                </a:solidFill>
                <a:latin typeface="+mn-lt"/>
                <a:ea typeface="+mn-ea"/>
                <a:cs typeface="Arial" pitchFamily="34" charset="0"/>
              </a:defRPr>
            </a:lvl1pPr>
            <a:lvl2pPr marL="342892" indent="0" algn="ctr" defTabSz="685783" rtl="0" eaLnBrk="1" latinLnBrk="0" hangingPunct="1">
              <a:lnSpc>
                <a:spcPts val="2100"/>
              </a:lnSpc>
              <a:spcBef>
                <a:spcPts val="0"/>
              </a:spcBef>
              <a:spcAft>
                <a:spcPts val="1050"/>
              </a:spcAft>
              <a:buSzPct val="90000"/>
              <a:buFont typeface="Verdana" pitchFamily="34" charset="0"/>
              <a:buNone/>
              <a:defRPr sz="1800" kern="1200">
                <a:solidFill>
                  <a:schemeClr val="tx1">
                    <a:tint val="75000"/>
                  </a:schemeClr>
                </a:solidFill>
                <a:latin typeface="+mn-lt"/>
                <a:ea typeface="+mn-ea"/>
                <a:cs typeface="Arial" pitchFamily="34" charset="0"/>
              </a:defRPr>
            </a:lvl2pPr>
            <a:lvl3pPr marL="685783" indent="0" algn="ctr" defTabSz="685783" rtl="0" eaLnBrk="1" latinLnBrk="0" hangingPunct="1">
              <a:lnSpc>
                <a:spcPts val="2100"/>
              </a:lnSpc>
              <a:spcBef>
                <a:spcPts val="0"/>
              </a:spcBef>
              <a:spcAft>
                <a:spcPts val="1050"/>
              </a:spcAft>
              <a:buSzPct val="90000"/>
              <a:buFont typeface="Verdana" pitchFamily="34" charset="0"/>
              <a:buNone/>
              <a:defRPr sz="1650" kern="1200">
                <a:solidFill>
                  <a:schemeClr val="tx1">
                    <a:tint val="75000"/>
                  </a:schemeClr>
                </a:solidFill>
                <a:latin typeface="+mn-lt"/>
                <a:ea typeface="+mn-ea"/>
                <a:cs typeface="Arial" pitchFamily="34" charset="0"/>
              </a:defRPr>
            </a:lvl3pPr>
            <a:lvl4pPr marL="1028675" indent="0" algn="ctr" defTabSz="685783" rtl="0" eaLnBrk="1" latinLnBrk="0" hangingPunct="1">
              <a:lnSpc>
                <a:spcPts val="1950"/>
              </a:lnSpc>
              <a:spcBef>
                <a:spcPts val="0"/>
              </a:spcBef>
              <a:spcAft>
                <a:spcPts val="975"/>
              </a:spcAft>
              <a:buSzPct val="90000"/>
              <a:buFont typeface="Verdana" pitchFamily="34" charset="0"/>
              <a:buNone/>
              <a:defRPr sz="1350" kern="1200">
                <a:solidFill>
                  <a:schemeClr val="tx1">
                    <a:tint val="75000"/>
                  </a:schemeClr>
                </a:solidFill>
                <a:latin typeface="+mn-lt"/>
                <a:ea typeface="+mn-ea"/>
                <a:cs typeface="Arial" pitchFamily="34" charset="0"/>
              </a:defRPr>
            </a:lvl4pPr>
            <a:lvl5pPr marL="1371566" indent="0" algn="ctr" defTabSz="685783" rtl="0" eaLnBrk="1" latinLnBrk="0" hangingPunct="1">
              <a:lnSpc>
                <a:spcPts val="1650"/>
              </a:lnSpc>
              <a:spcBef>
                <a:spcPts val="0"/>
              </a:spcBef>
              <a:spcAft>
                <a:spcPts val="1042"/>
              </a:spcAft>
              <a:buSzPct val="90000"/>
              <a:buFont typeface="Verdana" pitchFamily="34" charset="0"/>
              <a:buNone/>
              <a:defRPr sz="1200" kern="1200" baseline="0">
                <a:solidFill>
                  <a:schemeClr val="tx1">
                    <a:tint val="75000"/>
                  </a:schemeClr>
                </a:solidFill>
                <a:latin typeface="+mn-lt"/>
                <a:ea typeface="+mn-ea"/>
                <a:cs typeface="Arial" pitchFamily="34" charset="0"/>
              </a:defRPr>
            </a:lvl5pPr>
            <a:lvl6pPr marL="1714457"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6pPr>
            <a:lvl7pPr marL="2057348"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7pPr>
            <a:lvl8pPr marL="2400240"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8pPr>
            <a:lvl9pPr marL="2743132" indent="0" algn="ctr" defTabSz="685783" rtl="0" eaLnBrk="1" latinLnBrk="0" hangingPunct="1">
              <a:spcBef>
                <a:spcPts val="150"/>
              </a:spcBef>
              <a:spcAft>
                <a:spcPts val="150"/>
              </a:spcAft>
              <a:buFont typeface="Symbol" pitchFamily="18" charset="2"/>
              <a:buNone/>
              <a:defRPr sz="600" kern="1200">
                <a:solidFill>
                  <a:schemeClr val="tx1">
                    <a:tint val="75000"/>
                  </a:schemeClr>
                </a:solidFill>
                <a:latin typeface="+mn-lt"/>
                <a:ea typeface="+mn-ea"/>
                <a:cs typeface="Arial" pitchFamily="34" charset="0"/>
              </a:defRPr>
            </a:lvl9pPr>
          </a:lstStyle>
          <a:p>
            <a:r>
              <a:rPr lang="en-AU" sz="1400" b="0" dirty="0"/>
              <a:t>I acknowledge the traditional custodians of the lands on which we work and live, and recognise their continuing connection to land, water and community. I pay my respects to Elders past, present and emerging. </a:t>
            </a:r>
          </a:p>
        </p:txBody>
      </p:sp>
      <p:sp>
        <p:nvSpPr>
          <p:cNvPr id="5" name="Title 2">
            <a:extLst>
              <a:ext uri="{FF2B5EF4-FFF2-40B4-BE49-F238E27FC236}">
                <a16:creationId xmlns:a16="http://schemas.microsoft.com/office/drawing/2014/main" id="{8D7FAEF7-A0AD-4A77-8B8B-15DE3C7C9A2A}"/>
              </a:ext>
            </a:extLst>
          </p:cNvPr>
          <p:cNvSpPr txBox="1">
            <a:spLocks/>
          </p:cNvSpPr>
          <p:nvPr userDrawn="1"/>
        </p:nvSpPr>
        <p:spPr>
          <a:xfrm>
            <a:off x="414000" y="1923678"/>
            <a:ext cx="5598160" cy="432048"/>
          </a:xfrm>
          <a:prstGeom prst="rect">
            <a:avLst/>
          </a:prstGeom>
        </p:spPr>
        <p:txBody>
          <a:bodyPr vert="horz" wrap="square" lIns="0" tIns="0" rIns="0" bIns="0" rtlCol="0" anchor="t">
            <a:noAutofit/>
          </a:bodyPr>
          <a:lstStyle>
            <a:lvl1pPr algn="l" defTabSz="685783" rtl="0" eaLnBrk="1" latinLnBrk="0" hangingPunct="1">
              <a:lnSpc>
                <a:spcPct val="85000"/>
              </a:lnSpc>
              <a:spcBef>
                <a:spcPct val="0"/>
              </a:spcBef>
              <a:buNone/>
              <a:defRPr sz="2400" b="1" kern="1200" baseline="0">
                <a:solidFill>
                  <a:schemeClr val="bg1"/>
                </a:solidFill>
                <a:latin typeface="+mj-lt"/>
                <a:ea typeface="+mj-ea"/>
                <a:cs typeface="Arial" pitchFamily="34" charset="0"/>
              </a:defRPr>
            </a:lvl1pPr>
          </a:lstStyle>
          <a:p>
            <a:r>
              <a:rPr lang="en-AU" sz="2000" dirty="0"/>
              <a:t>Acknowledgement of Country</a:t>
            </a:r>
          </a:p>
        </p:txBody>
      </p:sp>
    </p:spTree>
    <p:extLst>
      <p:ext uri="{BB962C8B-B14F-4D97-AF65-F5344CB8AC3E}">
        <p14:creationId xmlns:p14="http://schemas.microsoft.com/office/powerpoint/2010/main" val="56081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4000" y="1190701"/>
            <a:ext cx="7986910" cy="3225999"/>
          </a:xfrm>
        </p:spPr>
        <p:txBody>
          <a:bodyPr/>
          <a:lstStyle>
            <a:lvl1pPr>
              <a:defRPr baseline="0"/>
            </a:lvl1pPr>
            <a:lvl4pPr>
              <a:defRPr/>
            </a:lvl4pPr>
          </a:lstStyle>
          <a:p>
            <a:pPr lvl="0"/>
            <a:r>
              <a:rPr lang="en-AU" dirty="0"/>
              <a:t>Level 1 body text</a:t>
            </a:r>
          </a:p>
          <a:p>
            <a:pPr lvl="0"/>
            <a:r>
              <a:rPr lang="en-AU" dirty="0"/>
              <a:t>Use the Increase / Decrease List Level buttons to change to other styles</a:t>
            </a:r>
          </a:p>
          <a:p>
            <a:pPr lvl="1"/>
            <a:r>
              <a:rPr lang="en-US" dirty="0"/>
              <a:t>Second level</a:t>
            </a:r>
          </a:p>
          <a:p>
            <a:pPr lvl="2"/>
            <a:r>
              <a:rPr lang="en-US" dirty="0"/>
              <a:t>Third level</a:t>
            </a:r>
          </a:p>
          <a:p>
            <a:pPr lvl="3"/>
            <a:r>
              <a:rPr lang="en-US" dirty="0"/>
              <a:t>Fourth level</a:t>
            </a:r>
          </a:p>
          <a:p>
            <a:pPr lvl="3"/>
            <a:endParaRPr lang="en-US" dirty="0"/>
          </a:p>
        </p:txBody>
      </p:sp>
      <p:sp>
        <p:nvSpPr>
          <p:cNvPr id="5" name="Title 4"/>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02005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AU" dirty="0"/>
              <a:t>Two content layout</a:t>
            </a:r>
          </a:p>
        </p:txBody>
      </p:sp>
      <p:sp>
        <p:nvSpPr>
          <p:cNvPr id="3" name="Content Placeholder 2"/>
          <p:cNvSpPr>
            <a:spLocks noGrp="1"/>
          </p:cNvSpPr>
          <p:nvPr>
            <p:ph sz="half" idx="1" hasCustomPrompt="1"/>
          </p:nvPr>
        </p:nvSpPr>
        <p:spPr>
          <a:xfrm>
            <a:off x="414000" y="1190700"/>
            <a:ext cx="3926912" cy="323492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AU" dirty="0"/>
              <a:t>Use the Increase / Decrease List Level buttons to change to other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4469263" y="1190701"/>
            <a:ext cx="3889641" cy="3217941"/>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buNone/>
              <a:defRPr lang="en-AU" dirty="0"/>
            </a:lvl5pPr>
          </a:lstStyle>
          <a:p>
            <a:pPr lvl="0"/>
            <a:r>
              <a:rPr lang="en-AU" dirty="0"/>
              <a:t>Use the Increase / Decrease List Level buttons to change to other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6189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51481" y="1237061"/>
            <a:ext cx="2650733" cy="1915103"/>
          </a:xfrm>
        </p:spPr>
        <p:txBody>
          <a:bodyPr/>
          <a:lstStyle/>
          <a:p>
            <a:r>
              <a:rPr lang="en-US"/>
              <a:t>Click icon to add picture</a:t>
            </a:r>
            <a:endParaRPr lang="en-AU" dirty="0"/>
          </a:p>
        </p:txBody>
      </p:sp>
      <p:sp>
        <p:nvSpPr>
          <p:cNvPr id="10" name="Title 9"/>
          <p:cNvSpPr>
            <a:spLocks noGrp="1"/>
          </p:cNvSpPr>
          <p:nvPr>
            <p:ph type="title" hasCustomPrompt="1"/>
          </p:nvPr>
        </p:nvSpPr>
        <p:spPr/>
        <p:txBody>
          <a:bodyPr/>
          <a:lstStyle>
            <a:lvl1pPr>
              <a:defRPr baseline="0"/>
            </a:lvl1pPr>
          </a:lstStyle>
          <a:p>
            <a:r>
              <a:rPr lang="en-AU" dirty="0"/>
              <a:t>Content, picture and caption layout</a:t>
            </a:r>
          </a:p>
        </p:txBody>
      </p:sp>
      <p:sp>
        <p:nvSpPr>
          <p:cNvPr id="11" name="Content Placeholder 2"/>
          <p:cNvSpPr>
            <a:spLocks noGrp="1"/>
          </p:cNvSpPr>
          <p:nvPr>
            <p:ph sz="half" idx="1" hasCustomPrompt="1"/>
          </p:nvPr>
        </p:nvSpPr>
        <p:spPr>
          <a:xfrm>
            <a:off x="414000" y="1190700"/>
            <a:ext cx="5310128" cy="323492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AU" dirty="0"/>
              <a:t>Use the Increase / Decrease List Level buttons to change to other styles</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sz="half" idx="17" hasCustomPrompt="1"/>
          </p:nvPr>
        </p:nvSpPr>
        <p:spPr>
          <a:xfrm>
            <a:off x="6051603" y="3238698"/>
            <a:ext cx="2650611" cy="1229720"/>
          </a:xfrm>
        </p:spPr>
        <p:txBody>
          <a:bodyPr vert="horz" lIns="0" tIns="0" rIns="0" bIns="0" rtlCol="0">
            <a:noAutofit/>
          </a:bodyPr>
          <a:lstStyle>
            <a:lvl1pPr>
              <a:lnSpc>
                <a:spcPts val="1200"/>
              </a:lnSpc>
              <a:spcBef>
                <a:spcPts val="0"/>
              </a:spcBef>
              <a:spcAft>
                <a:spcPts val="0"/>
              </a:spcAft>
              <a:defRPr lang="en-US" sz="900" b="1" dirty="0" smtClean="0">
                <a:solidFill>
                  <a:schemeClr val="tx1"/>
                </a:solidFill>
              </a:defRPr>
            </a:lvl1pPr>
            <a:lvl2pPr marL="0" indent="0">
              <a:lnSpc>
                <a:spcPts val="1200"/>
              </a:lnSpc>
              <a:spcBef>
                <a:spcPts val="0"/>
              </a:spcBef>
              <a:spcAft>
                <a:spcPts val="0"/>
              </a:spcAft>
              <a:buNone/>
              <a:defRPr lang="en-US" sz="900" dirty="0" smtClean="0"/>
            </a:lvl2pPr>
            <a:lvl3pPr marL="107997">
              <a:lnSpc>
                <a:spcPts val="1200"/>
              </a:lnSpc>
              <a:spcBef>
                <a:spcPts val="0"/>
              </a:spcBef>
              <a:spcAft>
                <a:spcPts val="0"/>
              </a:spcAft>
              <a:defRPr lang="en-US" sz="900" dirty="0" smtClean="0"/>
            </a:lvl3pPr>
            <a:lvl4pPr marL="215995">
              <a:spcBef>
                <a:spcPts val="150"/>
              </a:spcBef>
              <a:spcAft>
                <a:spcPts val="150"/>
              </a:spcAft>
              <a:defRPr lang="en-US" sz="900" dirty="0" smtClean="0"/>
            </a:lvl4pPr>
            <a:lvl5pPr marL="323992">
              <a:spcBef>
                <a:spcPts val="150"/>
              </a:spcBef>
              <a:spcAft>
                <a:spcPts val="150"/>
              </a:spcAft>
              <a:defRPr lang="en-AU" sz="900" dirty="0"/>
            </a:lvl5pPr>
          </a:lstStyle>
          <a:p>
            <a:pPr lvl="0"/>
            <a:r>
              <a:rPr lang="en-AU" dirty="0"/>
              <a:t>Use the Increase / Decrease List Level buttons to change to other styles</a:t>
            </a:r>
          </a:p>
          <a:p>
            <a:pPr lvl="1"/>
            <a:r>
              <a:rPr lang="en-US" dirty="0"/>
              <a:t>Second level</a:t>
            </a:r>
          </a:p>
          <a:p>
            <a:pPr lvl="2"/>
            <a:r>
              <a:rPr lang="en-US" dirty="0"/>
              <a:t>Third level</a:t>
            </a:r>
          </a:p>
        </p:txBody>
      </p:sp>
    </p:spTree>
    <p:extLst>
      <p:ext uri="{BB962C8B-B14F-4D97-AF65-F5344CB8AC3E}">
        <p14:creationId xmlns:p14="http://schemas.microsoft.com/office/powerpoint/2010/main" val="281643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and Captions">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AU" dirty="0"/>
              <a:t>Picture and caption layout</a:t>
            </a:r>
          </a:p>
        </p:txBody>
      </p:sp>
      <p:sp>
        <p:nvSpPr>
          <p:cNvPr id="5" name="Content Placeholder 4"/>
          <p:cNvSpPr>
            <a:spLocks noGrp="1"/>
          </p:cNvSpPr>
          <p:nvPr>
            <p:ph sz="quarter" idx="21"/>
          </p:nvPr>
        </p:nvSpPr>
        <p:spPr>
          <a:xfrm>
            <a:off x="414338" y="1190700"/>
            <a:ext cx="4157662" cy="3271260"/>
          </a:xfrm>
        </p:spPr>
        <p:txBody>
          <a:bodyPr/>
          <a:lstStyle>
            <a:lvl2pPr>
              <a:defRPr sz="1350"/>
            </a:lvl2pPr>
            <a:lvl3pPr>
              <a:defRPr sz="1350"/>
            </a:lvl3pPr>
            <a:lvl4pPr>
              <a:defRPr sz="1350"/>
            </a:lvl4pPr>
            <a:lvl5pPr>
              <a:buNone/>
              <a:defRPr sz="13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24" hasCustomPrompt="1"/>
          </p:nvPr>
        </p:nvSpPr>
        <p:spPr>
          <a:xfrm>
            <a:off x="4644000" y="1193400"/>
            <a:ext cx="4068000" cy="3267000"/>
          </a:xfrm>
        </p:spPr>
        <p:txBody>
          <a:bodyPr/>
          <a:lstStyle>
            <a:lvl1pPr>
              <a:defRPr/>
            </a:lvl1pPr>
          </a:lstStyle>
          <a:p>
            <a:pPr lvl="0"/>
            <a:r>
              <a:rPr lang="en-US" dirty="0"/>
              <a:t>Insert Image/Chart</a:t>
            </a:r>
          </a:p>
        </p:txBody>
      </p:sp>
    </p:spTree>
    <p:extLst>
      <p:ext uri="{BB962C8B-B14F-4D97-AF65-F5344CB8AC3E}">
        <p14:creationId xmlns:p14="http://schemas.microsoft.com/office/powerpoint/2010/main" val="394563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AU" dirty="0"/>
              <a:t>Picture, quote and caption layout</a:t>
            </a:r>
          </a:p>
        </p:txBody>
      </p:sp>
      <p:sp>
        <p:nvSpPr>
          <p:cNvPr id="5" name="Content Placeholder 4"/>
          <p:cNvSpPr>
            <a:spLocks noGrp="1"/>
          </p:cNvSpPr>
          <p:nvPr>
            <p:ph sz="quarter" idx="21"/>
          </p:nvPr>
        </p:nvSpPr>
        <p:spPr>
          <a:xfrm>
            <a:off x="5342562" y="1204451"/>
            <a:ext cx="3189878" cy="3271260"/>
          </a:xfrm>
        </p:spPr>
        <p:txBody>
          <a:bodyPr/>
          <a:lstStyle>
            <a:lvl1pPr>
              <a:lnSpc>
                <a:spcPts val="1800"/>
              </a:lnSpc>
              <a:spcBef>
                <a:spcPts val="0"/>
              </a:spcBef>
              <a:spcAft>
                <a:spcPts val="425"/>
              </a:spcAft>
              <a:defRPr sz="1350" b="1">
                <a:solidFill>
                  <a:schemeClr val="tx1"/>
                </a:solidFill>
              </a:defRPr>
            </a:lvl1pPr>
            <a:lvl2pPr marL="0" indent="0">
              <a:lnSpc>
                <a:spcPts val="1200"/>
              </a:lnSpc>
              <a:spcAft>
                <a:spcPts val="0"/>
              </a:spcAft>
              <a:buNone/>
              <a:defRPr sz="900" b="1"/>
            </a:lvl2pPr>
            <a:lvl3pPr marL="0" indent="0">
              <a:lnSpc>
                <a:spcPts val="1200"/>
              </a:lnSpc>
              <a:spcAft>
                <a:spcPts val="0"/>
              </a:spcAft>
              <a:buNone/>
              <a:defRPr sz="900"/>
            </a:lvl3pPr>
            <a:lvl4pPr>
              <a:lnSpc>
                <a:spcPts val="1200"/>
              </a:lnSpc>
              <a:defRPr sz="900"/>
            </a:lvl4pPr>
            <a:lvl5pPr>
              <a:lnSpc>
                <a:spcPts val="1200"/>
              </a:lnSpc>
              <a:defRPr sz="900"/>
            </a:lvl5pPr>
          </a:lstStyle>
          <a:p>
            <a:pPr lvl="0"/>
            <a:r>
              <a:rPr lang="en-US"/>
              <a:t>Click to edit Master text styles</a:t>
            </a:r>
          </a:p>
          <a:p>
            <a:pPr lvl="1"/>
            <a:r>
              <a:rPr lang="en-US"/>
              <a:t>Second level</a:t>
            </a:r>
          </a:p>
          <a:p>
            <a:pPr lvl="2"/>
            <a:r>
              <a:rPr lang="en-US"/>
              <a:t>Third level</a:t>
            </a:r>
          </a:p>
        </p:txBody>
      </p:sp>
      <p:sp>
        <p:nvSpPr>
          <p:cNvPr id="4" name="Picture Placeholder 3"/>
          <p:cNvSpPr>
            <a:spLocks noGrp="1"/>
          </p:cNvSpPr>
          <p:nvPr>
            <p:ph type="pic" sz="quarter" idx="22"/>
          </p:nvPr>
        </p:nvSpPr>
        <p:spPr>
          <a:xfrm>
            <a:off x="421243" y="1240605"/>
            <a:ext cx="4767209" cy="3228655"/>
          </a:xfrm>
        </p:spPr>
        <p:txBody>
          <a:bodyPr/>
          <a:lstStyle/>
          <a:p>
            <a:r>
              <a:rPr lang="en-US"/>
              <a:t>Click icon to add picture</a:t>
            </a:r>
            <a:endParaRPr lang="en-AU"/>
          </a:p>
        </p:txBody>
      </p:sp>
    </p:spTree>
    <p:extLst>
      <p:ext uri="{BB962C8B-B14F-4D97-AF65-F5344CB8AC3E}">
        <p14:creationId xmlns:p14="http://schemas.microsoft.com/office/powerpoint/2010/main" val="384022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D0B833-4FBF-4C39-9FA6-135011AC884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le 1"/>
          <p:cNvSpPr>
            <a:spLocks noGrp="1"/>
          </p:cNvSpPr>
          <p:nvPr>
            <p:ph type="title" hasCustomPrompt="1"/>
          </p:nvPr>
        </p:nvSpPr>
        <p:spPr>
          <a:xfrm>
            <a:off x="414000" y="188408"/>
            <a:ext cx="7988400" cy="798844"/>
          </a:xfrm>
        </p:spPr>
        <p:txBody>
          <a:bodyPr/>
          <a:lstStyle>
            <a:lvl1pPr>
              <a:defRPr>
                <a:solidFill>
                  <a:schemeClr val="tx1"/>
                </a:solidFill>
              </a:defRPr>
            </a:lvl1pPr>
          </a:lstStyle>
          <a:p>
            <a:r>
              <a:rPr lang="en-AU" dirty="0"/>
              <a:t>Title only layout</a:t>
            </a:r>
          </a:p>
        </p:txBody>
      </p:sp>
    </p:spTree>
    <p:extLst>
      <p:ext uri="{BB962C8B-B14F-4D97-AF65-F5344CB8AC3E}">
        <p14:creationId xmlns:p14="http://schemas.microsoft.com/office/powerpoint/2010/main" val="243573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333B0C47-EC06-4C36-9340-28794323D980}" type="datetimeFigureOut">
              <a:rPr lang="en-AU" smtClean="0"/>
              <a:t>28/06/2021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47FFA7-0031-480E-A0F6-3CA83768EFE8}" type="slidenum">
              <a:rPr lang="en-AU" smtClean="0"/>
              <a:t>‹#›</a:t>
            </a:fld>
            <a:endParaRPr lang="en-AU"/>
          </a:p>
        </p:txBody>
      </p:sp>
    </p:spTree>
    <p:extLst>
      <p:ext uri="{BB962C8B-B14F-4D97-AF65-F5344CB8AC3E}">
        <p14:creationId xmlns:p14="http://schemas.microsoft.com/office/powerpoint/2010/main" val="299000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62451F-05BF-4766-9B90-650A98C85071}"/>
              </a:ext>
              <a:ext uri="{C183D7F6-B498-43B3-948B-1728B52AA6E4}">
                <adec:decorative xmlns:adec="http://schemas.microsoft.com/office/drawing/2017/decorative" val="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14000" y="188408"/>
            <a:ext cx="7988400" cy="798844"/>
          </a:xfrm>
          <a:prstGeom prst="rect">
            <a:avLst/>
          </a:prstGeom>
        </p:spPr>
        <p:txBody>
          <a:bodyPr vert="horz" wrap="square" lIns="0" tIns="0" rIns="0" bIns="0" rtlCol="0" anchor="ctr">
            <a:noAutofit/>
          </a:bodyPr>
          <a:lstStyle/>
          <a:p>
            <a:r>
              <a:rPr lang="en-US" dirty="0"/>
              <a:t>Insert presentation title</a:t>
            </a:r>
            <a:br>
              <a:rPr lang="en-US" dirty="0"/>
            </a:br>
            <a:r>
              <a:rPr lang="en-US" dirty="0"/>
              <a:t>which can go over two lines</a:t>
            </a:r>
            <a:endParaRPr lang="en-AU" dirty="0"/>
          </a:p>
        </p:txBody>
      </p:sp>
      <p:sp>
        <p:nvSpPr>
          <p:cNvPr id="3" name="Text Placeholder 2"/>
          <p:cNvSpPr>
            <a:spLocks noGrp="1"/>
          </p:cNvSpPr>
          <p:nvPr>
            <p:ph type="body" idx="1"/>
          </p:nvPr>
        </p:nvSpPr>
        <p:spPr>
          <a:xfrm>
            <a:off x="414992" y="1189483"/>
            <a:ext cx="7986910" cy="3225999"/>
          </a:xfrm>
          <a:prstGeom prst="rect">
            <a:avLst/>
          </a:prstGeom>
        </p:spPr>
        <p:txBody>
          <a:bodyPr vert="horz" lIns="0" tIns="0" rIns="0" bIns="0" rtlCol="0">
            <a:noAutofit/>
          </a:bodyPr>
          <a:lstStyle/>
          <a:p>
            <a:pPr lvl="0"/>
            <a:r>
              <a:rPr lang="en-US" dirty="0"/>
              <a:t>Use the Increase / Decrease List Level buttons to change to other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58" r:id="rId1"/>
    <p:sldLayoutId id="2147483671" r:id="rId2"/>
    <p:sldLayoutId id="2147483659" r:id="rId3"/>
    <p:sldLayoutId id="2147483661" r:id="rId4"/>
    <p:sldLayoutId id="2147483662" r:id="rId5"/>
    <p:sldLayoutId id="2147483667" r:id="rId6"/>
    <p:sldLayoutId id="2147483669" r:id="rId7"/>
    <p:sldLayoutId id="2147483670" r:id="rId8"/>
    <p:sldLayoutId id="2147483672" r:id="rId9"/>
  </p:sldLayoutIdLst>
  <p:hf hdr="0" dt="0"/>
  <p:txStyles>
    <p:titleStyle>
      <a:lvl1pPr algn="l" defTabSz="685783" rtl="0" eaLnBrk="1" latinLnBrk="0" hangingPunct="1">
        <a:lnSpc>
          <a:spcPct val="95000"/>
        </a:lnSpc>
        <a:spcBef>
          <a:spcPct val="0"/>
        </a:spcBef>
        <a:buNone/>
        <a:defRPr sz="2100" b="1" kern="1200" baseline="0">
          <a:solidFill>
            <a:schemeClr val="bg1"/>
          </a:solidFill>
          <a:latin typeface="+mj-lt"/>
          <a:ea typeface="+mj-ea"/>
          <a:cs typeface="Arial" pitchFamily="34" charset="0"/>
        </a:defRPr>
      </a:lvl1pPr>
    </p:titleStyle>
    <p:bodyStyle>
      <a:lvl1pPr marL="0" indent="0" algn="l" defTabSz="685783" rtl="0" eaLnBrk="1" latinLnBrk="0" hangingPunct="1">
        <a:lnSpc>
          <a:spcPts val="2100"/>
        </a:lnSpc>
        <a:spcBef>
          <a:spcPts val="300"/>
        </a:spcBef>
        <a:spcAft>
          <a:spcPts val="1050"/>
        </a:spcAft>
        <a:buFont typeface="Arial" pitchFamily="34" charset="0"/>
        <a:buNone/>
        <a:defRPr sz="1800" b="0" kern="1200" baseline="0">
          <a:solidFill>
            <a:schemeClr val="tx1"/>
          </a:solidFill>
          <a:latin typeface="+mn-lt"/>
          <a:ea typeface="+mn-ea"/>
          <a:cs typeface="Arial" pitchFamily="34" charset="0"/>
        </a:defRPr>
      </a:lvl1pPr>
      <a:lvl2pPr marL="269993" indent="-269993" algn="l" defTabSz="685783" rtl="0" eaLnBrk="1" latinLnBrk="0" hangingPunct="1">
        <a:lnSpc>
          <a:spcPts val="2100"/>
        </a:lnSpc>
        <a:spcBef>
          <a:spcPts val="0"/>
        </a:spcBef>
        <a:spcAft>
          <a:spcPts val="1050"/>
        </a:spcAft>
        <a:buSzPct val="90000"/>
        <a:buFont typeface="Verdana" pitchFamily="34" charset="0"/>
        <a:buChar char="●"/>
        <a:defRPr sz="1800" kern="1200">
          <a:solidFill>
            <a:schemeClr val="tx1"/>
          </a:solidFill>
          <a:latin typeface="+mn-lt"/>
          <a:ea typeface="+mn-ea"/>
          <a:cs typeface="Arial" pitchFamily="34" charset="0"/>
        </a:defRPr>
      </a:lvl2pPr>
      <a:lvl3pPr marL="539987" indent="-269993" algn="l" defTabSz="685783" rtl="0" eaLnBrk="1" latinLnBrk="0" hangingPunct="1">
        <a:lnSpc>
          <a:spcPts val="2100"/>
        </a:lnSpc>
        <a:spcBef>
          <a:spcPts val="0"/>
        </a:spcBef>
        <a:spcAft>
          <a:spcPts val="1050"/>
        </a:spcAft>
        <a:buSzPct val="90000"/>
        <a:buFont typeface="Verdana" pitchFamily="34" charset="0"/>
        <a:buChar char="●"/>
        <a:defRPr sz="1650" kern="1200">
          <a:solidFill>
            <a:schemeClr val="tx1"/>
          </a:solidFill>
          <a:latin typeface="+mn-lt"/>
          <a:ea typeface="+mn-ea"/>
          <a:cs typeface="Arial" pitchFamily="34" charset="0"/>
        </a:defRPr>
      </a:lvl3pPr>
      <a:lvl4pPr marL="809980" indent="-269993" algn="l" defTabSz="685783" rtl="0" eaLnBrk="1" latinLnBrk="0" hangingPunct="1">
        <a:lnSpc>
          <a:spcPts val="1950"/>
        </a:lnSpc>
        <a:spcBef>
          <a:spcPts val="0"/>
        </a:spcBef>
        <a:spcAft>
          <a:spcPts val="975"/>
        </a:spcAft>
        <a:buSzPct val="90000"/>
        <a:buFont typeface="Verdana" pitchFamily="34" charset="0"/>
        <a:buChar char="●"/>
        <a:defRPr sz="1350" kern="1200">
          <a:solidFill>
            <a:schemeClr val="tx1"/>
          </a:solidFill>
          <a:latin typeface="+mn-lt"/>
          <a:ea typeface="+mn-ea"/>
          <a:cs typeface="Arial" pitchFamily="34" charset="0"/>
        </a:defRPr>
      </a:lvl4pPr>
      <a:lvl5pPr marL="1077489" indent="-271457" algn="l" defTabSz="685783" rtl="0" eaLnBrk="1" latinLnBrk="0" hangingPunct="1">
        <a:lnSpc>
          <a:spcPts val="1650"/>
        </a:lnSpc>
        <a:spcBef>
          <a:spcPts val="0"/>
        </a:spcBef>
        <a:spcAft>
          <a:spcPts val="1042"/>
        </a:spcAft>
        <a:buSzPct val="90000"/>
        <a:buFont typeface="Verdana" pitchFamily="34" charset="0"/>
        <a:buChar char="●"/>
        <a:defRPr sz="1200" kern="1200" baseline="0">
          <a:solidFill>
            <a:schemeClr val="tx1"/>
          </a:solidFill>
          <a:latin typeface="+mn-lt"/>
          <a:ea typeface="+mn-ea"/>
          <a:cs typeface="Arial" pitchFamily="34" charset="0"/>
        </a:defRPr>
      </a:lvl5pPr>
      <a:lvl6pPr marL="539987" indent="-107997" algn="l" defTabSz="685783" rtl="0" eaLnBrk="1" latinLnBrk="0" hangingPunct="1">
        <a:spcBef>
          <a:spcPts val="150"/>
        </a:spcBef>
        <a:spcAft>
          <a:spcPts val="150"/>
        </a:spcAft>
        <a:buFont typeface="Symbol" pitchFamily="18" charset="2"/>
        <a:buChar char=""/>
        <a:defRPr sz="600" kern="1200">
          <a:solidFill>
            <a:schemeClr val="tx1"/>
          </a:solidFill>
          <a:latin typeface="+mn-lt"/>
          <a:ea typeface="+mn-ea"/>
          <a:cs typeface="Arial" pitchFamily="34" charset="0"/>
        </a:defRPr>
      </a:lvl6pPr>
      <a:lvl7pPr marL="647984" indent="-107997" algn="l" defTabSz="685783" rtl="0" eaLnBrk="1" latinLnBrk="0" hangingPunct="1">
        <a:spcBef>
          <a:spcPts val="150"/>
        </a:spcBef>
        <a:spcAft>
          <a:spcPts val="150"/>
        </a:spcAft>
        <a:buFont typeface="Symbol" pitchFamily="18" charset="2"/>
        <a:buChar char=""/>
        <a:defRPr sz="600" kern="1200">
          <a:solidFill>
            <a:schemeClr val="tx1"/>
          </a:solidFill>
          <a:latin typeface="+mn-lt"/>
          <a:ea typeface="+mn-ea"/>
          <a:cs typeface="Arial" pitchFamily="34" charset="0"/>
        </a:defRPr>
      </a:lvl7pPr>
      <a:lvl8pPr marL="755981" indent="-107997" algn="l" defTabSz="685783" rtl="0" eaLnBrk="1" latinLnBrk="0" hangingPunct="1">
        <a:spcBef>
          <a:spcPts val="150"/>
        </a:spcBef>
        <a:spcAft>
          <a:spcPts val="150"/>
        </a:spcAft>
        <a:buFont typeface="Symbol" pitchFamily="18" charset="2"/>
        <a:buChar char=""/>
        <a:defRPr sz="600" kern="1200">
          <a:solidFill>
            <a:schemeClr val="tx1"/>
          </a:solidFill>
          <a:latin typeface="+mn-lt"/>
          <a:ea typeface="+mn-ea"/>
          <a:cs typeface="Arial" pitchFamily="34" charset="0"/>
        </a:defRPr>
      </a:lvl8pPr>
      <a:lvl9pPr marL="863978" indent="-107997" algn="l" defTabSz="685783" rtl="0" eaLnBrk="1" latinLnBrk="0" hangingPunct="1">
        <a:spcBef>
          <a:spcPts val="150"/>
        </a:spcBef>
        <a:spcAft>
          <a:spcPts val="150"/>
        </a:spcAft>
        <a:buFont typeface="Symbol" pitchFamily="18" charset="2"/>
        <a:buChar char=""/>
        <a:defRPr sz="600" kern="1200">
          <a:solidFill>
            <a:schemeClr val="tx1"/>
          </a:solidFill>
          <a:latin typeface="+mn-lt"/>
          <a:ea typeface="+mn-ea"/>
          <a:cs typeface="Arial"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gov.au/initiatives-and-programs/national-bowel-cancer-screening-progra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ncer.nsw.gov.au/getmedia/80486c08-e6d1-4a4c-a4f7-e4f7df5c888f/M4-Who-is-at-risk-of-under-screening-CI-0248-10-19.pdf"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pencs.com.au/wp-content/uploads/2020/02/20200123_Cancer-Toolkit-CatPlus-and-Cancer.pdf" TargetMode="External"/><Relationship Id="rId5" Type="http://schemas.openxmlformats.org/officeDocument/2006/relationships/hyperlink" Target="https://www.ncsr.gov.au/content/ncsr/en/healthcare-providers.html"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www.cancer.nsw.gov.au/getmedia/7d2bbdbc-4af5-4444-9c03-7d6f3a26ce1a/M1-QI-Readiness-Tool-CI-0255-10-19.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www.cancer.nsw.gov.au/"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cancer.nsw.gov.au/what-we-do/working-with-primary-car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Kathryn.Duggan@health.nsw.gov.a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mailto:CINSW-PrimaryCare@health.nsw.gov.au"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cancer.nsw.gov.au/cancer-plan" TargetMode="External"/><Relationship Id="rId3" Type="http://schemas.openxmlformats.org/officeDocument/2006/relationships/image" Target="../media/image5.png"/><Relationship Id="rId7" Type="http://schemas.openxmlformats.org/officeDocument/2006/relationships/hyperlink" Target="https://www.cancer.nsw.gov.au/cancer-plan/focus-areas/primary-health-care"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cancer.nsw.gov.au/How-we-help/diagnosis-and-treatment" TargetMode="External"/><Relationship Id="rId5" Type="http://schemas.openxmlformats.org/officeDocument/2006/relationships/hyperlink" Target="https://www.cancer.nsw.gov.au/How-we-help/screening-and-early-detection" TargetMode="External"/><Relationship Id="rId4" Type="http://schemas.openxmlformats.org/officeDocument/2006/relationships/hyperlink" Target="https://www.cancer.nsw.gov.au/How-we-help/cancer-preven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aihw.gov.au/cancer/screening/cervical/"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www.aihw.gov.au/cancer/screening/bowel/" TargetMode="External"/><Relationship Id="rId5" Type="http://schemas.openxmlformats.org/officeDocument/2006/relationships/hyperlink" Target="https://www.breastscreen.nsw.gov.au/?_ga=2.263921930.728325242.1624833338-1562245027.1612143685" TargetMode="External"/><Relationship Id="rId4" Type="http://schemas.openxmlformats.org/officeDocument/2006/relationships/hyperlink" Target="http://www.aihw.gov.au/cancer/screening/breas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hyperlink" Target="https://www.cancer.nsw.gov.au/quality-improvement-toolkit/module-one/breastscreen.nsw.gov.a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hyperlink" Target="https://www.cancer.nsw.gov.au/dothet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Cancer Screening –</a:t>
            </a:r>
            <a:br>
              <a:rPr lang="de-DE" dirty="0"/>
            </a:br>
            <a:r>
              <a:rPr lang="de-DE" dirty="0"/>
              <a:t>A Quality Improvement approach</a:t>
            </a:r>
            <a:endParaRPr lang="en-AU" dirty="0"/>
          </a:p>
        </p:txBody>
      </p:sp>
      <p:sp>
        <p:nvSpPr>
          <p:cNvPr id="4" name="Text Placeholder 3"/>
          <p:cNvSpPr>
            <a:spLocks noGrp="1"/>
          </p:cNvSpPr>
          <p:nvPr>
            <p:ph type="body" sz="quarter" idx="10"/>
          </p:nvPr>
        </p:nvSpPr>
        <p:spPr/>
        <p:txBody>
          <a:bodyPr/>
          <a:lstStyle/>
          <a:p>
            <a:r>
              <a:rPr lang="en-AU" dirty="0"/>
              <a:t>Version 1|  June 2021</a:t>
            </a:r>
          </a:p>
        </p:txBody>
      </p:sp>
      <p:sp>
        <p:nvSpPr>
          <p:cNvPr id="7" name="TextBox 6">
            <a:extLst>
              <a:ext uri="{FF2B5EF4-FFF2-40B4-BE49-F238E27FC236}">
                <a16:creationId xmlns:a16="http://schemas.microsoft.com/office/drawing/2014/main" id="{365597FF-CC89-DF4E-8C10-CF88331E3B84}"/>
              </a:ext>
            </a:extLst>
          </p:cNvPr>
          <p:cNvSpPr txBox="1"/>
          <p:nvPr/>
        </p:nvSpPr>
        <p:spPr>
          <a:xfrm>
            <a:off x="3505200" y="423333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08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2000" dirty="0"/>
              <a:t>Bowel Cancer screening participation by sex</a:t>
            </a:r>
          </a:p>
        </p:txBody>
      </p:sp>
      <p:graphicFrame>
        <p:nvGraphicFramePr>
          <p:cNvPr id="5" name="Chart 4"/>
          <p:cNvGraphicFramePr>
            <a:graphicFrameLocks/>
          </p:cNvGraphicFramePr>
          <p:nvPr/>
        </p:nvGraphicFramePr>
        <p:xfrm>
          <a:off x="1980459" y="1282619"/>
          <a:ext cx="5191246" cy="334436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331686" y="4764831"/>
            <a:ext cx="4488793" cy="196208"/>
          </a:xfrm>
          <a:prstGeom prst="rect">
            <a:avLst/>
          </a:prstGeom>
        </p:spPr>
        <p:txBody>
          <a:bodyPr wrap="square">
            <a:spAutoFit/>
          </a:bodyPr>
          <a:lstStyle/>
          <a:p>
            <a:r>
              <a:rPr lang="en-AU" sz="675" dirty="0"/>
              <a:t>https://www.aihw.gov.au/reports-data/health-welfare-services/cancer-screening/data</a:t>
            </a:r>
          </a:p>
        </p:txBody>
      </p:sp>
    </p:spTree>
    <p:extLst>
      <p:ext uri="{BB962C8B-B14F-4D97-AF65-F5344CB8AC3E}">
        <p14:creationId xmlns:p14="http://schemas.microsoft.com/office/powerpoint/2010/main" val="3472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1500" dirty="0"/>
              <a:t>Bowel Cancer screening participation by age and sex</a:t>
            </a:r>
          </a:p>
        </p:txBody>
      </p:sp>
      <p:sp>
        <p:nvSpPr>
          <p:cNvPr id="6" name="Right Arrow 5"/>
          <p:cNvSpPr/>
          <p:nvPr/>
        </p:nvSpPr>
        <p:spPr>
          <a:xfrm rot="10800000">
            <a:off x="6843502" y="1801190"/>
            <a:ext cx="417758" cy="133607"/>
          </a:xfrm>
          <a:prstGeom prst="right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err="1"/>
          </a:p>
        </p:txBody>
      </p:sp>
      <p:pic>
        <p:nvPicPr>
          <p:cNvPr id="2" name="Picture 1">
            <a:extLst>
              <a:ext uri="{FF2B5EF4-FFF2-40B4-BE49-F238E27FC236}">
                <a16:creationId xmlns:a16="http://schemas.microsoft.com/office/drawing/2014/main" id="{0A29412D-949D-4A8B-BD43-2EC2E7AC1A3B}"/>
              </a:ext>
            </a:extLst>
          </p:cNvPr>
          <p:cNvPicPr>
            <a:picLocks noChangeAspect="1"/>
          </p:cNvPicPr>
          <p:nvPr/>
        </p:nvPicPr>
        <p:blipFill>
          <a:blip r:embed="rId3"/>
          <a:stretch>
            <a:fillRect/>
          </a:stretch>
        </p:blipFill>
        <p:spPr>
          <a:xfrm>
            <a:off x="1475656" y="988638"/>
            <a:ext cx="4536504" cy="4082854"/>
          </a:xfrm>
          <a:prstGeom prst="rect">
            <a:avLst/>
          </a:prstGeom>
        </p:spPr>
      </p:pic>
      <p:sp>
        <p:nvSpPr>
          <p:cNvPr id="3" name="TextBox 2">
            <a:extLst>
              <a:ext uri="{FF2B5EF4-FFF2-40B4-BE49-F238E27FC236}">
                <a16:creationId xmlns:a16="http://schemas.microsoft.com/office/drawing/2014/main" id="{75092C22-679E-4EED-82FC-11C0214C27AA}"/>
              </a:ext>
            </a:extLst>
          </p:cNvPr>
          <p:cNvSpPr txBox="1"/>
          <p:nvPr/>
        </p:nvSpPr>
        <p:spPr>
          <a:xfrm>
            <a:off x="7261260" y="1667379"/>
            <a:ext cx="1841699" cy="369332"/>
          </a:xfrm>
          <a:prstGeom prst="rect">
            <a:avLst/>
          </a:prstGeom>
          <a:noFill/>
        </p:spPr>
        <p:txBody>
          <a:bodyPr wrap="square" rtlCol="0">
            <a:spAutoFit/>
          </a:bodyPr>
          <a:lstStyle/>
          <a:p>
            <a:r>
              <a:rPr lang="en-US" dirty="0"/>
              <a:t>50 -54 Years</a:t>
            </a:r>
            <a:endParaRPr lang="en-AU" dirty="0"/>
          </a:p>
        </p:txBody>
      </p:sp>
    </p:spTree>
    <p:extLst>
      <p:ext uri="{BB962C8B-B14F-4D97-AF65-F5344CB8AC3E}">
        <p14:creationId xmlns:p14="http://schemas.microsoft.com/office/powerpoint/2010/main" val="1657743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228166"/>
            <a:ext cx="8334464" cy="798844"/>
          </a:xfrm>
        </p:spPr>
        <p:txBody>
          <a:bodyPr/>
          <a:lstStyle/>
          <a:p>
            <a:r>
              <a:rPr lang="en-AU" sz="1800" dirty="0"/>
              <a:t>The role of general practice in bowel cancer screening</a:t>
            </a:r>
          </a:p>
        </p:txBody>
      </p:sp>
      <p:sp>
        <p:nvSpPr>
          <p:cNvPr id="5" name="Rectangle 4">
            <a:extLst>
              <a:ext uri="{FF2B5EF4-FFF2-40B4-BE49-F238E27FC236}">
                <a16:creationId xmlns:a16="http://schemas.microsoft.com/office/drawing/2014/main" id="{24A887C2-200A-476D-B905-1259F86A43EC}"/>
              </a:ext>
            </a:extLst>
          </p:cNvPr>
          <p:cNvSpPr/>
          <p:nvPr/>
        </p:nvSpPr>
        <p:spPr>
          <a:xfrm>
            <a:off x="202392" y="1401475"/>
            <a:ext cx="5616624" cy="2416046"/>
          </a:xfrm>
          <a:prstGeom prst="rect">
            <a:avLst/>
          </a:prstGeom>
        </p:spPr>
        <p:txBody>
          <a:bodyPr wrap="square">
            <a:spAutoFit/>
          </a:bodyPr>
          <a:lstStyle/>
          <a:p>
            <a:pPr>
              <a:spcAft>
                <a:spcPts val="600"/>
              </a:spcAft>
            </a:pPr>
            <a:r>
              <a:rPr lang="en-AU" sz="1400" dirty="0"/>
              <a:t>The NBCSP provides excellent information, links, resources and templates about the role of primary care in bowel cancer screening:</a:t>
            </a:r>
          </a:p>
          <a:p>
            <a:pPr marL="285750" indent="-285750">
              <a:spcAft>
                <a:spcPts val="600"/>
              </a:spcAft>
              <a:buFont typeface="Arial" panose="020B0604020202020204" pitchFamily="34" charset="0"/>
              <a:buChar char="•"/>
            </a:pPr>
            <a:r>
              <a:rPr lang="en-AU" sz="1400" dirty="0"/>
              <a:t>How general practice can support increased participation in the NBCSP  including</a:t>
            </a:r>
          </a:p>
          <a:p>
            <a:pPr marL="742950" lvl="1" indent="-285750">
              <a:spcAft>
                <a:spcPts val="600"/>
              </a:spcAft>
              <a:buFont typeface="Arial" panose="020B0604020202020204" pitchFamily="34" charset="0"/>
              <a:buChar char="•"/>
            </a:pPr>
            <a:r>
              <a:rPr lang="en-AU" sz="1400" dirty="0"/>
              <a:t>reminder letter and SMS templates</a:t>
            </a:r>
          </a:p>
          <a:p>
            <a:pPr marL="742950" lvl="1" indent="-285750">
              <a:spcAft>
                <a:spcPts val="600"/>
              </a:spcAft>
              <a:buFont typeface="Arial" panose="020B0604020202020204" pitchFamily="34" charset="0"/>
              <a:buChar char="•"/>
            </a:pPr>
            <a:r>
              <a:rPr lang="en-AU" sz="1400" dirty="0"/>
              <a:t>Online training and clinical resources</a:t>
            </a:r>
          </a:p>
          <a:p>
            <a:pPr lvl="1">
              <a:spcAft>
                <a:spcPts val="600"/>
              </a:spcAft>
              <a:buFont typeface="Arial" panose="020B0604020202020204" pitchFamily="34" charset="0"/>
              <a:buChar char="•"/>
            </a:pPr>
            <a:r>
              <a:rPr lang="en-AU" sz="1400" dirty="0"/>
              <a:t>    Clinical guidelines and screening pathways</a:t>
            </a:r>
          </a:p>
          <a:p>
            <a:pPr>
              <a:spcAft>
                <a:spcPts val="600"/>
              </a:spcAft>
              <a:buFont typeface="Arial" panose="020B0604020202020204" pitchFamily="34" charset="0"/>
              <a:buChar char="•"/>
            </a:pPr>
            <a:r>
              <a:rPr lang="en-AU" sz="1400" dirty="0"/>
              <a:t>    Understanding the test and explaining it to patients.</a:t>
            </a:r>
          </a:p>
        </p:txBody>
      </p:sp>
      <p:sp>
        <p:nvSpPr>
          <p:cNvPr id="7" name="Rectangle 6">
            <a:extLst>
              <a:ext uri="{FF2B5EF4-FFF2-40B4-BE49-F238E27FC236}">
                <a16:creationId xmlns:a16="http://schemas.microsoft.com/office/drawing/2014/main" id="{E0BF4D4C-A592-4E6A-AEF3-35B6420DC4FD}"/>
              </a:ext>
            </a:extLst>
          </p:cNvPr>
          <p:cNvSpPr/>
          <p:nvPr/>
        </p:nvSpPr>
        <p:spPr>
          <a:xfrm>
            <a:off x="1052632" y="4268930"/>
            <a:ext cx="7389336" cy="523220"/>
          </a:xfrm>
          <a:prstGeom prst="rect">
            <a:avLst/>
          </a:prstGeom>
        </p:spPr>
        <p:txBody>
          <a:bodyPr wrap="square">
            <a:spAutoFit/>
          </a:bodyPr>
          <a:lstStyle/>
          <a:p>
            <a:r>
              <a:rPr lang="en-AU" sz="1400" dirty="0">
                <a:hlinkClick r:id="rId3"/>
              </a:rPr>
              <a:t>https://www.health.gov.au/initiatives-and-programs/national-bowel-cancer-screening-program</a:t>
            </a:r>
            <a:r>
              <a:rPr lang="en-AU" sz="1400" dirty="0"/>
              <a:t> </a:t>
            </a:r>
          </a:p>
        </p:txBody>
      </p:sp>
      <p:sp>
        <p:nvSpPr>
          <p:cNvPr id="9" name="TextBox 8">
            <a:extLst>
              <a:ext uri="{FF2B5EF4-FFF2-40B4-BE49-F238E27FC236}">
                <a16:creationId xmlns:a16="http://schemas.microsoft.com/office/drawing/2014/main" id="{4D9FFB90-B94E-42A7-B3AC-D286B6E3778E}"/>
              </a:ext>
            </a:extLst>
          </p:cNvPr>
          <p:cNvSpPr txBox="1"/>
          <p:nvPr/>
        </p:nvSpPr>
        <p:spPr>
          <a:xfrm>
            <a:off x="6300192" y="1309142"/>
            <a:ext cx="2232248" cy="267765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AU" b="1" dirty="0"/>
              <a:t>Bowel screening rates</a:t>
            </a:r>
          </a:p>
          <a:p>
            <a:endParaRPr lang="en-AU" b="1" dirty="0"/>
          </a:p>
          <a:p>
            <a:r>
              <a:rPr lang="en-AU" sz="1200" dirty="0"/>
              <a:t>If bowel screening participation rates in the National Bowel Cancer Screening Program increased to 60%, almost 83,800 lives could be saved from bowel cancer over 25 years.</a:t>
            </a:r>
          </a:p>
          <a:p>
            <a:endParaRPr lang="en-AU" dirty="0"/>
          </a:p>
        </p:txBody>
      </p:sp>
    </p:spTree>
    <p:extLst>
      <p:ext uri="{BB962C8B-B14F-4D97-AF65-F5344CB8AC3E}">
        <p14:creationId xmlns:p14="http://schemas.microsoft.com/office/powerpoint/2010/main" val="171285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424" y="1147667"/>
            <a:ext cx="5616624" cy="3565149"/>
          </a:xfrm>
        </p:spPr>
        <p:txBody>
          <a:bodyPr/>
          <a:lstStyle/>
          <a:p>
            <a:pPr marL="555743" lvl="1" indent="-285750">
              <a:spcAft>
                <a:spcPts val="600"/>
              </a:spcAft>
              <a:buFont typeface="Wingdings" panose="05000000000000000000" pitchFamily="2" charset="2"/>
              <a:buChar char="§"/>
            </a:pPr>
            <a:r>
              <a:rPr lang="en-AU" sz="1400" dirty="0"/>
              <a:t>Current focus </a:t>
            </a:r>
            <a:r>
              <a:rPr lang="en-AU" sz="1400" b="1" dirty="0"/>
              <a:t>Breast, Bowel and Cervical </a:t>
            </a:r>
            <a:r>
              <a:rPr lang="en-AU" sz="1400" dirty="0"/>
              <a:t>Screening </a:t>
            </a:r>
          </a:p>
          <a:p>
            <a:pPr marL="555743" lvl="1" indent="-285750">
              <a:spcAft>
                <a:spcPts val="600"/>
              </a:spcAft>
              <a:buFont typeface="Wingdings" panose="05000000000000000000" pitchFamily="2" charset="2"/>
              <a:buChar char="§"/>
            </a:pPr>
            <a:r>
              <a:rPr lang="en-AU" sz="1400" dirty="0"/>
              <a:t>Principle of  </a:t>
            </a:r>
            <a:r>
              <a:rPr lang="en-AU" sz="1400" b="1" dirty="0"/>
              <a:t>Integration</a:t>
            </a:r>
          </a:p>
          <a:p>
            <a:pPr marL="527175" lvl="1" indent="-257175">
              <a:spcAft>
                <a:spcPts val="600"/>
              </a:spcAft>
              <a:buFont typeface="Wingdings" panose="05000000000000000000" pitchFamily="2" charset="2"/>
              <a:buChar char="§"/>
            </a:pPr>
            <a:r>
              <a:rPr lang="en-AU" sz="1400" dirty="0"/>
              <a:t>Includes </a:t>
            </a:r>
            <a:r>
              <a:rPr lang="en-AU" sz="1400" b="1" dirty="0"/>
              <a:t>Data and systems </a:t>
            </a:r>
            <a:r>
              <a:rPr lang="en-AU" sz="1400" dirty="0"/>
              <a:t>info and resources  </a:t>
            </a:r>
          </a:p>
          <a:p>
            <a:pPr marL="797169" lvl="2" indent="-257175">
              <a:spcAft>
                <a:spcPts val="600"/>
              </a:spcAft>
              <a:buFont typeface="Wingdings" panose="05000000000000000000" pitchFamily="2" charset="2"/>
              <a:buChar char="§"/>
            </a:pPr>
            <a:r>
              <a:rPr lang="en-AU" sz="1400" b="1" dirty="0"/>
              <a:t>Data cleaning and analysis </a:t>
            </a:r>
            <a:r>
              <a:rPr lang="en-AU" sz="1400" dirty="0"/>
              <a:t>- links to software providers own ‘how to’ guidance</a:t>
            </a:r>
          </a:p>
          <a:p>
            <a:pPr marL="797169" lvl="2" indent="-257175">
              <a:spcAft>
                <a:spcPts val="600"/>
              </a:spcAft>
              <a:buFont typeface="Wingdings" panose="05000000000000000000" pitchFamily="2" charset="2"/>
              <a:buChar char="§"/>
            </a:pPr>
            <a:r>
              <a:rPr lang="en-AU" sz="1400" dirty="0"/>
              <a:t>Implementing </a:t>
            </a:r>
            <a:r>
              <a:rPr lang="en-AU" sz="1400" b="1" dirty="0"/>
              <a:t>sustainable recall and reminder systems </a:t>
            </a:r>
          </a:p>
          <a:p>
            <a:pPr marL="527175" lvl="1" indent="-257175">
              <a:spcAft>
                <a:spcPts val="600"/>
              </a:spcAft>
              <a:buFont typeface="Wingdings" panose="05000000000000000000" pitchFamily="2" charset="2"/>
              <a:buChar char="§"/>
            </a:pPr>
            <a:r>
              <a:rPr lang="en-AU" sz="1400" b="1" dirty="0"/>
              <a:t>Quality Improvement </a:t>
            </a:r>
          </a:p>
          <a:p>
            <a:pPr marL="484313" lvl="1" indent="-214313">
              <a:spcAft>
                <a:spcPts val="600"/>
              </a:spcAft>
              <a:buFont typeface="Wingdings" panose="05000000000000000000" pitchFamily="2" charset="2"/>
              <a:buChar char="§"/>
            </a:pPr>
            <a:r>
              <a:rPr lang="en-AU" sz="1400" dirty="0"/>
              <a:t>Applies a </a:t>
            </a:r>
            <a:r>
              <a:rPr lang="en-AU" sz="1400" b="1" dirty="0"/>
              <a:t>whole of practice approach </a:t>
            </a:r>
            <a:r>
              <a:rPr lang="en-AU" sz="1400" dirty="0"/>
              <a:t>and </a:t>
            </a:r>
          </a:p>
          <a:p>
            <a:pPr marL="484313" lvl="1" indent="-214313">
              <a:spcAft>
                <a:spcPts val="600"/>
              </a:spcAft>
              <a:buFont typeface="Wingdings" panose="05000000000000000000" pitchFamily="2" charset="2"/>
              <a:buChar char="§"/>
            </a:pPr>
            <a:r>
              <a:rPr lang="en-AU" sz="1400" b="1" dirty="0"/>
              <a:t>Person Centred approach</a:t>
            </a:r>
          </a:p>
          <a:p>
            <a:endParaRPr lang="en-AU" dirty="0"/>
          </a:p>
        </p:txBody>
      </p:sp>
      <p:sp>
        <p:nvSpPr>
          <p:cNvPr id="3" name="Title 2"/>
          <p:cNvSpPr>
            <a:spLocks noGrp="1"/>
          </p:cNvSpPr>
          <p:nvPr>
            <p:ph type="title"/>
          </p:nvPr>
        </p:nvSpPr>
        <p:spPr/>
        <p:txBody>
          <a:bodyPr/>
          <a:lstStyle/>
          <a:p>
            <a:r>
              <a:rPr lang="en-AU" sz="2000" dirty="0"/>
              <a:t>The Primary Care Toolkit </a:t>
            </a:r>
          </a:p>
        </p:txBody>
      </p:sp>
      <p:pic>
        <p:nvPicPr>
          <p:cNvPr id="7" name="Picture 6">
            <a:extLst>
              <a:ext uri="{FF2B5EF4-FFF2-40B4-BE49-F238E27FC236}">
                <a16:creationId xmlns:a16="http://schemas.microsoft.com/office/drawing/2014/main" id="{B6F3D23E-18EE-4544-9228-663E7AC540F4}"/>
              </a:ext>
            </a:extLst>
          </p:cNvPr>
          <p:cNvPicPr>
            <a:picLocks noChangeAspect="1"/>
          </p:cNvPicPr>
          <p:nvPr/>
        </p:nvPicPr>
        <p:blipFill rotWithShape="1">
          <a:blip r:embed="rId3"/>
          <a:srcRect t="20161" b="18376"/>
          <a:stretch/>
        </p:blipFill>
        <p:spPr>
          <a:xfrm>
            <a:off x="6150876" y="1635646"/>
            <a:ext cx="2969420" cy="720080"/>
          </a:xfrm>
          <a:prstGeom prst="rect">
            <a:avLst/>
          </a:prstGeom>
        </p:spPr>
      </p:pic>
      <p:sp>
        <p:nvSpPr>
          <p:cNvPr id="8" name="TextBox 7">
            <a:extLst>
              <a:ext uri="{FF2B5EF4-FFF2-40B4-BE49-F238E27FC236}">
                <a16:creationId xmlns:a16="http://schemas.microsoft.com/office/drawing/2014/main" id="{15327173-784B-4AFC-AF7B-73E38B0A1F01}"/>
              </a:ext>
            </a:extLst>
          </p:cNvPr>
          <p:cNvSpPr txBox="1"/>
          <p:nvPr/>
        </p:nvSpPr>
        <p:spPr>
          <a:xfrm>
            <a:off x="6339442" y="2270652"/>
            <a:ext cx="2592288" cy="646331"/>
          </a:xfrm>
          <a:prstGeom prst="rect">
            <a:avLst/>
          </a:prstGeom>
          <a:noFill/>
        </p:spPr>
        <p:txBody>
          <a:bodyPr wrap="square" rtlCol="0">
            <a:spAutoFit/>
          </a:bodyPr>
          <a:lstStyle/>
          <a:p>
            <a:pPr algn="ctr"/>
            <a:r>
              <a:rPr lang="en-US" dirty="0">
                <a:solidFill>
                  <a:srgbClr val="002060"/>
                </a:solidFill>
              </a:rPr>
              <a:t>Smoking Cessation Module coming soon</a:t>
            </a:r>
            <a:endParaRPr lang="en-AU" dirty="0">
              <a:solidFill>
                <a:srgbClr val="002060"/>
              </a:solidFill>
            </a:endParaRPr>
          </a:p>
        </p:txBody>
      </p:sp>
    </p:spTree>
    <p:extLst>
      <p:ext uri="{BB962C8B-B14F-4D97-AF65-F5344CB8AC3E}">
        <p14:creationId xmlns:p14="http://schemas.microsoft.com/office/powerpoint/2010/main" val="196818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1319356"/>
            <a:ext cx="7889978" cy="2504788"/>
          </a:xfrm>
          <a:prstGeom prst="rect">
            <a:avLst/>
          </a:prstGeom>
          <a:noFill/>
        </p:spPr>
        <p:txBody>
          <a:bodyPr wrap="square" rtlCol="0">
            <a:spAutoFit/>
          </a:bodyPr>
          <a:lstStyle/>
          <a:p>
            <a:r>
              <a:rPr lang="en-AU" sz="1600" b="1" dirty="0"/>
              <a:t>Know your patient population</a:t>
            </a:r>
          </a:p>
          <a:p>
            <a:pPr marL="214313" indent="-214313">
              <a:lnSpc>
                <a:spcPct val="150000"/>
              </a:lnSpc>
              <a:buFont typeface="Arial" panose="020B0604020202020204" pitchFamily="34" charset="0"/>
              <a:buChar char="•"/>
            </a:pPr>
            <a:r>
              <a:rPr lang="en-AU" sz="1600" dirty="0"/>
              <a:t>Aboriginal and Torres Strait Islander</a:t>
            </a:r>
          </a:p>
          <a:p>
            <a:pPr marL="214313" indent="-214313">
              <a:lnSpc>
                <a:spcPct val="150000"/>
              </a:lnSpc>
              <a:buFont typeface="Arial" panose="020B0604020202020204" pitchFamily="34" charset="0"/>
              <a:buChar char="•"/>
            </a:pPr>
            <a:r>
              <a:rPr lang="en-AU" sz="1600" dirty="0"/>
              <a:t>Multicultural and Refugee </a:t>
            </a:r>
          </a:p>
          <a:p>
            <a:pPr marL="214313" indent="-214313">
              <a:lnSpc>
                <a:spcPct val="150000"/>
              </a:lnSpc>
              <a:buFont typeface="Arial" panose="020B0604020202020204" pitchFamily="34" charset="0"/>
              <a:buChar char="•"/>
            </a:pPr>
            <a:r>
              <a:rPr lang="en-AU" sz="1600" dirty="0"/>
              <a:t>People with a disability</a:t>
            </a:r>
          </a:p>
          <a:p>
            <a:pPr marL="214313" indent="-214313">
              <a:lnSpc>
                <a:spcPct val="150000"/>
              </a:lnSpc>
              <a:buFont typeface="Arial" panose="020B0604020202020204" pitchFamily="34" charset="0"/>
              <a:buChar char="•"/>
            </a:pPr>
            <a:r>
              <a:rPr lang="en-AU" sz="1600" dirty="0"/>
              <a:t>People who identify as LGBTIQ</a:t>
            </a:r>
          </a:p>
          <a:p>
            <a:pPr marL="214313" indent="-214313">
              <a:lnSpc>
                <a:spcPct val="150000"/>
              </a:lnSpc>
              <a:buFont typeface="Arial" panose="020B0604020202020204" pitchFamily="34" charset="0"/>
              <a:buChar char="•"/>
            </a:pPr>
            <a:r>
              <a:rPr lang="en-AU" sz="1600" dirty="0"/>
              <a:t>People living remotely</a:t>
            </a:r>
          </a:p>
          <a:p>
            <a:pPr marL="214313" indent="-214313">
              <a:lnSpc>
                <a:spcPct val="150000"/>
              </a:lnSpc>
              <a:buFont typeface="Arial" panose="020B0604020202020204" pitchFamily="34" charset="0"/>
              <a:buChar char="•"/>
            </a:pPr>
            <a:r>
              <a:rPr lang="en-AU" sz="1600" dirty="0"/>
              <a:t>People in lowest SES group</a:t>
            </a:r>
          </a:p>
        </p:txBody>
      </p:sp>
      <p:sp>
        <p:nvSpPr>
          <p:cNvPr id="8" name="Rectangle 7"/>
          <p:cNvSpPr/>
          <p:nvPr/>
        </p:nvSpPr>
        <p:spPr>
          <a:xfrm>
            <a:off x="323528" y="394901"/>
            <a:ext cx="6830716" cy="369332"/>
          </a:xfrm>
          <a:prstGeom prst="rect">
            <a:avLst/>
          </a:prstGeom>
        </p:spPr>
        <p:txBody>
          <a:bodyPr wrap="none">
            <a:spAutoFit/>
          </a:bodyPr>
          <a:lstStyle/>
          <a:p>
            <a:r>
              <a:rPr lang="en-AU" b="1" dirty="0">
                <a:solidFill>
                  <a:schemeClr val="bg1"/>
                </a:solidFill>
              </a:rPr>
              <a:t>Person Centred Approach Who is at increased risk?</a:t>
            </a:r>
          </a:p>
        </p:txBody>
      </p:sp>
      <p:sp>
        <p:nvSpPr>
          <p:cNvPr id="2" name="Rectangle 1">
            <a:extLst>
              <a:ext uri="{FF2B5EF4-FFF2-40B4-BE49-F238E27FC236}">
                <a16:creationId xmlns:a16="http://schemas.microsoft.com/office/drawing/2014/main" id="{317E5FCC-1B65-4DA7-BBC0-20B34387DD90}"/>
              </a:ext>
            </a:extLst>
          </p:cNvPr>
          <p:cNvSpPr/>
          <p:nvPr/>
        </p:nvSpPr>
        <p:spPr>
          <a:xfrm>
            <a:off x="1115616" y="4146956"/>
            <a:ext cx="8352928" cy="215444"/>
          </a:xfrm>
          <a:prstGeom prst="rect">
            <a:avLst/>
          </a:prstGeom>
        </p:spPr>
        <p:txBody>
          <a:bodyPr wrap="square">
            <a:spAutoFit/>
          </a:bodyPr>
          <a:lstStyle/>
          <a:p>
            <a:r>
              <a:rPr lang="en-AU" sz="800" dirty="0">
                <a:hlinkClick r:id="rId3"/>
              </a:rPr>
              <a:t>https://www.cancer.nsw.gov.au/getmedia/80486c08-e6d1-4a4c-a4f7-e4f7df5c888f/M4-Who-is-at-risk-of-under-screening-CI-0248-10-19.pdf</a:t>
            </a:r>
            <a:r>
              <a:rPr lang="en-AU" sz="800" dirty="0"/>
              <a:t> </a:t>
            </a:r>
          </a:p>
        </p:txBody>
      </p:sp>
    </p:spTree>
    <p:extLst>
      <p:ext uri="{BB962C8B-B14F-4D97-AF65-F5344CB8AC3E}">
        <p14:creationId xmlns:p14="http://schemas.microsoft.com/office/powerpoint/2010/main" val="183230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000" dirty="0"/>
              <a:t>Recourses to assist you </a:t>
            </a:r>
          </a:p>
        </p:txBody>
      </p:sp>
      <p:pic>
        <p:nvPicPr>
          <p:cNvPr id="5" name="Content Placeholder 4">
            <a:extLst>
              <a:ext uri="{FF2B5EF4-FFF2-40B4-BE49-F238E27FC236}">
                <a16:creationId xmlns:a16="http://schemas.microsoft.com/office/drawing/2014/main" id="{7D377983-9AE2-4ED6-8864-4B6BF40EAB0B}"/>
              </a:ext>
            </a:extLst>
          </p:cNvPr>
          <p:cNvPicPr>
            <a:picLocks noGrp="1" noChangeAspect="1"/>
          </p:cNvPicPr>
          <p:nvPr>
            <p:ph idx="1"/>
          </p:nvPr>
        </p:nvPicPr>
        <p:blipFill>
          <a:blip r:embed="rId3"/>
          <a:stretch>
            <a:fillRect/>
          </a:stretch>
        </p:blipFill>
        <p:spPr>
          <a:xfrm>
            <a:off x="5580112" y="1018153"/>
            <a:ext cx="2448272" cy="3391753"/>
          </a:xfrm>
          <a:prstGeom prst="rect">
            <a:avLst/>
          </a:prstGeom>
        </p:spPr>
      </p:pic>
      <p:pic>
        <p:nvPicPr>
          <p:cNvPr id="7" name="Picture 6">
            <a:extLst>
              <a:ext uri="{FF2B5EF4-FFF2-40B4-BE49-F238E27FC236}">
                <a16:creationId xmlns:a16="http://schemas.microsoft.com/office/drawing/2014/main" id="{7308561E-6A19-40BD-A6C4-A8D8662DFCB8}"/>
              </a:ext>
            </a:extLst>
          </p:cNvPr>
          <p:cNvPicPr>
            <a:picLocks noChangeAspect="1"/>
          </p:cNvPicPr>
          <p:nvPr/>
        </p:nvPicPr>
        <p:blipFill>
          <a:blip r:embed="rId4"/>
          <a:stretch>
            <a:fillRect/>
          </a:stretch>
        </p:blipFill>
        <p:spPr>
          <a:xfrm>
            <a:off x="251520" y="1419622"/>
            <a:ext cx="4448623" cy="1768599"/>
          </a:xfrm>
          <a:prstGeom prst="rect">
            <a:avLst/>
          </a:prstGeom>
        </p:spPr>
      </p:pic>
      <p:sp>
        <p:nvSpPr>
          <p:cNvPr id="8" name="Rectangle 7">
            <a:extLst>
              <a:ext uri="{FF2B5EF4-FFF2-40B4-BE49-F238E27FC236}">
                <a16:creationId xmlns:a16="http://schemas.microsoft.com/office/drawing/2014/main" id="{7AA157FC-773B-408A-8ED4-9BE47324056E}"/>
              </a:ext>
            </a:extLst>
          </p:cNvPr>
          <p:cNvSpPr/>
          <p:nvPr/>
        </p:nvSpPr>
        <p:spPr>
          <a:xfrm>
            <a:off x="189831" y="3277021"/>
            <a:ext cx="4572000" cy="461665"/>
          </a:xfrm>
          <a:prstGeom prst="rect">
            <a:avLst/>
          </a:prstGeom>
        </p:spPr>
        <p:txBody>
          <a:bodyPr>
            <a:spAutoFit/>
          </a:bodyPr>
          <a:lstStyle/>
          <a:p>
            <a:r>
              <a:rPr lang="en-AU" sz="1200" dirty="0">
                <a:hlinkClick r:id="rId5"/>
              </a:rPr>
              <a:t>https://www.ncsr.gov.au/content/ncsr/en/healthcare-providers.html</a:t>
            </a:r>
            <a:r>
              <a:rPr lang="en-AU" sz="1200" dirty="0"/>
              <a:t> </a:t>
            </a:r>
          </a:p>
        </p:txBody>
      </p:sp>
      <p:sp>
        <p:nvSpPr>
          <p:cNvPr id="9" name="Rectangle 8">
            <a:extLst>
              <a:ext uri="{FF2B5EF4-FFF2-40B4-BE49-F238E27FC236}">
                <a16:creationId xmlns:a16="http://schemas.microsoft.com/office/drawing/2014/main" id="{30D1E194-0247-4E6F-99F5-CB4B686C9BC4}"/>
              </a:ext>
            </a:extLst>
          </p:cNvPr>
          <p:cNvSpPr/>
          <p:nvPr/>
        </p:nvSpPr>
        <p:spPr>
          <a:xfrm>
            <a:off x="5004048" y="4423072"/>
            <a:ext cx="2293936" cy="646331"/>
          </a:xfrm>
          <a:prstGeom prst="rect">
            <a:avLst/>
          </a:prstGeom>
        </p:spPr>
        <p:txBody>
          <a:bodyPr wrap="square">
            <a:spAutoFit/>
          </a:bodyPr>
          <a:lstStyle/>
          <a:p>
            <a:r>
              <a:rPr lang="en-AU" sz="900" dirty="0">
                <a:hlinkClick r:id="rId6"/>
              </a:rPr>
              <a:t>https://www.pencs.com.au/wp-content/uploads/2020/02/20200123_Cancer-Toolkit-CatPlus-and-Cancer.pdf</a:t>
            </a:r>
            <a:r>
              <a:rPr lang="en-AU" sz="900" dirty="0"/>
              <a:t> </a:t>
            </a:r>
          </a:p>
        </p:txBody>
      </p:sp>
    </p:spTree>
    <p:extLst>
      <p:ext uri="{BB962C8B-B14F-4D97-AF65-F5344CB8AC3E}">
        <p14:creationId xmlns:p14="http://schemas.microsoft.com/office/powerpoint/2010/main" val="249160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E4219DE-DC8B-4FB3-AFA6-3D8B45ECE51D}"/>
              </a:ext>
            </a:extLst>
          </p:cNvPr>
          <p:cNvPicPr>
            <a:picLocks noChangeAspect="1"/>
          </p:cNvPicPr>
          <p:nvPr/>
        </p:nvPicPr>
        <p:blipFill rotWithShape="1">
          <a:blip r:embed="rId3"/>
          <a:srcRect b="7911"/>
          <a:stretch/>
        </p:blipFill>
        <p:spPr>
          <a:xfrm>
            <a:off x="2469571" y="1321256"/>
            <a:ext cx="2151239" cy="2600455"/>
          </a:xfrm>
          <a:prstGeom prst="rect">
            <a:avLst/>
          </a:prstGeom>
        </p:spPr>
      </p:pic>
      <p:pic>
        <p:nvPicPr>
          <p:cNvPr id="3" name="Picture 2"/>
          <p:cNvPicPr>
            <a:picLocks noChangeAspect="1"/>
          </p:cNvPicPr>
          <p:nvPr/>
        </p:nvPicPr>
        <p:blipFill>
          <a:blip r:embed="rId4"/>
          <a:stretch>
            <a:fillRect/>
          </a:stretch>
        </p:blipFill>
        <p:spPr>
          <a:xfrm>
            <a:off x="253496" y="1402042"/>
            <a:ext cx="2104910" cy="2519669"/>
          </a:xfrm>
          <a:prstGeom prst="rect">
            <a:avLst/>
          </a:prstGeom>
        </p:spPr>
      </p:pic>
      <p:pic>
        <p:nvPicPr>
          <p:cNvPr id="4" name="Picture 3"/>
          <p:cNvPicPr>
            <a:picLocks noChangeAspect="1"/>
          </p:cNvPicPr>
          <p:nvPr/>
        </p:nvPicPr>
        <p:blipFill rotWithShape="1">
          <a:blip r:embed="rId5"/>
          <a:srcRect r="1776" b="2525"/>
          <a:stretch/>
        </p:blipFill>
        <p:spPr>
          <a:xfrm>
            <a:off x="4653621" y="1232082"/>
            <a:ext cx="1936452" cy="2722408"/>
          </a:xfrm>
          <a:prstGeom prst="rect">
            <a:avLst/>
          </a:prstGeom>
        </p:spPr>
      </p:pic>
      <p:sp>
        <p:nvSpPr>
          <p:cNvPr id="5" name="Title 1"/>
          <p:cNvSpPr txBox="1">
            <a:spLocks/>
          </p:cNvSpPr>
          <p:nvPr/>
        </p:nvSpPr>
        <p:spPr>
          <a:xfrm>
            <a:off x="415181" y="339502"/>
            <a:ext cx="5206666" cy="578466"/>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1800" dirty="0">
                <a:solidFill>
                  <a:schemeClr val="bg1"/>
                </a:solidFill>
              </a:rPr>
              <a:t>Evidenced based approach </a:t>
            </a:r>
            <a:endParaRPr lang="en-AU" sz="1800" dirty="0">
              <a:solidFill>
                <a:schemeClr val="bg1"/>
              </a:solidFill>
              <a:latin typeface="+mn-lt"/>
            </a:endParaRPr>
          </a:p>
        </p:txBody>
      </p:sp>
      <p:pic>
        <p:nvPicPr>
          <p:cNvPr id="6" name="Picture 5">
            <a:extLst>
              <a:ext uri="{FF2B5EF4-FFF2-40B4-BE49-F238E27FC236}">
                <a16:creationId xmlns:a16="http://schemas.microsoft.com/office/drawing/2014/main" id="{7035A38D-7240-4A9C-8FB9-43C13EBAB642}"/>
              </a:ext>
            </a:extLst>
          </p:cNvPr>
          <p:cNvPicPr>
            <a:picLocks noChangeAspect="1"/>
          </p:cNvPicPr>
          <p:nvPr/>
        </p:nvPicPr>
        <p:blipFill>
          <a:blip r:embed="rId6"/>
          <a:stretch>
            <a:fillRect/>
          </a:stretch>
        </p:blipFill>
        <p:spPr>
          <a:xfrm>
            <a:off x="3482470" y="4154750"/>
            <a:ext cx="2346573" cy="729656"/>
          </a:xfrm>
          <a:prstGeom prst="rect">
            <a:avLst/>
          </a:prstGeom>
        </p:spPr>
      </p:pic>
      <p:pic>
        <p:nvPicPr>
          <p:cNvPr id="7" name="Picture 6">
            <a:extLst>
              <a:ext uri="{FF2B5EF4-FFF2-40B4-BE49-F238E27FC236}">
                <a16:creationId xmlns:a16="http://schemas.microsoft.com/office/drawing/2014/main" id="{E786E1BF-9480-4392-8A12-4A1EED2AD6CF}"/>
              </a:ext>
            </a:extLst>
          </p:cNvPr>
          <p:cNvPicPr>
            <a:picLocks noChangeAspect="1"/>
          </p:cNvPicPr>
          <p:nvPr/>
        </p:nvPicPr>
        <p:blipFill>
          <a:blip r:embed="rId7"/>
          <a:stretch>
            <a:fillRect/>
          </a:stretch>
        </p:blipFill>
        <p:spPr>
          <a:xfrm>
            <a:off x="6685032" y="1232082"/>
            <a:ext cx="2198356" cy="2722408"/>
          </a:xfrm>
          <a:prstGeom prst="rect">
            <a:avLst/>
          </a:prstGeom>
        </p:spPr>
      </p:pic>
    </p:spTree>
    <p:extLst>
      <p:ext uri="{BB962C8B-B14F-4D97-AF65-F5344CB8AC3E}">
        <p14:creationId xmlns:p14="http://schemas.microsoft.com/office/powerpoint/2010/main" val="1969916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9748" y="267494"/>
            <a:ext cx="5206666" cy="578466"/>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1800" dirty="0">
                <a:solidFill>
                  <a:schemeClr val="bg1"/>
                </a:solidFill>
              </a:rPr>
              <a:t>Readiness Checklist</a:t>
            </a:r>
            <a:endParaRPr lang="en-AU" sz="1800" dirty="0">
              <a:solidFill>
                <a:schemeClr val="bg1"/>
              </a:solidFill>
              <a:latin typeface="+mn-lt"/>
            </a:endParaRPr>
          </a:p>
        </p:txBody>
      </p:sp>
      <p:pic>
        <p:nvPicPr>
          <p:cNvPr id="4" name="Picture 3"/>
          <p:cNvPicPr>
            <a:picLocks noChangeAspect="1"/>
          </p:cNvPicPr>
          <p:nvPr/>
        </p:nvPicPr>
        <p:blipFill>
          <a:blip r:embed="rId3"/>
          <a:stretch>
            <a:fillRect/>
          </a:stretch>
        </p:blipFill>
        <p:spPr>
          <a:xfrm>
            <a:off x="1835696" y="1012597"/>
            <a:ext cx="2803607" cy="3903519"/>
          </a:xfrm>
          <a:prstGeom prst="rect">
            <a:avLst/>
          </a:prstGeom>
        </p:spPr>
      </p:pic>
      <p:sp>
        <p:nvSpPr>
          <p:cNvPr id="2" name="TextBox 1"/>
          <p:cNvSpPr txBox="1"/>
          <p:nvPr/>
        </p:nvSpPr>
        <p:spPr>
          <a:xfrm>
            <a:off x="5331041" y="1984160"/>
            <a:ext cx="2130641" cy="1338828"/>
          </a:xfrm>
          <a:prstGeom prst="rect">
            <a:avLst/>
          </a:prstGeom>
          <a:noFill/>
        </p:spPr>
        <p:txBody>
          <a:bodyPr wrap="square" rtlCol="0">
            <a:spAutoFit/>
          </a:bodyPr>
          <a:lstStyle/>
          <a:p>
            <a:r>
              <a:rPr lang="en-AU" sz="1350" dirty="0"/>
              <a:t>The readiness checklist used to activities that meet practice needs </a:t>
            </a:r>
          </a:p>
          <a:p>
            <a:endParaRPr lang="en-AU" sz="1350" dirty="0"/>
          </a:p>
          <a:p>
            <a:r>
              <a:rPr lang="en-AU" sz="1350" dirty="0"/>
              <a:t> Link to </a:t>
            </a:r>
            <a:r>
              <a:rPr lang="en-AU" sz="1350" dirty="0">
                <a:hlinkClick r:id="rId4"/>
              </a:rPr>
              <a:t>checklist</a:t>
            </a:r>
            <a:endParaRPr lang="en-AU" sz="1350" dirty="0"/>
          </a:p>
        </p:txBody>
      </p:sp>
    </p:spTree>
    <p:extLst>
      <p:ext uri="{BB962C8B-B14F-4D97-AF65-F5344CB8AC3E}">
        <p14:creationId xmlns:p14="http://schemas.microsoft.com/office/powerpoint/2010/main" val="103713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2612" y="389919"/>
            <a:ext cx="5206666" cy="578466"/>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1800" dirty="0">
                <a:solidFill>
                  <a:schemeClr val="bg1"/>
                </a:solidFill>
              </a:rPr>
              <a:t>Resources - Patient and Clinician </a:t>
            </a:r>
          </a:p>
        </p:txBody>
      </p:sp>
      <p:pic>
        <p:nvPicPr>
          <p:cNvPr id="5" name="Picture 4">
            <a:extLst>
              <a:ext uri="{FF2B5EF4-FFF2-40B4-BE49-F238E27FC236}">
                <a16:creationId xmlns:a16="http://schemas.microsoft.com/office/drawing/2014/main" id="{3F5CB92B-65DF-471E-9F78-FCE62BE1F89C}"/>
              </a:ext>
            </a:extLst>
          </p:cNvPr>
          <p:cNvPicPr>
            <a:picLocks noChangeAspect="1"/>
          </p:cNvPicPr>
          <p:nvPr/>
        </p:nvPicPr>
        <p:blipFill>
          <a:blip r:embed="rId3"/>
          <a:stretch>
            <a:fillRect/>
          </a:stretch>
        </p:blipFill>
        <p:spPr>
          <a:xfrm>
            <a:off x="5724128" y="1563638"/>
            <a:ext cx="2598794" cy="1618055"/>
          </a:xfrm>
          <a:prstGeom prst="rect">
            <a:avLst/>
          </a:prstGeom>
        </p:spPr>
      </p:pic>
      <p:pic>
        <p:nvPicPr>
          <p:cNvPr id="6" name="Picture 5">
            <a:extLst>
              <a:ext uri="{FF2B5EF4-FFF2-40B4-BE49-F238E27FC236}">
                <a16:creationId xmlns:a16="http://schemas.microsoft.com/office/drawing/2014/main" id="{68A7B396-C5ED-4639-BC0F-B67DFB38F9EC}"/>
              </a:ext>
            </a:extLst>
          </p:cNvPr>
          <p:cNvPicPr>
            <a:picLocks noChangeAspect="1"/>
          </p:cNvPicPr>
          <p:nvPr/>
        </p:nvPicPr>
        <p:blipFill>
          <a:blip r:embed="rId4"/>
          <a:stretch>
            <a:fillRect/>
          </a:stretch>
        </p:blipFill>
        <p:spPr>
          <a:xfrm>
            <a:off x="3419873" y="1850612"/>
            <a:ext cx="2088232" cy="2946844"/>
          </a:xfrm>
          <a:prstGeom prst="rect">
            <a:avLst/>
          </a:prstGeom>
        </p:spPr>
      </p:pic>
      <p:pic>
        <p:nvPicPr>
          <p:cNvPr id="7" name="Picture 6">
            <a:extLst>
              <a:ext uri="{FF2B5EF4-FFF2-40B4-BE49-F238E27FC236}">
                <a16:creationId xmlns:a16="http://schemas.microsoft.com/office/drawing/2014/main" id="{8065BCA6-8503-4DCE-A022-D58A747C4D0D}"/>
              </a:ext>
            </a:extLst>
          </p:cNvPr>
          <p:cNvPicPr>
            <a:picLocks noChangeAspect="1"/>
          </p:cNvPicPr>
          <p:nvPr/>
        </p:nvPicPr>
        <p:blipFill>
          <a:blip r:embed="rId5"/>
          <a:stretch>
            <a:fillRect/>
          </a:stretch>
        </p:blipFill>
        <p:spPr>
          <a:xfrm>
            <a:off x="5743148" y="3298521"/>
            <a:ext cx="2003042" cy="1378052"/>
          </a:xfrm>
          <a:prstGeom prst="rect">
            <a:avLst/>
          </a:prstGeom>
        </p:spPr>
      </p:pic>
      <p:pic>
        <p:nvPicPr>
          <p:cNvPr id="8" name="Picture 7">
            <a:extLst>
              <a:ext uri="{FF2B5EF4-FFF2-40B4-BE49-F238E27FC236}">
                <a16:creationId xmlns:a16="http://schemas.microsoft.com/office/drawing/2014/main" id="{AFBDE81F-1D30-4E9C-AB39-400890030DF3}"/>
              </a:ext>
            </a:extLst>
          </p:cNvPr>
          <p:cNvPicPr>
            <a:picLocks noChangeAspect="1"/>
          </p:cNvPicPr>
          <p:nvPr/>
        </p:nvPicPr>
        <p:blipFill>
          <a:blip r:embed="rId6"/>
          <a:stretch>
            <a:fillRect/>
          </a:stretch>
        </p:blipFill>
        <p:spPr>
          <a:xfrm>
            <a:off x="971600" y="1004125"/>
            <a:ext cx="1885950" cy="3793331"/>
          </a:xfrm>
          <a:prstGeom prst="rect">
            <a:avLst/>
          </a:prstGeom>
        </p:spPr>
      </p:pic>
      <p:sp>
        <p:nvSpPr>
          <p:cNvPr id="2" name="Rectangle 1">
            <a:extLst>
              <a:ext uri="{FF2B5EF4-FFF2-40B4-BE49-F238E27FC236}">
                <a16:creationId xmlns:a16="http://schemas.microsoft.com/office/drawing/2014/main" id="{AAEC32EF-4305-4270-A8C3-B7B88C2261D1}"/>
              </a:ext>
            </a:extLst>
          </p:cNvPr>
          <p:cNvSpPr/>
          <p:nvPr/>
        </p:nvSpPr>
        <p:spPr>
          <a:xfrm>
            <a:off x="4067944" y="1077478"/>
            <a:ext cx="3119893" cy="369332"/>
          </a:xfrm>
          <a:prstGeom prst="rect">
            <a:avLst/>
          </a:prstGeom>
        </p:spPr>
        <p:txBody>
          <a:bodyPr wrap="none">
            <a:spAutoFit/>
          </a:bodyPr>
          <a:lstStyle/>
          <a:p>
            <a:r>
              <a:rPr lang="en-AU" dirty="0">
                <a:hlinkClick r:id="rId7"/>
              </a:rPr>
              <a:t>www.cancer.nsw.gov.au</a:t>
            </a:r>
            <a:r>
              <a:rPr lang="en-AU" dirty="0"/>
              <a:t>  </a:t>
            </a:r>
          </a:p>
        </p:txBody>
      </p:sp>
    </p:spTree>
    <p:extLst>
      <p:ext uri="{BB962C8B-B14F-4D97-AF65-F5344CB8AC3E}">
        <p14:creationId xmlns:p14="http://schemas.microsoft.com/office/powerpoint/2010/main" val="813950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6DB5-7C79-47ED-AE1A-E935854F7E0D}"/>
              </a:ext>
            </a:extLst>
          </p:cNvPr>
          <p:cNvSpPr>
            <a:spLocks noGrp="1"/>
          </p:cNvSpPr>
          <p:nvPr>
            <p:ph type="title"/>
          </p:nvPr>
        </p:nvSpPr>
        <p:spPr/>
        <p:txBody>
          <a:bodyPr/>
          <a:lstStyle/>
          <a:p>
            <a:r>
              <a:rPr lang="en-AU" dirty="0"/>
              <a:t>Primary Care webpage</a:t>
            </a:r>
          </a:p>
        </p:txBody>
      </p:sp>
      <p:sp>
        <p:nvSpPr>
          <p:cNvPr id="6" name="TextBox 5">
            <a:extLst>
              <a:ext uri="{FF2B5EF4-FFF2-40B4-BE49-F238E27FC236}">
                <a16:creationId xmlns:a16="http://schemas.microsoft.com/office/drawing/2014/main" id="{311F12D2-7B8E-4836-98BE-EB6868841D6A}"/>
              </a:ext>
            </a:extLst>
          </p:cNvPr>
          <p:cNvSpPr txBox="1"/>
          <p:nvPr/>
        </p:nvSpPr>
        <p:spPr>
          <a:xfrm>
            <a:off x="1223628" y="4624965"/>
            <a:ext cx="6696744" cy="230832"/>
          </a:xfrm>
          <a:prstGeom prst="rect">
            <a:avLst/>
          </a:prstGeom>
          <a:noFill/>
        </p:spPr>
        <p:txBody>
          <a:bodyPr wrap="square" rtlCol="0">
            <a:spAutoFit/>
          </a:bodyPr>
          <a:lstStyle/>
          <a:p>
            <a:r>
              <a:rPr lang="en-AU" sz="900" dirty="0">
                <a:hlinkClick r:id="rId2"/>
              </a:rPr>
              <a:t>https://www.cancer.nsw.gov.au/what-we-do/working-with-primary-care</a:t>
            </a:r>
            <a:endParaRPr lang="en-AU" sz="900" dirty="0"/>
          </a:p>
        </p:txBody>
      </p:sp>
      <p:pic>
        <p:nvPicPr>
          <p:cNvPr id="3" name="Picture 2">
            <a:extLst>
              <a:ext uri="{FF2B5EF4-FFF2-40B4-BE49-F238E27FC236}">
                <a16:creationId xmlns:a16="http://schemas.microsoft.com/office/drawing/2014/main" id="{EF577DF1-D544-4F88-8221-0C9F95D44006}"/>
              </a:ext>
            </a:extLst>
          </p:cNvPr>
          <p:cNvPicPr>
            <a:picLocks noChangeAspect="1"/>
          </p:cNvPicPr>
          <p:nvPr/>
        </p:nvPicPr>
        <p:blipFill>
          <a:blip r:embed="rId3"/>
          <a:stretch>
            <a:fillRect/>
          </a:stretch>
        </p:blipFill>
        <p:spPr>
          <a:xfrm>
            <a:off x="827584" y="1039367"/>
            <a:ext cx="7380312" cy="3533483"/>
          </a:xfrm>
          <a:prstGeom prst="rect">
            <a:avLst/>
          </a:prstGeom>
        </p:spPr>
      </p:pic>
    </p:spTree>
    <p:extLst>
      <p:ext uri="{BB962C8B-B14F-4D97-AF65-F5344CB8AC3E}">
        <p14:creationId xmlns:p14="http://schemas.microsoft.com/office/powerpoint/2010/main" val="16239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321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01845" y="1622181"/>
            <a:ext cx="5242955" cy="1899139"/>
          </a:xfrm>
        </p:spPr>
        <p:txBody>
          <a:bodyPr/>
          <a:lstStyle/>
          <a:p>
            <a:r>
              <a:rPr lang="en-AU" dirty="0"/>
              <a:t>Kath Duggan</a:t>
            </a:r>
          </a:p>
          <a:p>
            <a:r>
              <a:rPr lang="en-AU" dirty="0"/>
              <a:t>Primary Care Strategic Advisor</a:t>
            </a:r>
          </a:p>
          <a:p>
            <a:r>
              <a:rPr lang="en-AU" dirty="0"/>
              <a:t>Cancer Institute NSW </a:t>
            </a:r>
            <a:r>
              <a:rPr lang="en-AU" dirty="0">
                <a:hlinkClick r:id="rId3"/>
              </a:rPr>
              <a:t>Kathryn.Duggan@health.nsw.gov.au</a:t>
            </a:r>
            <a:endParaRPr lang="en-AU" dirty="0"/>
          </a:p>
          <a:p>
            <a:r>
              <a:rPr lang="en-AU" dirty="0">
                <a:hlinkClick r:id="rId4"/>
              </a:rPr>
              <a:t>CINSW-PrimaryCare@health.nsw.gov.au</a:t>
            </a:r>
            <a:r>
              <a:rPr lang="en-AU" dirty="0"/>
              <a:t> </a:t>
            </a:r>
          </a:p>
          <a:p>
            <a:r>
              <a:rPr lang="en-AU" dirty="0"/>
              <a:t>0434 387 468</a:t>
            </a:r>
          </a:p>
          <a:p>
            <a:endParaRPr lang="en-AU" dirty="0"/>
          </a:p>
        </p:txBody>
      </p:sp>
      <p:sp>
        <p:nvSpPr>
          <p:cNvPr id="3" name="Title 2"/>
          <p:cNvSpPr>
            <a:spLocks noGrp="1"/>
          </p:cNvSpPr>
          <p:nvPr>
            <p:ph type="title"/>
          </p:nvPr>
        </p:nvSpPr>
        <p:spPr/>
        <p:txBody>
          <a:bodyPr/>
          <a:lstStyle/>
          <a:p>
            <a:r>
              <a:rPr lang="en-AU" dirty="0"/>
              <a:t>Thank you 	</a:t>
            </a:r>
          </a:p>
        </p:txBody>
      </p:sp>
    </p:spTree>
    <p:extLst>
      <p:ext uri="{BB962C8B-B14F-4D97-AF65-F5344CB8AC3E}">
        <p14:creationId xmlns:p14="http://schemas.microsoft.com/office/powerpoint/2010/main" val="250236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349633"/>
            <a:ext cx="4847688" cy="578466"/>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100" b="1" dirty="0">
                <a:solidFill>
                  <a:schemeClr val="bg1"/>
                </a:solidFill>
                <a:latin typeface="+mn-lt"/>
              </a:rPr>
              <a:t>Cancer Institute NSW</a:t>
            </a:r>
            <a:endParaRPr lang="en-AU" sz="2100" b="1" dirty="0">
              <a:solidFill>
                <a:schemeClr val="bg1"/>
              </a:solidFill>
              <a:latin typeface="+mn-lt"/>
            </a:endParaRPr>
          </a:p>
        </p:txBody>
      </p:sp>
      <p:pic>
        <p:nvPicPr>
          <p:cNvPr id="4" name="Picture 3">
            <a:extLst>
              <a:ext uri="{FF2B5EF4-FFF2-40B4-BE49-F238E27FC236}">
                <a16:creationId xmlns:a16="http://schemas.microsoft.com/office/drawing/2014/main" id="{4E06B745-6AF0-4534-B493-A877D835B461}"/>
              </a:ext>
            </a:extLst>
          </p:cNvPr>
          <p:cNvPicPr>
            <a:picLocks noChangeAspect="1"/>
          </p:cNvPicPr>
          <p:nvPr/>
        </p:nvPicPr>
        <p:blipFill rotWithShape="1">
          <a:blip r:embed="rId3"/>
          <a:srcRect r="7222"/>
          <a:stretch/>
        </p:blipFill>
        <p:spPr>
          <a:xfrm>
            <a:off x="5838598" y="1635646"/>
            <a:ext cx="3305402" cy="2747097"/>
          </a:xfrm>
          <a:prstGeom prst="rect">
            <a:avLst/>
          </a:prstGeom>
        </p:spPr>
      </p:pic>
      <p:sp>
        <p:nvSpPr>
          <p:cNvPr id="5" name="Rectangle 4">
            <a:extLst>
              <a:ext uri="{FF2B5EF4-FFF2-40B4-BE49-F238E27FC236}">
                <a16:creationId xmlns:a16="http://schemas.microsoft.com/office/drawing/2014/main" id="{C8C7C173-8E0A-49A9-A1FA-ED2B50F56434}"/>
              </a:ext>
            </a:extLst>
          </p:cNvPr>
          <p:cNvSpPr/>
          <p:nvPr/>
        </p:nvSpPr>
        <p:spPr>
          <a:xfrm>
            <a:off x="251520" y="1280186"/>
            <a:ext cx="7488832" cy="3170035"/>
          </a:xfrm>
          <a:prstGeom prst="rect">
            <a:avLst/>
          </a:prstGeom>
        </p:spPr>
        <p:txBody>
          <a:bodyPr wrap="square">
            <a:spAutoFit/>
          </a:bodyPr>
          <a:lstStyle/>
          <a:p>
            <a:pPr>
              <a:lnSpc>
                <a:spcPct val="150000"/>
              </a:lnSpc>
            </a:pPr>
            <a:r>
              <a:rPr lang="en-AU" sz="1350" dirty="0">
                <a:latin typeface="+mj-lt"/>
              </a:rPr>
              <a:t>The Cancer Institute NSW is a pillar organisation of NSW Health, providing the strategic direction for cancer control in NSW.</a:t>
            </a:r>
          </a:p>
          <a:p>
            <a:pPr>
              <a:lnSpc>
                <a:spcPct val="150000"/>
              </a:lnSpc>
            </a:pPr>
            <a:endParaRPr lang="en-AU" sz="1350" dirty="0">
              <a:latin typeface="+mj-lt"/>
            </a:endParaRPr>
          </a:p>
          <a:p>
            <a:pPr>
              <a:lnSpc>
                <a:spcPct val="150000"/>
              </a:lnSpc>
            </a:pPr>
            <a:r>
              <a:rPr lang="en-AU" sz="1350" dirty="0">
                <a:latin typeface="+mj-lt"/>
              </a:rPr>
              <a:t>Working across the health care system to promote: </a:t>
            </a:r>
          </a:p>
          <a:p>
            <a:pPr>
              <a:lnSpc>
                <a:spcPct val="150000"/>
              </a:lnSpc>
              <a:buFont typeface="Arial" panose="020B0604020202020204" pitchFamily="34" charset="0"/>
              <a:buChar char="•"/>
            </a:pPr>
            <a:r>
              <a:rPr lang="en-AU" sz="1350" dirty="0">
                <a:latin typeface="+mj-lt"/>
                <a:hlinkClick r:id="rId4">
                  <a:extLst>
                    <a:ext uri="{A12FA001-AC4F-418D-AE19-62706E023703}">
                      <ahyp:hlinkClr xmlns:ahyp="http://schemas.microsoft.com/office/drawing/2018/hyperlinkcolor" val="tx"/>
                    </a:ext>
                  </a:extLst>
                </a:hlinkClick>
              </a:rPr>
              <a:t>cancer prevention</a:t>
            </a:r>
            <a:endParaRPr lang="en-AU" sz="1350" dirty="0">
              <a:latin typeface="+mj-lt"/>
            </a:endParaRPr>
          </a:p>
          <a:p>
            <a:pPr>
              <a:lnSpc>
                <a:spcPct val="150000"/>
              </a:lnSpc>
              <a:buFont typeface="Arial" panose="020B0604020202020204" pitchFamily="34" charset="0"/>
              <a:buChar char="•"/>
            </a:pPr>
            <a:r>
              <a:rPr lang="en-AU" sz="1350" u="sng" dirty="0">
                <a:latin typeface="+mj-lt"/>
                <a:hlinkClick r:id="rId5">
                  <a:extLst>
                    <a:ext uri="{A12FA001-AC4F-418D-AE19-62706E023703}">
                      <ahyp:hlinkClr xmlns:ahyp="http://schemas.microsoft.com/office/drawing/2018/hyperlinkcolor" val="tx"/>
                    </a:ext>
                  </a:extLst>
                </a:hlinkClick>
              </a:rPr>
              <a:t>early detection</a:t>
            </a:r>
            <a:r>
              <a:rPr lang="en-AU" sz="1350" dirty="0">
                <a:latin typeface="+mj-lt"/>
              </a:rPr>
              <a:t> </a:t>
            </a:r>
          </a:p>
          <a:p>
            <a:pPr>
              <a:lnSpc>
                <a:spcPct val="150000"/>
              </a:lnSpc>
              <a:buFont typeface="Arial" panose="020B0604020202020204" pitchFamily="34" charset="0"/>
              <a:buChar char="•"/>
            </a:pPr>
            <a:r>
              <a:rPr lang="en-AU" sz="1350" u="sng" dirty="0">
                <a:latin typeface="+mj-lt"/>
                <a:hlinkClick r:id="rId6">
                  <a:extLst>
                    <a:ext uri="{A12FA001-AC4F-418D-AE19-62706E023703}">
                      <ahyp:hlinkClr xmlns:ahyp="http://schemas.microsoft.com/office/drawing/2018/hyperlinkcolor" val="tx"/>
                    </a:ext>
                  </a:extLst>
                </a:hlinkClick>
              </a:rPr>
              <a:t>diagnosis</a:t>
            </a:r>
            <a:r>
              <a:rPr lang="en-AU" sz="1350" dirty="0">
                <a:latin typeface="+mj-lt"/>
              </a:rPr>
              <a:t>, </a:t>
            </a:r>
            <a:r>
              <a:rPr lang="en-AU" sz="1350" u="sng" dirty="0">
                <a:latin typeface="+mj-lt"/>
                <a:hlinkClick r:id="rId6">
                  <a:extLst>
                    <a:ext uri="{A12FA001-AC4F-418D-AE19-62706E023703}">
                      <ahyp:hlinkClr xmlns:ahyp="http://schemas.microsoft.com/office/drawing/2018/hyperlinkcolor" val="tx"/>
                    </a:ext>
                  </a:extLst>
                </a:hlinkClick>
              </a:rPr>
              <a:t>treatment and care</a:t>
            </a:r>
            <a:r>
              <a:rPr lang="en-AU" sz="1350" dirty="0">
                <a:latin typeface="+mj-lt"/>
              </a:rPr>
              <a:t>.</a:t>
            </a:r>
          </a:p>
          <a:p>
            <a:pPr>
              <a:lnSpc>
                <a:spcPct val="150000"/>
              </a:lnSpc>
            </a:pPr>
            <a:endParaRPr lang="en-AU" sz="1350" b="1" dirty="0">
              <a:latin typeface="+mj-lt"/>
            </a:endParaRPr>
          </a:p>
          <a:p>
            <a:pPr>
              <a:lnSpc>
                <a:spcPct val="150000"/>
              </a:lnSpc>
            </a:pPr>
            <a:r>
              <a:rPr lang="en-AU" sz="1350" dirty="0">
                <a:latin typeface="+mj-lt"/>
              </a:rPr>
              <a:t>The </a:t>
            </a:r>
            <a:r>
              <a:rPr lang="en-AU" sz="1350" dirty="0">
                <a:latin typeface="+mj-lt"/>
                <a:hlinkClick r:id="rId7">
                  <a:extLst>
                    <a:ext uri="{A12FA001-AC4F-418D-AE19-62706E023703}">
                      <ahyp:hlinkClr xmlns:ahyp="http://schemas.microsoft.com/office/drawing/2018/hyperlinkcolor" val="tx"/>
                    </a:ext>
                  </a:extLst>
                </a:hlinkClick>
              </a:rPr>
              <a:t>primary care </a:t>
            </a:r>
            <a:r>
              <a:rPr lang="en-AU" sz="1350" dirty="0">
                <a:latin typeface="+mj-lt"/>
              </a:rPr>
              <a:t>sector is an important focus of the </a:t>
            </a:r>
            <a:r>
              <a:rPr lang="en-AU" sz="1350" u="sng" dirty="0">
                <a:latin typeface="+mj-lt"/>
                <a:hlinkClick r:id="rId8">
                  <a:extLst>
                    <a:ext uri="{A12FA001-AC4F-418D-AE19-62706E023703}">
                      <ahyp:hlinkClr xmlns:ahyp="http://schemas.microsoft.com/office/drawing/2018/hyperlinkcolor" val="tx"/>
                    </a:ext>
                  </a:extLst>
                </a:hlinkClick>
              </a:rPr>
              <a:t>NSW Cancer Plan</a:t>
            </a:r>
          </a:p>
          <a:p>
            <a:pPr>
              <a:lnSpc>
                <a:spcPct val="150000"/>
              </a:lnSpc>
              <a:buFont typeface="Arial" panose="020B0604020202020204" pitchFamily="34" charset="0"/>
              <a:buChar char="•"/>
            </a:pPr>
            <a:endParaRPr lang="en-AU" sz="1350" dirty="0">
              <a:solidFill>
                <a:srgbClr val="002060"/>
              </a:solidFill>
              <a:latin typeface="Roboto"/>
            </a:endParaRPr>
          </a:p>
        </p:txBody>
      </p:sp>
    </p:spTree>
    <p:extLst>
      <p:ext uri="{BB962C8B-B14F-4D97-AF65-F5344CB8AC3E}">
        <p14:creationId xmlns:p14="http://schemas.microsoft.com/office/powerpoint/2010/main" val="108057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353211"/>
            <a:ext cx="7848872" cy="578466"/>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000" b="1" dirty="0">
                <a:solidFill>
                  <a:schemeClr val="bg1"/>
                </a:solidFill>
              </a:rPr>
              <a:t>The role of primary health care across cancer control</a:t>
            </a:r>
          </a:p>
        </p:txBody>
      </p:sp>
      <p:pic>
        <p:nvPicPr>
          <p:cNvPr id="2" name="Picture 1">
            <a:extLst>
              <a:ext uri="{FF2B5EF4-FFF2-40B4-BE49-F238E27FC236}">
                <a16:creationId xmlns:a16="http://schemas.microsoft.com/office/drawing/2014/main" id="{D95D86C8-B7C4-43FF-9F12-482981EF0C27}"/>
              </a:ext>
            </a:extLst>
          </p:cNvPr>
          <p:cNvPicPr>
            <a:picLocks noChangeAspect="1"/>
          </p:cNvPicPr>
          <p:nvPr/>
        </p:nvPicPr>
        <p:blipFill rotWithShape="1">
          <a:blip r:embed="rId3"/>
          <a:srcRect t="14142"/>
          <a:stretch/>
        </p:blipFill>
        <p:spPr>
          <a:xfrm>
            <a:off x="5148064" y="1115618"/>
            <a:ext cx="2972064" cy="3096345"/>
          </a:xfrm>
          <a:prstGeom prst="rect">
            <a:avLst/>
          </a:prstGeom>
        </p:spPr>
      </p:pic>
      <p:sp>
        <p:nvSpPr>
          <p:cNvPr id="6" name="Rectangle 5">
            <a:extLst>
              <a:ext uri="{FF2B5EF4-FFF2-40B4-BE49-F238E27FC236}">
                <a16:creationId xmlns:a16="http://schemas.microsoft.com/office/drawing/2014/main" id="{55C5CF2B-37B3-4E8E-BF90-BD45F469ACBC}"/>
              </a:ext>
            </a:extLst>
          </p:cNvPr>
          <p:cNvSpPr/>
          <p:nvPr/>
        </p:nvSpPr>
        <p:spPr>
          <a:xfrm>
            <a:off x="432654" y="1432683"/>
            <a:ext cx="4572000" cy="2462213"/>
          </a:xfrm>
          <a:prstGeom prst="rect">
            <a:avLst/>
          </a:prstGeom>
        </p:spPr>
        <p:txBody>
          <a:bodyPr>
            <a:spAutoFit/>
          </a:bodyPr>
          <a:lstStyle/>
          <a:p>
            <a:r>
              <a:rPr lang="en-AU" sz="1400" dirty="0"/>
              <a:t>Primary health care providers play an essential role in helping patients access timely, appropriate care. </a:t>
            </a:r>
          </a:p>
          <a:p>
            <a:endParaRPr lang="en-AU" sz="1400" dirty="0"/>
          </a:p>
          <a:p>
            <a:r>
              <a:rPr lang="en-AU" sz="1400" dirty="0"/>
              <a:t>They provide comprehensive ongoing care and connect the community with the rest of the health care sector. </a:t>
            </a:r>
          </a:p>
          <a:p>
            <a:endParaRPr lang="en-AU" sz="1400" dirty="0"/>
          </a:p>
          <a:p>
            <a:r>
              <a:rPr lang="en-AU" sz="1400" dirty="0"/>
              <a:t>In fact, 85% of cancers are diagnosed following symptomatic presentation to a primary care provider.</a:t>
            </a:r>
          </a:p>
        </p:txBody>
      </p:sp>
      <p:pic>
        <p:nvPicPr>
          <p:cNvPr id="4" name="Picture 3">
            <a:extLst>
              <a:ext uri="{FF2B5EF4-FFF2-40B4-BE49-F238E27FC236}">
                <a16:creationId xmlns:a16="http://schemas.microsoft.com/office/drawing/2014/main" id="{7BF42EB1-4C9A-459D-8F30-25D3D6DA5DEE}"/>
              </a:ext>
            </a:extLst>
          </p:cNvPr>
          <p:cNvPicPr>
            <a:picLocks noChangeAspect="1"/>
          </p:cNvPicPr>
          <p:nvPr/>
        </p:nvPicPr>
        <p:blipFill>
          <a:blip r:embed="rId4"/>
          <a:stretch>
            <a:fillRect/>
          </a:stretch>
        </p:blipFill>
        <p:spPr>
          <a:xfrm>
            <a:off x="1403648" y="4371950"/>
            <a:ext cx="4572396" cy="396274"/>
          </a:xfrm>
          <a:prstGeom prst="rect">
            <a:avLst/>
          </a:prstGeom>
        </p:spPr>
      </p:pic>
    </p:spTree>
    <p:extLst>
      <p:ext uri="{BB962C8B-B14F-4D97-AF65-F5344CB8AC3E}">
        <p14:creationId xmlns:p14="http://schemas.microsoft.com/office/powerpoint/2010/main" val="3067778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2442" y="339502"/>
            <a:ext cx="6793854" cy="578466"/>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000" b="1" dirty="0">
                <a:solidFill>
                  <a:schemeClr val="bg1"/>
                </a:solidFill>
              </a:rPr>
              <a:t>The role of primary care in cancer screening</a:t>
            </a:r>
            <a:endParaRPr lang="en-AU" sz="2000" b="1" dirty="0">
              <a:solidFill>
                <a:schemeClr val="bg1"/>
              </a:solidFill>
              <a:latin typeface="+mn-lt"/>
            </a:endParaRPr>
          </a:p>
        </p:txBody>
      </p:sp>
      <p:sp>
        <p:nvSpPr>
          <p:cNvPr id="4" name="Rectangle 3"/>
          <p:cNvSpPr/>
          <p:nvPr/>
        </p:nvSpPr>
        <p:spPr>
          <a:xfrm>
            <a:off x="467544" y="1275606"/>
            <a:ext cx="7560840" cy="2169825"/>
          </a:xfrm>
          <a:prstGeom prst="rect">
            <a:avLst/>
          </a:prstGeom>
        </p:spPr>
        <p:txBody>
          <a:bodyPr wrap="square">
            <a:spAutoFit/>
          </a:bodyPr>
          <a:lstStyle/>
          <a:p>
            <a:pPr marL="214313" indent="-214313">
              <a:buFont typeface="Arial" panose="020B0604020202020204" pitchFamily="34" charset="0"/>
              <a:buChar char="•"/>
            </a:pPr>
            <a:r>
              <a:rPr lang="en-AU" sz="1500" dirty="0"/>
              <a:t>60% of patients surveyed reported they were more likely to screen when reminded by their GP than when reminded by a registry only.</a:t>
            </a:r>
            <a:endParaRPr lang="en-AU" sz="1500" baseline="30000" dirty="0"/>
          </a:p>
          <a:p>
            <a:endParaRPr lang="en-AU" sz="1500" dirty="0"/>
          </a:p>
          <a:p>
            <a:pPr marL="214313" indent="-214313">
              <a:buFont typeface="Arial" panose="020B0604020202020204" pitchFamily="34" charset="0"/>
              <a:buChar char="•"/>
            </a:pPr>
            <a:r>
              <a:rPr lang="en-AU" sz="1500" dirty="0"/>
              <a:t>General practice is uniquely positioned, through both patient data and patient relationships, to identify, engage and encourage patient cohorts who are under-screened or who have never screened.</a:t>
            </a:r>
          </a:p>
          <a:p>
            <a:pPr marL="214313" indent="-214313">
              <a:buFont typeface="Arial" panose="020B0604020202020204" pitchFamily="34" charset="0"/>
              <a:buChar char="•"/>
            </a:pPr>
            <a:endParaRPr lang="en-AU" sz="1500" dirty="0"/>
          </a:p>
          <a:p>
            <a:pPr marL="214313" indent="-214313">
              <a:buFont typeface="Arial" panose="020B0604020202020204" pitchFamily="34" charset="0"/>
              <a:buChar char="•"/>
            </a:pPr>
            <a:r>
              <a:rPr lang="en-AU" sz="1500" dirty="0"/>
              <a:t>Reminders are the only patient intervention rated as ‘very effective’ in the RACGP’s </a:t>
            </a:r>
            <a:r>
              <a:rPr lang="en-AU" sz="1500" i="1" dirty="0"/>
              <a:t>Putting prevention into practice</a:t>
            </a:r>
            <a:r>
              <a:rPr lang="en-AU" sz="1500" dirty="0"/>
              <a:t> (‘The Green Book’)</a:t>
            </a:r>
          </a:p>
        </p:txBody>
      </p:sp>
      <p:pic>
        <p:nvPicPr>
          <p:cNvPr id="1026" name="Picture 2" descr="Why Not Worship From Home All the Time? - Auburn Christian Church">
            <a:extLst>
              <a:ext uri="{FF2B5EF4-FFF2-40B4-BE49-F238E27FC236}">
                <a16:creationId xmlns:a16="http://schemas.microsoft.com/office/drawing/2014/main" id="{12C2DD0F-1EC5-43D2-B0D0-9455F128CB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61" b="9949"/>
          <a:stretch/>
        </p:blipFill>
        <p:spPr bwMode="auto">
          <a:xfrm>
            <a:off x="5292080" y="3579861"/>
            <a:ext cx="3384376" cy="10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41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349633"/>
            <a:ext cx="5832648" cy="578466"/>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solidFill>
                  <a:schemeClr val="bg1"/>
                </a:solidFill>
                <a:latin typeface="+mn-lt"/>
              </a:rPr>
              <a:t>Cancer Screening in Primary Care</a:t>
            </a:r>
            <a:endParaRPr lang="en-AU" sz="2000" b="1" dirty="0">
              <a:solidFill>
                <a:schemeClr val="bg1"/>
              </a:solidFill>
              <a:latin typeface="+mn-lt"/>
            </a:endParaRPr>
          </a:p>
        </p:txBody>
      </p:sp>
      <p:sp>
        <p:nvSpPr>
          <p:cNvPr id="4" name="TextBox 3"/>
          <p:cNvSpPr txBox="1"/>
          <p:nvPr/>
        </p:nvSpPr>
        <p:spPr>
          <a:xfrm>
            <a:off x="323528" y="1171994"/>
            <a:ext cx="7992887" cy="1774845"/>
          </a:xfrm>
          <a:prstGeom prst="rect">
            <a:avLst/>
          </a:prstGeom>
          <a:noFill/>
        </p:spPr>
        <p:txBody>
          <a:bodyPr wrap="square" rtlCol="0">
            <a:spAutoFit/>
          </a:bodyPr>
          <a:lstStyle/>
          <a:p>
            <a:pPr marL="257175" indent="-257175" defTabSz="685800">
              <a:spcAft>
                <a:spcPts val="450"/>
              </a:spcAft>
              <a:buFont typeface="Arial" panose="020B0604020202020204" pitchFamily="34" charset="0"/>
              <a:buChar char="•"/>
              <a:defRPr/>
            </a:pPr>
            <a:r>
              <a:rPr lang="en-AU" sz="1350" kern="0" dirty="0"/>
              <a:t>Participation in screening programs is the single most important factor in achieving reduction in illness and mortality. </a:t>
            </a:r>
          </a:p>
          <a:p>
            <a:pPr marL="257175" indent="-257175" defTabSz="685800">
              <a:spcAft>
                <a:spcPts val="450"/>
              </a:spcAft>
              <a:buFont typeface="Arial" panose="020B0604020202020204" pitchFamily="34" charset="0"/>
              <a:buChar char="•"/>
              <a:defRPr/>
            </a:pPr>
            <a:r>
              <a:rPr lang="en-AU" sz="1350" kern="0" dirty="0"/>
              <a:t>Currently, Australia has three national cancer screening programs:</a:t>
            </a:r>
          </a:p>
          <a:p>
            <a:pPr marL="600075" lvl="1" indent="-257175" defTabSz="685800">
              <a:spcAft>
                <a:spcPts val="1200"/>
              </a:spcAft>
              <a:buFont typeface="Arial" panose="020B0604020202020204" pitchFamily="34" charset="0"/>
              <a:buChar char="•"/>
              <a:defRPr/>
            </a:pPr>
            <a:r>
              <a:rPr lang="en-AU" sz="1350" kern="0" dirty="0">
                <a:solidFill>
                  <a:sysClr val="windowText" lastClr="000000"/>
                </a:solidFill>
                <a:hlinkClick r:id="rId3"/>
              </a:rPr>
              <a:t>National Cervical Screening Program</a:t>
            </a:r>
            <a:r>
              <a:rPr lang="en-AU" sz="1350" kern="0" dirty="0">
                <a:solidFill>
                  <a:sysClr val="windowText" lastClr="000000"/>
                </a:solidFill>
              </a:rPr>
              <a:t> </a:t>
            </a:r>
          </a:p>
          <a:p>
            <a:pPr marL="600075" lvl="1" indent="-257175" defTabSz="685800">
              <a:spcAft>
                <a:spcPts val="1200"/>
              </a:spcAft>
              <a:buFont typeface="Arial" panose="020B0604020202020204" pitchFamily="34" charset="0"/>
              <a:buChar char="•"/>
              <a:defRPr/>
            </a:pPr>
            <a:r>
              <a:rPr lang="en-AU" sz="1350" kern="0" dirty="0">
                <a:solidFill>
                  <a:sysClr val="windowText" lastClr="000000"/>
                </a:solidFill>
                <a:hlinkClick r:id="rId4"/>
              </a:rPr>
              <a:t>BreastScreen Australia</a:t>
            </a:r>
            <a:r>
              <a:rPr lang="en-AU" sz="1350" kern="0" dirty="0">
                <a:solidFill>
                  <a:sysClr val="windowText" lastClr="000000"/>
                </a:solidFill>
              </a:rPr>
              <a:t> – </a:t>
            </a:r>
            <a:r>
              <a:rPr lang="en-AU" sz="1350" kern="0" dirty="0">
                <a:solidFill>
                  <a:schemeClr val="tx2">
                    <a:lumMod val="60000"/>
                    <a:lumOff val="40000"/>
                  </a:schemeClr>
                </a:solidFill>
                <a:hlinkClick r:id="rId5">
                  <a:extLst>
                    <a:ext uri="{A12FA001-AC4F-418D-AE19-62706E023703}">
                      <ahyp:hlinkClr xmlns:ahyp="http://schemas.microsoft.com/office/drawing/2018/hyperlinkcolor" val="tx"/>
                    </a:ext>
                  </a:extLst>
                </a:hlinkClick>
              </a:rPr>
              <a:t>BreastScreen NSW</a:t>
            </a:r>
            <a:endParaRPr lang="en-AU" sz="1350" kern="0" dirty="0">
              <a:solidFill>
                <a:schemeClr val="tx2">
                  <a:lumMod val="60000"/>
                  <a:lumOff val="40000"/>
                </a:schemeClr>
              </a:solidFill>
            </a:endParaRPr>
          </a:p>
          <a:p>
            <a:pPr marL="600075" lvl="1" indent="-257175" defTabSz="685800">
              <a:spcAft>
                <a:spcPts val="1200"/>
              </a:spcAft>
              <a:buFont typeface="Arial" panose="020B0604020202020204" pitchFamily="34" charset="0"/>
              <a:buChar char="•"/>
              <a:defRPr/>
            </a:pPr>
            <a:r>
              <a:rPr lang="en-AU" sz="1350" kern="0" dirty="0">
                <a:solidFill>
                  <a:sysClr val="windowText" lastClr="000000"/>
                </a:solidFill>
                <a:hlinkClick r:id="rId6"/>
              </a:rPr>
              <a:t>National Bowel Cancer Screening Program</a:t>
            </a:r>
            <a:endParaRPr lang="en-AU" sz="1350" kern="0" dirty="0">
              <a:solidFill>
                <a:sysClr val="windowText" lastClr="000000"/>
              </a:solidFill>
            </a:endParaRPr>
          </a:p>
        </p:txBody>
      </p:sp>
      <p:pic>
        <p:nvPicPr>
          <p:cNvPr id="2" name="Picture 1"/>
          <p:cNvPicPr>
            <a:picLocks noChangeAspect="1"/>
          </p:cNvPicPr>
          <p:nvPr/>
        </p:nvPicPr>
        <p:blipFill>
          <a:blip r:embed="rId7"/>
          <a:stretch>
            <a:fillRect/>
          </a:stretch>
        </p:blipFill>
        <p:spPr>
          <a:xfrm>
            <a:off x="1259632" y="3075806"/>
            <a:ext cx="6293644" cy="1042988"/>
          </a:xfrm>
          <a:prstGeom prst="rect">
            <a:avLst/>
          </a:prstGeom>
        </p:spPr>
      </p:pic>
    </p:spTree>
    <p:extLst>
      <p:ext uri="{BB962C8B-B14F-4D97-AF65-F5344CB8AC3E}">
        <p14:creationId xmlns:p14="http://schemas.microsoft.com/office/powerpoint/2010/main" val="3269196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074975"/>
            <a:ext cx="8496944" cy="507831"/>
          </a:xfrm>
          <a:prstGeom prst="rect">
            <a:avLst/>
          </a:prstGeom>
        </p:spPr>
        <p:txBody>
          <a:bodyPr wrap="square">
            <a:spAutoFit/>
          </a:bodyPr>
          <a:lstStyle/>
          <a:p>
            <a:endParaRPr lang="en-AU" sz="1350" dirty="0">
              <a:solidFill>
                <a:srgbClr val="002060"/>
              </a:solidFill>
            </a:endParaRPr>
          </a:p>
          <a:p>
            <a:pPr marL="257175" indent="-257175">
              <a:buFont typeface="Arial" panose="020B0604020202020204" pitchFamily="34" charset="0"/>
              <a:buChar char="•"/>
            </a:pPr>
            <a:r>
              <a:rPr lang="en-AU" sz="1350" dirty="0">
                <a:solidFill>
                  <a:srgbClr val="002060"/>
                </a:solidFill>
              </a:rPr>
              <a:t>All women 50-74 years old are </a:t>
            </a:r>
            <a:r>
              <a:rPr lang="en-AU" sz="1350" b="1" dirty="0">
                <a:solidFill>
                  <a:srgbClr val="002060"/>
                </a:solidFill>
              </a:rPr>
              <a:t>invited</a:t>
            </a:r>
            <a:r>
              <a:rPr lang="en-AU" sz="1350" dirty="0">
                <a:solidFill>
                  <a:srgbClr val="002060"/>
                </a:solidFill>
              </a:rPr>
              <a:t> for a free screening mammogram every 2 years. </a:t>
            </a:r>
          </a:p>
        </p:txBody>
      </p:sp>
      <p:sp>
        <p:nvSpPr>
          <p:cNvPr id="6" name="Title 1"/>
          <p:cNvSpPr txBox="1">
            <a:spLocks/>
          </p:cNvSpPr>
          <p:nvPr/>
        </p:nvSpPr>
        <p:spPr>
          <a:xfrm>
            <a:off x="539552" y="416336"/>
            <a:ext cx="2969536" cy="325388"/>
          </a:xfrm>
          <a:prstGeom prst="rect">
            <a:avLst/>
          </a:prstGeom>
        </p:spPr>
        <p:txBody>
          <a:bodyPr vert="horz" lIns="38576" tIns="19289" rIns="38576" bIns="19289"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385763">
              <a:defRPr/>
            </a:pPr>
            <a:r>
              <a:rPr lang="en-AU" sz="2000" b="1" dirty="0">
                <a:solidFill>
                  <a:schemeClr val="bg1"/>
                </a:solidFill>
                <a:latin typeface="+mn-lt"/>
              </a:rPr>
              <a:t>BreastScreen NSW</a:t>
            </a:r>
          </a:p>
        </p:txBody>
      </p:sp>
      <p:pic>
        <p:nvPicPr>
          <p:cNvPr id="7" name="Picture 6"/>
          <p:cNvPicPr>
            <a:picLocks noChangeAspect="1"/>
          </p:cNvPicPr>
          <p:nvPr/>
        </p:nvPicPr>
        <p:blipFill rotWithShape="1">
          <a:blip r:embed="rId3"/>
          <a:srcRect l="83542" r="-2"/>
          <a:stretch/>
        </p:blipFill>
        <p:spPr>
          <a:xfrm>
            <a:off x="7278165" y="1582806"/>
            <a:ext cx="1510259" cy="2891824"/>
          </a:xfrm>
          <a:prstGeom prst="rect">
            <a:avLst/>
          </a:prstGeom>
        </p:spPr>
      </p:pic>
      <p:sp>
        <p:nvSpPr>
          <p:cNvPr id="2" name="Rectangle 1">
            <a:extLst>
              <a:ext uri="{FF2B5EF4-FFF2-40B4-BE49-F238E27FC236}">
                <a16:creationId xmlns:a16="http://schemas.microsoft.com/office/drawing/2014/main" id="{1EF16002-BDF3-4121-8FC4-5861F22BFC15}"/>
              </a:ext>
            </a:extLst>
          </p:cNvPr>
          <p:cNvSpPr/>
          <p:nvPr/>
        </p:nvSpPr>
        <p:spPr>
          <a:xfrm>
            <a:off x="1173759" y="4343825"/>
            <a:ext cx="5805264" cy="261610"/>
          </a:xfrm>
          <a:prstGeom prst="rect">
            <a:avLst/>
          </a:prstGeom>
        </p:spPr>
        <p:txBody>
          <a:bodyPr wrap="square">
            <a:spAutoFit/>
          </a:bodyPr>
          <a:lstStyle/>
          <a:p>
            <a:r>
              <a:rPr lang="en-AU" sz="1100" b="1" dirty="0">
                <a:solidFill>
                  <a:srgbClr val="002060"/>
                </a:solidFill>
              </a:rPr>
              <a:t>For more information/to order resources</a:t>
            </a:r>
            <a:r>
              <a:rPr lang="en-AU" sz="1100" b="1" dirty="0"/>
              <a:t>: </a:t>
            </a:r>
            <a:r>
              <a:rPr lang="en-AU" sz="1100" u="sng" dirty="0">
                <a:hlinkClick r:id="rId4"/>
              </a:rPr>
              <a:t>breastscreen.nsw.gov.au</a:t>
            </a:r>
            <a:endParaRPr lang="en-AU" sz="1100" dirty="0"/>
          </a:p>
        </p:txBody>
      </p:sp>
      <p:pic>
        <p:nvPicPr>
          <p:cNvPr id="3" name="Picture 2">
            <a:extLst>
              <a:ext uri="{FF2B5EF4-FFF2-40B4-BE49-F238E27FC236}">
                <a16:creationId xmlns:a16="http://schemas.microsoft.com/office/drawing/2014/main" id="{7EDEF749-4D3F-4D7F-9835-2B838A3D98A4}"/>
              </a:ext>
            </a:extLst>
          </p:cNvPr>
          <p:cNvPicPr>
            <a:picLocks noChangeAspect="1"/>
          </p:cNvPicPr>
          <p:nvPr/>
        </p:nvPicPr>
        <p:blipFill rotWithShape="1">
          <a:blip r:embed="rId5"/>
          <a:srcRect l="5580" r="4430"/>
          <a:stretch/>
        </p:blipFill>
        <p:spPr>
          <a:xfrm>
            <a:off x="300606" y="1793366"/>
            <a:ext cx="6678417" cy="2275159"/>
          </a:xfrm>
          <a:prstGeom prst="rect">
            <a:avLst/>
          </a:prstGeom>
        </p:spPr>
      </p:pic>
    </p:spTree>
    <p:extLst>
      <p:ext uri="{BB962C8B-B14F-4D97-AF65-F5344CB8AC3E}">
        <p14:creationId xmlns:p14="http://schemas.microsoft.com/office/powerpoint/2010/main" val="421479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3526" y="404942"/>
            <a:ext cx="4533038" cy="325388"/>
          </a:xfrm>
          <a:prstGeom prst="rect">
            <a:avLst/>
          </a:prstGeom>
        </p:spPr>
        <p:txBody>
          <a:bodyPr vert="horz" lIns="38576" tIns="19289" rIns="38576" bIns="19289"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385763">
              <a:defRPr/>
            </a:pPr>
            <a:r>
              <a:rPr lang="en-AU" sz="1800" b="1" dirty="0">
                <a:solidFill>
                  <a:schemeClr val="bg1"/>
                </a:solidFill>
                <a:latin typeface="+mn-lt"/>
              </a:rPr>
              <a:t>Cervical Screening Test</a:t>
            </a:r>
          </a:p>
        </p:txBody>
      </p:sp>
      <p:sp>
        <p:nvSpPr>
          <p:cNvPr id="4" name="Rectangle 3"/>
          <p:cNvSpPr/>
          <p:nvPr/>
        </p:nvSpPr>
        <p:spPr>
          <a:xfrm>
            <a:off x="15240" y="1090793"/>
            <a:ext cx="9324528" cy="1915909"/>
          </a:xfrm>
          <a:prstGeom prst="rect">
            <a:avLst/>
          </a:prstGeom>
        </p:spPr>
        <p:txBody>
          <a:bodyPr wrap="square">
            <a:spAutoFit/>
          </a:bodyPr>
          <a:lstStyle/>
          <a:p>
            <a:pPr marL="214313" indent="-214313">
              <a:lnSpc>
                <a:spcPct val="150000"/>
              </a:lnSpc>
              <a:buFont typeface="Arial" panose="020B0604020202020204" pitchFamily="34" charset="0"/>
              <a:buChar char="•"/>
            </a:pPr>
            <a:r>
              <a:rPr lang="en-AU" sz="1400" dirty="0"/>
              <a:t>A Cervical Screening Test prevents cervical cancer by detecting the human papillomavirus  (HPV). </a:t>
            </a:r>
            <a:endParaRPr lang="en-AU" sz="1400" b="1" dirty="0"/>
          </a:p>
          <a:p>
            <a:pPr marL="214313" indent="-214313">
              <a:lnSpc>
                <a:spcPct val="150000"/>
              </a:lnSpc>
              <a:buFont typeface="Arial" panose="020B0604020202020204" pitchFamily="34" charset="0"/>
              <a:buChar char="•"/>
            </a:pPr>
            <a:r>
              <a:rPr lang="en-AU" sz="1400" dirty="0"/>
              <a:t>Cervical Screening Test is for:</a:t>
            </a:r>
          </a:p>
          <a:p>
            <a:pPr marL="557213" lvl="1" indent="-214313">
              <a:lnSpc>
                <a:spcPct val="150000"/>
              </a:lnSpc>
              <a:buFont typeface="Arial" panose="020B0604020202020204" pitchFamily="34" charset="0"/>
              <a:buChar char="•"/>
            </a:pPr>
            <a:r>
              <a:rPr lang="en-AU" sz="1400" dirty="0"/>
              <a:t>Women aged between 25 and 74</a:t>
            </a:r>
          </a:p>
          <a:p>
            <a:pPr marL="557213" lvl="1" indent="-214313">
              <a:lnSpc>
                <a:spcPct val="150000"/>
              </a:lnSpc>
              <a:buFont typeface="Arial" panose="020B0604020202020204" pitchFamily="34" charset="0"/>
              <a:buChar char="•"/>
            </a:pPr>
            <a:r>
              <a:rPr lang="en-AU" sz="1400" dirty="0"/>
              <a:t>Have ever been sexually active</a:t>
            </a:r>
          </a:p>
          <a:p>
            <a:pPr marL="557213" lvl="1" indent="-214313">
              <a:lnSpc>
                <a:spcPct val="150000"/>
              </a:lnSpc>
              <a:buFont typeface="Arial" panose="020B0604020202020204" pitchFamily="34" charset="0"/>
              <a:buChar char="•"/>
            </a:pPr>
            <a:r>
              <a:rPr lang="en-AU" sz="1400" dirty="0"/>
              <a:t>HPV-vaccinated or not</a:t>
            </a:r>
          </a:p>
          <a:p>
            <a:endParaRPr lang="en-AU" sz="1350" dirty="0"/>
          </a:p>
        </p:txBody>
      </p:sp>
      <p:pic>
        <p:nvPicPr>
          <p:cNvPr id="6" name="Picture 5"/>
          <p:cNvPicPr>
            <a:picLocks noChangeAspect="1"/>
          </p:cNvPicPr>
          <p:nvPr/>
        </p:nvPicPr>
        <p:blipFill rotWithShape="1">
          <a:blip r:embed="rId3"/>
          <a:srcRect r="53255" b="49849"/>
          <a:stretch/>
        </p:blipFill>
        <p:spPr>
          <a:xfrm>
            <a:off x="614171" y="2869980"/>
            <a:ext cx="4386411" cy="1585256"/>
          </a:xfrm>
          <a:prstGeom prst="rect">
            <a:avLst/>
          </a:prstGeom>
        </p:spPr>
      </p:pic>
      <p:pic>
        <p:nvPicPr>
          <p:cNvPr id="2" name="Picture 1">
            <a:extLst>
              <a:ext uri="{FF2B5EF4-FFF2-40B4-BE49-F238E27FC236}">
                <a16:creationId xmlns:a16="http://schemas.microsoft.com/office/drawing/2014/main" id="{A4B0A296-3CCE-480A-ADBC-19D4FC466E68}"/>
              </a:ext>
            </a:extLst>
          </p:cNvPr>
          <p:cNvPicPr>
            <a:picLocks noChangeAspect="1"/>
          </p:cNvPicPr>
          <p:nvPr/>
        </p:nvPicPr>
        <p:blipFill rotWithShape="1">
          <a:blip r:embed="rId4"/>
          <a:srcRect l="48933" t="2374" r="3054" b="5549"/>
          <a:stretch/>
        </p:blipFill>
        <p:spPr>
          <a:xfrm>
            <a:off x="5364088" y="2058712"/>
            <a:ext cx="3417970" cy="2202692"/>
          </a:xfrm>
          <a:prstGeom prst="rect">
            <a:avLst/>
          </a:prstGeom>
        </p:spPr>
      </p:pic>
    </p:spTree>
    <p:extLst>
      <p:ext uri="{BB962C8B-B14F-4D97-AF65-F5344CB8AC3E}">
        <p14:creationId xmlns:p14="http://schemas.microsoft.com/office/powerpoint/2010/main" val="408056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7230" y="1106766"/>
            <a:ext cx="6018798" cy="792525"/>
          </a:xfrm>
          <a:prstGeom prst="rect">
            <a:avLst/>
          </a:prstGeom>
        </p:spPr>
        <p:txBody>
          <a:bodyPr wrap="square">
            <a:spAutoFit/>
          </a:bodyPr>
          <a:lstStyle/>
          <a:p>
            <a:r>
              <a:rPr lang="en-AU" sz="1600" dirty="0">
                <a:latin typeface="Nexa Regular"/>
              </a:rPr>
              <a:t>The NBCSP sends a free bowel cancer screening tests to eligible Australians aged 50–to 74 every two years.</a:t>
            </a:r>
          </a:p>
          <a:p>
            <a:endParaRPr lang="en-AU" sz="1350" dirty="0">
              <a:solidFill>
                <a:srgbClr val="002060"/>
              </a:solidFill>
              <a:latin typeface="Nexa Regular"/>
            </a:endParaRPr>
          </a:p>
        </p:txBody>
      </p:sp>
      <p:sp>
        <p:nvSpPr>
          <p:cNvPr id="7" name="Title 1"/>
          <p:cNvSpPr txBox="1">
            <a:spLocks/>
          </p:cNvSpPr>
          <p:nvPr/>
        </p:nvSpPr>
        <p:spPr>
          <a:xfrm>
            <a:off x="251520" y="362192"/>
            <a:ext cx="6552728" cy="325388"/>
          </a:xfrm>
          <a:prstGeom prst="rect">
            <a:avLst/>
          </a:prstGeom>
        </p:spPr>
        <p:txBody>
          <a:bodyPr vert="horz" lIns="38576" tIns="19289" rIns="38576" bIns="19289"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385763">
              <a:defRPr/>
            </a:pPr>
            <a:r>
              <a:rPr lang="en-AU" sz="2000" b="1" dirty="0">
                <a:solidFill>
                  <a:schemeClr val="bg1"/>
                </a:solidFill>
                <a:latin typeface="+mn-lt"/>
              </a:rPr>
              <a:t>National Bowel Cancer Screening Program </a:t>
            </a:r>
          </a:p>
        </p:txBody>
      </p:sp>
      <p:pic>
        <p:nvPicPr>
          <p:cNvPr id="8" name="Picture 7"/>
          <p:cNvPicPr>
            <a:picLocks noChangeAspect="1"/>
          </p:cNvPicPr>
          <p:nvPr/>
        </p:nvPicPr>
        <p:blipFill rotWithShape="1">
          <a:blip r:embed="rId3"/>
          <a:srcRect l="74820"/>
          <a:stretch/>
        </p:blipFill>
        <p:spPr>
          <a:xfrm>
            <a:off x="7346972" y="1861938"/>
            <a:ext cx="1680229" cy="2233978"/>
          </a:xfrm>
          <a:prstGeom prst="rect">
            <a:avLst/>
          </a:prstGeom>
        </p:spPr>
      </p:pic>
      <p:sp>
        <p:nvSpPr>
          <p:cNvPr id="2" name="Rectangle 1">
            <a:extLst>
              <a:ext uri="{FF2B5EF4-FFF2-40B4-BE49-F238E27FC236}">
                <a16:creationId xmlns:a16="http://schemas.microsoft.com/office/drawing/2014/main" id="{A4078ED8-1194-4031-ACAA-C7EB9ADF390D}"/>
              </a:ext>
            </a:extLst>
          </p:cNvPr>
          <p:cNvSpPr/>
          <p:nvPr/>
        </p:nvSpPr>
        <p:spPr>
          <a:xfrm>
            <a:off x="1971488" y="4367821"/>
            <a:ext cx="1685141" cy="300082"/>
          </a:xfrm>
          <a:prstGeom prst="rect">
            <a:avLst/>
          </a:prstGeom>
        </p:spPr>
        <p:txBody>
          <a:bodyPr wrap="none">
            <a:spAutoFit/>
          </a:bodyPr>
          <a:lstStyle/>
          <a:p>
            <a:r>
              <a:rPr lang="en-AU" sz="1350" dirty="0">
                <a:solidFill>
                  <a:srgbClr val="0F151A"/>
                </a:solidFill>
                <a:latin typeface="Roboto"/>
              </a:rPr>
              <a:t> </a:t>
            </a:r>
            <a:r>
              <a:rPr lang="en-AU" sz="1350" u="sng" dirty="0">
                <a:solidFill>
                  <a:srgbClr val="005AAD"/>
                </a:solidFill>
                <a:latin typeface="Roboto"/>
              </a:rPr>
              <a:t>DoTheTest.com.</a:t>
            </a:r>
            <a:r>
              <a:rPr lang="en-AU" sz="1350" u="sng" dirty="0">
                <a:solidFill>
                  <a:srgbClr val="005AAD"/>
                </a:solidFill>
                <a:latin typeface="Roboto"/>
                <a:hlinkClick r:id="rId4"/>
              </a:rPr>
              <a:t>au</a:t>
            </a:r>
            <a:endParaRPr lang="en-AU" sz="1350" dirty="0"/>
          </a:p>
        </p:txBody>
      </p:sp>
      <p:pic>
        <p:nvPicPr>
          <p:cNvPr id="3" name="Picture 2">
            <a:extLst>
              <a:ext uri="{FF2B5EF4-FFF2-40B4-BE49-F238E27FC236}">
                <a16:creationId xmlns:a16="http://schemas.microsoft.com/office/drawing/2014/main" id="{9FE21A81-471D-49D7-B954-AA3E731233AD}"/>
              </a:ext>
            </a:extLst>
          </p:cNvPr>
          <p:cNvPicPr>
            <a:picLocks noChangeAspect="1"/>
          </p:cNvPicPr>
          <p:nvPr/>
        </p:nvPicPr>
        <p:blipFill>
          <a:blip r:embed="rId5"/>
          <a:stretch>
            <a:fillRect/>
          </a:stretch>
        </p:blipFill>
        <p:spPr>
          <a:xfrm>
            <a:off x="683568" y="1896304"/>
            <a:ext cx="6191250" cy="2238375"/>
          </a:xfrm>
          <a:prstGeom prst="rect">
            <a:avLst/>
          </a:prstGeom>
        </p:spPr>
      </p:pic>
    </p:spTree>
    <p:extLst>
      <p:ext uri="{BB962C8B-B14F-4D97-AF65-F5344CB8AC3E}">
        <p14:creationId xmlns:p14="http://schemas.microsoft.com/office/powerpoint/2010/main" val="2015339751"/>
      </p:ext>
    </p:extLst>
  </p:cSld>
  <p:clrMapOvr>
    <a:masterClrMapping/>
  </p:clrMapOvr>
</p:sld>
</file>

<file path=ppt/theme/theme1.xml><?xml version="1.0" encoding="utf-8"?>
<a:theme xmlns:a="http://schemas.openxmlformats.org/drawingml/2006/main" name="CINSW_PPT Basic blank template">
  <a:themeElements>
    <a:clrScheme name="Custom 35">
      <a:dk1>
        <a:sysClr val="windowText" lastClr="000000"/>
      </a:dk1>
      <a:lt1>
        <a:sysClr val="window" lastClr="FFFFFF"/>
      </a:lt1>
      <a:dk2>
        <a:srgbClr val="8C0080"/>
      </a:dk2>
      <a:lt2>
        <a:srgbClr val="54267E"/>
      </a:lt2>
      <a:accent1>
        <a:srgbClr val="54267E"/>
      </a:accent1>
      <a:accent2>
        <a:srgbClr val="DC0451"/>
      </a:accent2>
      <a:accent3>
        <a:srgbClr val="00ABE6"/>
      </a:accent3>
      <a:accent4>
        <a:srgbClr val="005AAD"/>
      </a:accent4>
      <a:accent5>
        <a:srgbClr val="F58220"/>
      </a:accent5>
      <a:accent6>
        <a:srgbClr val="FEBC11"/>
      </a:accent6>
      <a:hlink>
        <a:srgbClr val="54267E"/>
      </a:hlink>
      <a:folHlink>
        <a:srgbClr val="8C0080"/>
      </a:folHlink>
    </a:clrScheme>
    <a:fontScheme name="CINS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2"/>
          </a:solidFill>
        </a:ln>
      </a:spPr>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sz="1200" b="1"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Secondary Colour 1">
      <a:srgbClr val="DC0451"/>
    </a:custClr>
    <a:custClr name="Secondary Colour 2">
      <a:srgbClr val="005AAD"/>
    </a:custClr>
    <a:custClr name="Secondary Colour 3">
      <a:srgbClr val="00ABE6"/>
    </a:custClr>
    <a:custClr name="Secondary Colour 4">
      <a:srgbClr val="009581"/>
    </a:custClr>
    <a:custClr name="Secondary Colour 5">
      <a:srgbClr val="66CC00"/>
    </a:custClr>
    <a:custClr name="Secondary Colour 6">
      <a:srgbClr val="F58220"/>
    </a:custClr>
    <a:custClr name="Secondary Colour 7">
      <a:srgbClr val="FEBC11"/>
    </a:custClr>
  </a:custClrLst>
  <a:extLst>
    <a:ext uri="{05A4C25C-085E-4340-85A3-A5531E510DB2}">
      <thm15:themeFamily xmlns:thm15="http://schemas.microsoft.com/office/thememl/2012/main" name="CINSW_Powerpoint_Template_16x9.pptx" id="{060997DC-9717-43EB-8C2E-6B4C52AC4BC3}" vid="{E658ADD7-1FEE-4204-A092-0E7C7D1D1A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Cancer Institute"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docProps/app.xml><?xml version="1.0" encoding="utf-8"?>
<Properties xmlns="http://schemas.openxmlformats.org/officeDocument/2006/extended-properties" xmlns:vt="http://schemas.openxmlformats.org/officeDocument/2006/docPropsVTypes">
  <Template>CINSW_Powerpoint_Template_16x9</Template>
  <TotalTime>1830</TotalTime>
  <Words>2057</Words>
  <Application>Microsoft Office PowerPoint</Application>
  <PresentationFormat>On-screen Show (16:9)</PresentationFormat>
  <Paragraphs>295</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Nexa Regular</vt:lpstr>
      <vt:lpstr>Roboto</vt:lpstr>
      <vt:lpstr>Symbol</vt:lpstr>
      <vt:lpstr>Verdana</vt:lpstr>
      <vt:lpstr>Wingdings</vt:lpstr>
      <vt:lpstr>CINSW_PPT Basic blank template</vt:lpstr>
      <vt:lpstr>Cancer Screening – A Quality Improvement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Bowel Cancer screening participation by sex</vt:lpstr>
      <vt:lpstr>Bowel Cancer screening participation by age and sex</vt:lpstr>
      <vt:lpstr>The role of general practice in bowel cancer screening</vt:lpstr>
      <vt:lpstr>The Primary Care Toolkit </vt:lpstr>
      <vt:lpstr>PowerPoint Presentation</vt:lpstr>
      <vt:lpstr>Recourses to assist you </vt:lpstr>
      <vt:lpstr>PowerPoint Presentation</vt:lpstr>
      <vt:lpstr>PowerPoint Presentation</vt:lpstr>
      <vt:lpstr>PowerPoint Presentation</vt:lpstr>
      <vt:lpstr>Primary Care webpage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title set on two lines</dc:title>
  <dc:creator>Kathryn Duggan (Cancer Institute NSW)</dc:creator>
  <cp:keywords>Cancer, Institute, New, South, Wales</cp:keywords>
  <dc:description/>
  <cp:lastModifiedBy>Kathryn Duggan (Cancer Institute NSW)</cp:lastModifiedBy>
  <cp:revision>31</cp:revision>
  <dcterms:created xsi:type="dcterms:W3CDTF">2021-06-22T22:35:42Z</dcterms:created>
  <dcterms:modified xsi:type="dcterms:W3CDTF">2021-06-29T02:41:16Z</dcterms:modified>
  <cp:category>Master</cp:category>
</cp:coreProperties>
</file>