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s/slide14.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1" r:id="rId3"/>
    <p:sldId id="259" r:id="rId4"/>
    <p:sldId id="257" r:id="rId5"/>
    <p:sldId id="258" r:id="rId6"/>
    <p:sldId id="260" r:id="rId7"/>
    <p:sldId id="262" r:id="rId8"/>
    <p:sldId id="263" r:id="rId9"/>
    <p:sldId id="264" r:id="rId10"/>
    <p:sldId id="265" r:id="rId11"/>
    <p:sldId id="268" r:id="rId12"/>
    <p:sldId id="269" r:id="rId13"/>
    <p:sldId id="266" r:id="rId14"/>
    <p:sldId id="35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4" autoAdjust="0"/>
    <p:restoredTop sz="82785" autoAdjust="0"/>
  </p:normalViewPr>
  <p:slideViewPr>
    <p:cSldViewPr snapToGrid="0">
      <p:cViewPr varScale="1">
        <p:scale>
          <a:sx n="101" d="100"/>
          <a:sy n="101" d="100"/>
        </p:scale>
        <p:origin x="336" y="108"/>
      </p:cViewPr>
      <p:guideLst/>
    </p:cSldViewPr>
  </p:slideViewPr>
  <p:notesTextViewPr>
    <p:cViewPr>
      <p:scale>
        <a:sx n="1" d="1"/>
        <a:sy n="1" d="1"/>
      </p:scale>
      <p:origin x="0" y="-133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CBB0D-4042-4841-BEF7-8A43DDB52428}" type="datetimeFigureOut">
              <a:rPr lang="en-AU" smtClean="0"/>
              <a:t>8/02/2023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A0505-5E97-4FA9-B8D3-A1B2ED416349}" type="slidenum">
              <a:rPr lang="en-AU" smtClean="0"/>
              <a:t>‹#›</a:t>
            </a:fld>
            <a:endParaRPr lang="en-AU"/>
          </a:p>
        </p:txBody>
      </p:sp>
    </p:spTree>
    <p:extLst>
      <p:ext uri="{BB962C8B-B14F-4D97-AF65-F5344CB8AC3E}">
        <p14:creationId xmlns:p14="http://schemas.microsoft.com/office/powerpoint/2010/main" val="3040844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Hello everyone and thank you for joining today. </a:t>
            </a:r>
          </a:p>
          <a:p>
            <a:endParaRPr lang="en-AU" dirty="0"/>
          </a:p>
          <a:p>
            <a:r>
              <a:rPr lang="en-AU" dirty="0"/>
              <a:t>Today’s presentations will focus on how to manage and minimise harm for people who are contemplating, currently using or wanting to stop non-prescribed anabolic-androgenic steroid and other performance and image enhancing drug use. </a:t>
            </a:r>
          </a:p>
          <a:p>
            <a:endParaRPr lang="en-AU" dirty="0"/>
          </a:p>
          <a:p>
            <a:r>
              <a:rPr lang="en-AU" dirty="0"/>
              <a:t>I will kick of which a general introduction on performance and image enhancing drugs, Dr Esther Han will then talk more about the management of this patient group and Kay Stanton will talk about steroids and harm reduction. </a:t>
            </a:r>
          </a:p>
          <a:p>
            <a:endParaRPr lang="en-AU" dirty="0"/>
          </a:p>
          <a:p>
            <a:r>
              <a:rPr lang="en-AU" dirty="0"/>
              <a:t>We will each talk for 20 minutes and then have 30 minutes at the end for a discussion and questions. </a:t>
            </a:r>
          </a:p>
          <a:p>
            <a:endParaRPr lang="en-AU" dirty="0"/>
          </a:p>
          <a:p>
            <a:r>
              <a:rPr lang="en-AU" dirty="0"/>
              <a:t>Anyway, I am Dr Katinka van de Ven and I am a Senior Lecturer at the Centre for Rural Criminology at the University of New England, and a Visiting Fellow at the Drug Policy Modelling Program at the University of New South Wales. </a:t>
            </a:r>
          </a:p>
          <a:p>
            <a:endParaRPr lang="en-AU" dirty="0"/>
          </a:p>
          <a:p>
            <a:r>
              <a:rPr lang="en-AU" dirty="0"/>
              <a:t>I have over 10 years of research experience in the field of performance and image enhancing drugs (PIEDs) and alcohol and other drugs more broadly. I have led the development of the GP PIED Guide to Harm Minimisation that relatively recently was released. </a:t>
            </a:r>
          </a:p>
          <a:p>
            <a:endParaRPr lang="en-AU" dirty="0"/>
          </a:p>
          <a:p>
            <a:r>
              <a:rPr lang="en-AU" dirty="0"/>
              <a:t>I am also the Editor-in-Chief of Performance Enhancement &amp; Health and the Director of the Human Enhancement Drugs Network (HEDN). </a:t>
            </a:r>
          </a:p>
        </p:txBody>
      </p:sp>
      <p:sp>
        <p:nvSpPr>
          <p:cNvPr id="4" name="Slide Number Placeholder 3"/>
          <p:cNvSpPr>
            <a:spLocks noGrp="1"/>
          </p:cNvSpPr>
          <p:nvPr>
            <p:ph type="sldNum" sz="quarter" idx="5"/>
          </p:nvPr>
        </p:nvSpPr>
        <p:spPr/>
        <p:txBody>
          <a:bodyPr/>
          <a:lstStyle/>
          <a:p>
            <a:fld id="{C07A0505-5E97-4FA9-B8D3-A1B2ED416349}" type="slidenum">
              <a:rPr lang="en-AU" smtClean="0"/>
              <a:t>1</a:t>
            </a:fld>
            <a:endParaRPr lang="en-AU"/>
          </a:p>
        </p:txBody>
      </p:sp>
    </p:spTree>
    <p:extLst>
      <p:ext uri="{BB962C8B-B14F-4D97-AF65-F5344CB8AC3E}">
        <p14:creationId xmlns:p14="http://schemas.microsoft.com/office/powerpoint/2010/main" val="65552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a:t>
            </a:r>
            <a:r>
              <a:rPr lang="en-US" baseline="0" dirty="0"/>
              <a:t> do people administer non-prescribed steroids?</a:t>
            </a:r>
          </a:p>
          <a:p>
            <a:endParaRPr lang="en-US" baseline="0" dirty="0"/>
          </a:p>
          <a:p>
            <a:r>
              <a:rPr lang="en-AU" baseline="0" dirty="0"/>
              <a:t>AAS are mainly injected or taken orally, depending on the product, and it is common to see people using a mixture of both injectable and oral products. </a:t>
            </a:r>
          </a:p>
          <a:p>
            <a:endParaRPr lang="en-AU" baseline="0" dirty="0"/>
          </a:p>
          <a:p>
            <a:r>
              <a:rPr lang="en-AU" baseline="0" dirty="0"/>
              <a:t>For example, in a global study involving more than a 1000 men who used steroids, around 30% reported using both injectables and oral steroids in their lifetime. </a:t>
            </a:r>
          </a:p>
          <a:p>
            <a:endParaRPr lang="en-US" baseline="0" dirty="0"/>
          </a:p>
          <a:p>
            <a:pPr marL="0" indent="0" fontAlgn="auto">
              <a:spcBef>
                <a:spcPts val="0"/>
              </a:spcBef>
              <a:spcAft>
                <a:spcPts val="0"/>
              </a:spcAft>
              <a:buFont typeface="Arial" panose="020B0604020202020204" pitchFamily="34" charset="0"/>
              <a:buNone/>
              <a:defRPr/>
            </a:pPr>
            <a:r>
              <a:rPr lang="en-AU" dirty="0"/>
              <a:t>Both routes of administration carry risks, either via the injecting process</a:t>
            </a:r>
            <a:r>
              <a:rPr lang="en-AU" baseline="0" dirty="0"/>
              <a:t>. For example, one Australian study showed that 56% of people who </a:t>
            </a:r>
            <a:r>
              <a:rPr lang="en-AU" sz="2000" dirty="0">
                <a:latin typeface="Calibri" panose="020F0502020204030204" pitchFamily="34" charset="0"/>
              </a:rPr>
              <a:t>injected steroids </a:t>
            </a:r>
            <a:r>
              <a:rPr lang="en-AU" sz="2000" dirty="0"/>
              <a:t>reported experiencing at least one injection-related problem in their lifetime,</a:t>
            </a:r>
            <a:r>
              <a:rPr lang="en-AU" sz="2000" baseline="0" dirty="0"/>
              <a:t> such as abscesses, scarring and hard lumps, and swelling of arm and leg. </a:t>
            </a:r>
            <a:endParaRPr lang="en-AU" dirty="0"/>
          </a:p>
          <a:p>
            <a:endParaRPr lang="en-AU" dirty="0"/>
          </a:p>
          <a:p>
            <a:r>
              <a:rPr lang="en-AU" dirty="0"/>
              <a:t>But then there is also the risk of liver dysfunction caused by using oral products.</a:t>
            </a:r>
          </a:p>
          <a:p>
            <a:endParaRPr lang="en-AU" dirty="0"/>
          </a:p>
          <a:p>
            <a:r>
              <a:rPr lang="en-AU" dirty="0"/>
              <a:t>When injected,</a:t>
            </a:r>
            <a:r>
              <a:rPr lang="en-AU" baseline="0" dirty="0"/>
              <a:t> steroids </a:t>
            </a:r>
            <a:r>
              <a:rPr lang="en-AU" dirty="0"/>
              <a:t>are generally administrated intra-muscularly, typically into the glute, outer thigh or shoulder. </a:t>
            </a:r>
          </a:p>
          <a:p>
            <a:endParaRPr lang="en-AU" dirty="0"/>
          </a:p>
          <a:p>
            <a:r>
              <a:rPr lang="en-AU" dirty="0"/>
              <a:t>I would recommend having a look at the PIED  guide, as there are several resources for health</a:t>
            </a:r>
            <a:r>
              <a:rPr lang="en-AU" baseline="0" dirty="0"/>
              <a:t> professionals and patients which discuss the safest techniques for reducing AAS injecting related harm, including a video. </a:t>
            </a:r>
            <a:endParaRPr lang="en-US" dirty="0"/>
          </a:p>
        </p:txBody>
      </p:sp>
      <p:sp>
        <p:nvSpPr>
          <p:cNvPr id="4" name="Slide Number Placeholder 3"/>
          <p:cNvSpPr>
            <a:spLocks noGrp="1"/>
          </p:cNvSpPr>
          <p:nvPr>
            <p:ph type="sldNum" sz="quarter" idx="5"/>
          </p:nvPr>
        </p:nvSpPr>
        <p:spPr/>
        <p:txBody>
          <a:bodyPr/>
          <a:lstStyle/>
          <a:p>
            <a:fld id="{C07A0505-5E97-4FA9-B8D3-A1B2ED416349}" type="slidenum">
              <a:rPr lang="en-AU" smtClean="0"/>
              <a:t>10</a:t>
            </a:fld>
            <a:endParaRPr lang="en-AU"/>
          </a:p>
        </p:txBody>
      </p:sp>
    </p:spTree>
    <p:extLst>
      <p:ext uri="{BB962C8B-B14F-4D97-AF65-F5344CB8AC3E}">
        <p14:creationId xmlns:p14="http://schemas.microsoft.com/office/powerpoint/2010/main" val="1379677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a wide range of health harms that are related to:</a:t>
            </a:r>
          </a:p>
          <a:p>
            <a:endParaRPr lang="en-AU" dirty="0"/>
          </a:p>
          <a:p>
            <a:r>
              <a:rPr lang="en-AU" dirty="0"/>
              <a:t>READ SLIDE</a:t>
            </a:r>
          </a:p>
          <a:p>
            <a:endParaRPr lang="en-AU" dirty="0"/>
          </a:p>
          <a:p>
            <a:r>
              <a:rPr lang="en-AU" dirty="0"/>
              <a:t>Note that Kay will say more regarding injecting-related harms. </a:t>
            </a:r>
          </a:p>
          <a:p>
            <a:endParaRPr lang="en-AU" dirty="0"/>
          </a:p>
          <a:p>
            <a:r>
              <a:rPr lang="en-AU" dirty="0"/>
              <a:t>Adverse effects that have been well-established in relation to steroid use are cardiovascular issues, cognitive deficiencies, and steroid dependence and depression. </a:t>
            </a:r>
          </a:p>
          <a:p>
            <a:endParaRPr lang="en-AU" dirty="0"/>
          </a:p>
          <a:p>
            <a:r>
              <a:rPr lang="en-AU" dirty="0"/>
              <a:t>In my work with health professionals something that is often noted as a reason for which patients present are symptoms related to steroid withdrawal, such as decreased libido, being tired, feeling depressed, which often related to hypogonadism. I believe my colleague Dr Han will come back to this. </a:t>
            </a:r>
          </a:p>
          <a:p>
            <a:endParaRPr lang="en-AU" dirty="0"/>
          </a:p>
          <a:p>
            <a:r>
              <a:rPr lang="en-AU" dirty="0"/>
              <a:t>It is however important to remember that not everyone will experience adverse effects, that many are reversible when stopped, for example hair loss and acne, and that people also experience pleasurable effects. </a:t>
            </a:r>
          </a:p>
          <a:p>
            <a:endParaRPr lang="en-AU" dirty="0"/>
          </a:p>
          <a:p>
            <a:r>
              <a:rPr lang="en-AU" dirty="0"/>
              <a:t>Pleasurable effects, for instance, that have been reported are increased body image satisfaction, increased sex drive, increased confidence and increased muscularity. </a:t>
            </a:r>
          </a:p>
          <a:p>
            <a:endParaRPr lang="en-AU" dirty="0"/>
          </a:p>
          <a:p>
            <a:r>
              <a:rPr lang="en-GB" dirty="0"/>
              <a:t>Someone is also more or less likely to develop adverse effects depending on their duration of use, the amount used, the type of substances used, and so on. For example, steroids can impact your cholesterol which does not necessarily carry an immediate threat. However, long term disturbances may increase the risk of cardiovascular incidents. </a:t>
            </a:r>
          </a:p>
          <a:p>
            <a:endParaRPr lang="en-GB" dirty="0">
              <a:highlight>
                <a:srgbClr val="FFFF00"/>
              </a:highlight>
            </a:endParaRPr>
          </a:p>
          <a:p>
            <a:r>
              <a:rPr lang="en-GB" dirty="0">
                <a:highlight>
                  <a:srgbClr val="FFFF00"/>
                </a:highlight>
              </a:rPr>
              <a:t>And when we then think of the blast and cruise approach I mentioned earlier we do see in research that this group is more likely to report adverse effects due to not halting their use. </a:t>
            </a:r>
          </a:p>
          <a:p>
            <a:endParaRPr lang="en-GB" dirty="0">
              <a:highlight>
                <a:srgbClr val="FFFF00"/>
              </a:highlight>
            </a:endParaRPr>
          </a:p>
          <a:p>
            <a:r>
              <a:rPr lang="en-GB" dirty="0">
                <a:highlight>
                  <a:srgbClr val="FFFF00"/>
                </a:highlight>
              </a:rPr>
              <a:t>We particularly see that younger consumers are adopting this blast and cruise approach. But outside of not stopping, we also see that they tend to use high quantities, more different steroids at once, and other PIEDs. This is concerning as this increases the risk of developing adverse effects. </a:t>
            </a:r>
          </a:p>
          <a:p>
            <a:endParaRPr lang="en-AU" dirty="0"/>
          </a:p>
        </p:txBody>
      </p:sp>
      <p:sp>
        <p:nvSpPr>
          <p:cNvPr id="4" name="Slide Number Placeholder 3"/>
          <p:cNvSpPr>
            <a:spLocks noGrp="1"/>
          </p:cNvSpPr>
          <p:nvPr>
            <p:ph type="sldNum" sz="quarter" idx="5"/>
          </p:nvPr>
        </p:nvSpPr>
        <p:spPr/>
        <p:txBody>
          <a:bodyPr/>
          <a:lstStyle/>
          <a:p>
            <a:fld id="{C07A0505-5E97-4FA9-B8D3-A1B2ED416349}" type="slidenum">
              <a:rPr lang="en-AU" smtClean="0"/>
              <a:t>11</a:t>
            </a:fld>
            <a:endParaRPr lang="en-AU"/>
          </a:p>
        </p:txBody>
      </p:sp>
    </p:spTree>
    <p:extLst>
      <p:ext uri="{BB962C8B-B14F-4D97-AF65-F5344CB8AC3E}">
        <p14:creationId xmlns:p14="http://schemas.microsoft.com/office/powerpoint/2010/main" val="380115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just want to talk a little bit about steroid dependence. </a:t>
            </a:r>
          </a:p>
          <a:p>
            <a:endParaRPr lang="en-AU" dirty="0"/>
          </a:p>
          <a:p>
            <a:r>
              <a:rPr lang="en-AU" dirty="0"/>
              <a:t>In terms of steroid dependence, it is important to note that research is pointing to two pathways into dependence. </a:t>
            </a:r>
          </a:p>
          <a:p>
            <a:endParaRPr lang="en-AU" dirty="0"/>
          </a:p>
          <a:p>
            <a:r>
              <a:rPr lang="en-AU" dirty="0"/>
              <a:t>Dependence is characterized by long-term use of steroids, often for many years, and frequently in spite of side effects. </a:t>
            </a:r>
          </a:p>
          <a:p>
            <a:endParaRPr lang="en-AU" dirty="0"/>
          </a:p>
          <a:p>
            <a:r>
              <a:rPr lang="en-AU" dirty="0"/>
              <a:t>Steroid dependence may be part of a larger pattern of dependence on PIEDs, involving other substances in addition to steroids, such as human growth hormone, insulin, and weight-loss drugs such as clenbuterol, amphetamines, and thyroid hormones.  </a:t>
            </a:r>
          </a:p>
          <a:p>
            <a:endParaRPr lang="en-AU" dirty="0"/>
          </a:p>
          <a:p>
            <a:r>
              <a:rPr lang="en-AU" dirty="0"/>
              <a:t>Physical appearance concerns are uniquely associated with the severity of steroid dependence and depression in steroid consumers. </a:t>
            </a:r>
          </a:p>
          <a:p>
            <a:endParaRPr lang="en-AU" dirty="0"/>
          </a:p>
          <a:p>
            <a:r>
              <a:rPr lang="en-AU" dirty="0"/>
              <a:t>There appears to be a “body image” pathway into dependence, in which the individual becomes preoccupied that he will lose muscle size when he stops taking steroids and becomes reluctant to stop his use even for a short interval. This is also referred to as muscle dysmorphia, or as the media would like to call it ‘bigorexia’, in which a person is muscular and trained but sees himself as really small. </a:t>
            </a:r>
          </a:p>
          <a:p>
            <a:endParaRPr lang="en-AU" dirty="0"/>
          </a:p>
          <a:p>
            <a:r>
              <a:rPr lang="en-AU" dirty="0"/>
              <a:t>Another way is when consumers stop using steroids and their natural testosterone production stays suppressed and does not start naturally. The medical term for this is what I referred to earlier as hypogonadism. This can lead to a loss of sex drive, being tired, and in some cases serious depression. Instead of going to a GP, consumers will just start a new cycle to avoid these feelings. This seems to be a more common pathway to steroid dependence as opposed to the body image pathway. </a:t>
            </a:r>
          </a:p>
          <a:p>
            <a:endParaRPr lang="en-AU" dirty="0"/>
          </a:p>
          <a:p>
            <a:r>
              <a:rPr lang="en-AU" dirty="0"/>
              <a:t>Research and my work with GPs generally see little steroid consumers who meet the diagnosis for a body image disorder. Although it is good to be mindful of potential underlying body image disorders, it seems that for many patients this is not necessarily an issue. So, it is important to remember that most people who use steroids do not have a body image disorder, but what we do see is that if people have a body image disorder that they have an increased risk of using steroids. </a:t>
            </a:r>
          </a:p>
          <a:p>
            <a:endParaRPr lang="en-AU" dirty="0"/>
          </a:p>
        </p:txBody>
      </p:sp>
      <p:sp>
        <p:nvSpPr>
          <p:cNvPr id="4" name="Slide Number Placeholder 3"/>
          <p:cNvSpPr>
            <a:spLocks noGrp="1"/>
          </p:cNvSpPr>
          <p:nvPr>
            <p:ph type="sldNum" sz="quarter" idx="5"/>
          </p:nvPr>
        </p:nvSpPr>
        <p:spPr/>
        <p:txBody>
          <a:bodyPr/>
          <a:lstStyle/>
          <a:p>
            <a:fld id="{C07A0505-5E97-4FA9-B8D3-A1B2ED416349}" type="slidenum">
              <a:rPr lang="en-AU" smtClean="0"/>
              <a:t>12</a:t>
            </a:fld>
            <a:endParaRPr lang="en-AU"/>
          </a:p>
        </p:txBody>
      </p:sp>
    </p:spTree>
    <p:extLst>
      <p:ext uri="{BB962C8B-B14F-4D97-AF65-F5344CB8AC3E}">
        <p14:creationId xmlns:p14="http://schemas.microsoft.com/office/powerpoint/2010/main" val="3641879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07A0505-5E97-4FA9-B8D3-A1B2ED416349}" type="slidenum">
              <a:rPr lang="en-AU" smtClean="0"/>
              <a:t>13</a:t>
            </a:fld>
            <a:endParaRPr lang="en-AU"/>
          </a:p>
        </p:txBody>
      </p:sp>
    </p:spTree>
    <p:extLst>
      <p:ext uri="{BB962C8B-B14F-4D97-AF65-F5344CB8AC3E}">
        <p14:creationId xmlns:p14="http://schemas.microsoft.com/office/powerpoint/2010/main" val="389535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763" lvl="1" indent="-309524">
              <a:lnSpc>
                <a:spcPct val="85000"/>
              </a:lnSpc>
              <a:spcAft>
                <a:spcPts val="1300"/>
              </a:spcAft>
              <a:buFont typeface="Arial" panose="020B0604020202020204" pitchFamily="34" charset="0"/>
              <a:buChar char="•"/>
            </a:pPr>
            <a:endParaRPr lang="en-AU" dirty="0">
              <a:solidFill>
                <a:schemeClr val="accent1"/>
              </a:solidFill>
            </a:endParaRPr>
          </a:p>
        </p:txBody>
      </p:sp>
      <p:sp>
        <p:nvSpPr>
          <p:cNvPr id="4" name="Slide Number Placeholder 3"/>
          <p:cNvSpPr>
            <a:spLocks noGrp="1"/>
          </p:cNvSpPr>
          <p:nvPr>
            <p:ph type="sldNum" sz="quarter" idx="5"/>
          </p:nvPr>
        </p:nvSpPr>
        <p:spPr/>
        <p:txBody>
          <a:bodyPr/>
          <a:lstStyle/>
          <a:p>
            <a:fld id="{EAC0B053-D806-4D2F-B9E9-3584CDAF61A1}" type="slidenum">
              <a:rPr lang="en-AU" smtClean="0"/>
              <a:t>14</a:t>
            </a:fld>
            <a:endParaRPr lang="en-AU"/>
          </a:p>
        </p:txBody>
      </p:sp>
    </p:spTree>
    <p:extLst>
      <p:ext uri="{BB962C8B-B14F-4D97-AF65-F5344CB8AC3E}">
        <p14:creationId xmlns:p14="http://schemas.microsoft.com/office/powerpoint/2010/main" val="195636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learning aim of</a:t>
            </a:r>
            <a:r>
              <a:rPr lang="en-US" baseline="0" dirty="0"/>
              <a:t> this presentation is…</a:t>
            </a:r>
          </a:p>
          <a:p>
            <a:endParaRPr lang="en-US" baseline="0" dirty="0"/>
          </a:p>
          <a:p>
            <a:endParaRPr lang="en-US" baseline="0" dirty="0"/>
          </a:p>
          <a:p>
            <a:r>
              <a:rPr lang="en-US" baseline="0" dirty="0"/>
              <a:t>After this webinar you should:</a:t>
            </a:r>
          </a:p>
          <a:p>
            <a:r>
              <a:rPr lang="en-US" baseline="0" dirty="0"/>
              <a:t>- Be able to…</a:t>
            </a:r>
            <a:endParaRPr lang="en-US" dirty="0"/>
          </a:p>
          <a:p>
            <a:endParaRPr lang="en-AU" dirty="0"/>
          </a:p>
        </p:txBody>
      </p:sp>
      <p:sp>
        <p:nvSpPr>
          <p:cNvPr id="4" name="Slide Number Placeholder 3"/>
          <p:cNvSpPr>
            <a:spLocks noGrp="1"/>
          </p:cNvSpPr>
          <p:nvPr>
            <p:ph type="sldNum" sz="quarter" idx="5"/>
          </p:nvPr>
        </p:nvSpPr>
        <p:spPr/>
        <p:txBody>
          <a:bodyPr/>
          <a:lstStyle/>
          <a:p>
            <a:fld id="{C07A0505-5E97-4FA9-B8D3-A1B2ED416349}" type="slidenum">
              <a:rPr lang="en-AU" smtClean="0"/>
              <a:t>2</a:t>
            </a:fld>
            <a:endParaRPr lang="en-AU"/>
          </a:p>
        </p:txBody>
      </p:sp>
    </p:spTree>
    <p:extLst>
      <p:ext uri="{BB962C8B-B14F-4D97-AF65-F5344CB8AC3E}">
        <p14:creationId xmlns:p14="http://schemas.microsoft.com/office/powerpoint/2010/main" val="100548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Most of the information I am presenting today is based on the </a:t>
            </a:r>
            <a:r>
              <a:rPr lang="en-AU" i="1" dirty="0"/>
              <a:t>Guide </a:t>
            </a:r>
            <a:r>
              <a:rPr lang="en-GB" sz="1200" i="1" dirty="0">
                <a:solidFill>
                  <a:schemeClr val="accent1">
                    <a:lumMod val="75000"/>
                  </a:schemeClr>
                </a:solidFill>
                <a:latin typeface="Calibri" panose="020F0502020204030204" pitchFamily="34" charset="0"/>
                <a:cs typeface="Calibri" panose="020F0502020204030204" pitchFamily="34" charset="0"/>
              </a:rPr>
              <a:t>to harm minimisation for patients using non-prescribed Anabolic-Androgenic Steroids (AAS) and other Performance and Image Enhancing Drugs (PIEDs) </a:t>
            </a:r>
            <a:r>
              <a:rPr lang="en-GB" sz="1200" i="0" dirty="0">
                <a:solidFill>
                  <a:schemeClr val="accent1">
                    <a:lumMod val="75000"/>
                  </a:schemeClr>
                </a:solidFill>
                <a:latin typeface="Calibri" panose="020F0502020204030204" pitchFamily="34" charset="0"/>
                <a:cs typeface="Calibri" panose="020F0502020204030204" pitchFamily="34" charset="0"/>
              </a:rPr>
              <a:t>I developed with several colleagues including Dr Esther Han and Kay Stanton. </a:t>
            </a:r>
            <a:endParaRPr lang="en-AU" i="1" dirty="0"/>
          </a:p>
          <a:p>
            <a:endParaRPr lang="en-AU" dirty="0"/>
          </a:p>
          <a:p>
            <a:r>
              <a:rPr lang="en-AU" dirty="0"/>
              <a:t>This Guide is freely available on the Sydney North Health Network website.</a:t>
            </a:r>
          </a:p>
          <a:p>
            <a:endParaRPr lang="en-AU" dirty="0"/>
          </a:p>
          <a:p>
            <a:r>
              <a:rPr lang="en-AU" dirty="0"/>
              <a:t>It</a:t>
            </a:r>
            <a:r>
              <a:rPr lang="en-AU" baseline="0" dirty="0"/>
              <a:t> covers aspects such as red flags, background, assessment, management tips, referral sources, information for health professionals and patients, and gives access to several webinars. </a:t>
            </a:r>
            <a:endParaRPr lang="en-AU" dirty="0"/>
          </a:p>
          <a:p>
            <a:endParaRPr lang="en-AU" dirty="0"/>
          </a:p>
        </p:txBody>
      </p:sp>
      <p:sp>
        <p:nvSpPr>
          <p:cNvPr id="4" name="Slide Number Placeholder 3"/>
          <p:cNvSpPr>
            <a:spLocks noGrp="1"/>
          </p:cNvSpPr>
          <p:nvPr>
            <p:ph type="sldNum" sz="quarter" idx="5"/>
          </p:nvPr>
        </p:nvSpPr>
        <p:spPr/>
        <p:txBody>
          <a:bodyPr/>
          <a:lstStyle/>
          <a:p>
            <a:fld id="{C07A0505-5E97-4FA9-B8D3-A1B2ED416349}" type="slidenum">
              <a:rPr lang="en-AU" smtClean="0"/>
              <a:t>3</a:t>
            </a:fld>
            <a:endParaRPr lang="en-AU"/>
          </a:p>
        </p:txBody>
      </p:sp>
    </p:spTree>
    <p:extLst>
      <p:ext uri="{BB962C8B-B14F-4D97-AF65-F5344CB8AC3E}">
        <p14:creationId xmlns:p14="http://schemas.microsoft.com/office/powerpoint/2010/main" val="2771585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
                <a:srgbClr val="8064A9"/>
              </a:buClr>
              <a:buSzTx/>
              <a:buFont typeface="Wingdings 2" panose="05020102010507070707" pitchFamily="18" charset="2"/>
              <a:buNone/>
              <a:tabLst/>
              <a:defRPr/>
            </a:pPr>
            <a:r>
              <a:rPr lang="en-SG" dirty="0"/>
              <a:t>So, let’s start of with what PIEDs</a:t>
            </a:r>
            <a:r>
              <a:rPr lang="en-SG" baseline="0" dirty="0"/>
              <a:t> actually are. </a:t>
            </a:r>
          </a:p>
          <a:p>
            <a:pPr marL="0" lvl="0" indent="0">
              <a:lnSpc>
                <a:spcPct val="90000"/>
              </a:lnSpc>
              <a:spcBef>
                <a:spcPts val="1000"/>
              </a:spcBef>
              <a:spcAft>
                <a:spcPts val="0"/>
              </a:spcAft>
              <a:buClr>
                <a:srgbClr val="8064A9"/>
              </a:buClr>
              <a:buFont typeface="Wingdings 2" panose="05020102010507070707" pitchFamily="18" charset="2"/>
              <a:buNone/>
              <a:defRPr/>
            </a:pPr>
            <a:endParaRPr lang="en-AU" b="1" spc="0" dirty="0">
              <a:solidFill>
                <a:schemeClr val="accent1">
                  <a:lumMod val="75000"/>
                </a:schemeClr>
              </a:solidFill>
              <a:latin typeface="Calibri" panose="020F0502020204030204" pitchFamily="34" charset="0"/>
              <a:cs typeface="Calibri" panose="020F0502020204030204" pitchFamily="34" charset="0"/>
            </a:endParaRPr>
          </a:p>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b="1" spc="0" dirty="0">
                <a:solidFill>
                  <a:schemeClr val="accent1">
                    <a:lumMod val="75000"/>
                  </a:schemeClr>
                </a:solidFill>
                <a:latin typeface="Calibri" panose="020F0502020204030204" pitchFamily="34" charset="0"/>
                <a:cs typeface="Calibri" panose="020F0502020204030204" pitchFamily="34" charset="0"/>
              </a:rPr>
              <a:t>Performance and image enhancing drugs (PIEDs)</a:t>
            </a:r>
            <a:r>
              <a:rPr lang="en-AU" spc="0" dirty="0">
                <a:solidFill>
                  <a:schemeClr val="accent1">
                    <a:lumMod val="75000"/>
                  </a:schemeClr>
                </a:solidFill>
                <a:latin typeface="Calibri" panose="020F0502020204030204" pitchFamily="34" charset="0"/>
                <a:cs typeface="Calibri" panose="020F0502020204030204" pitchFamily="34" charset="0"/>
              </a:rPr>
              <a:t> are drugs used to enhance the appearance of a person and/or to improve their physical capabilities such as strength or endurance. </a:t>
            </a:r>
          </a:p>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spc="0" dirty="0">
                <a:solidFill>
                  <a:schemeClr val="accent1">
                    <a:lumMod val="75000"/>
                  </a:schemeClr>
                </a:solidFill>
                <a:latin typeface="Calibri" panose="020F0502020204030204" pitchFamily="34" charset="0"/>
                <a:cs typeface="Calibri" panose="020F0502020204030204" pitchFamily="34" charset="0"/>
              </a:rPr>
              <a:t>The term represents a wide range of substances, but the oldest and largest group used are non-prescribed anabolic-androgenic steroids (AAS). They have been used since the at least the late 1940s. </a:t>
            </a:r>
          </a:p>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spc="0" dirty="0">
                <a:solidFill>
                  <a:schemeClr val="accent1">
                    <a:lumMod val="75000"/>
                  </a:schemeClr>
                </a:solidFill>
                <a:latin typeface="Calibri" panose="020F0502020204030204" pitchFamily="34" charset="0"/>
                <a:cs typeface="Calibri" panose="020F0502020204030204" pitchFamily="34" charset="0"/>
              </a:rPr>
              <a:t>The term PIEDs is generally used as people who use non-prescribed AAS commonly use other enhancement substances. </a:t>
            </a:r>
          </a:p>
          <a:p>
            <a:endParaRPr lang="en-AU" dirty="0"/>
          </a:p>
        </p:txBody>
      </p:sp>
      <p:sp>
        <p:nvSpPr>
          <p:cNvPr id="4" name="Slide Number Placeholder 3"/>
          <p:cNvSpPr>
            <a:spLocks noGrp="1"/>
          </p:cNvSpPr>
          <p:nvPr>
            <p:ph type="sldNum" sz="quarter" idx="5"/>
          </p:nvPr>
        </p:nvSpPr>
        <p:spPr/>
        <p:txBody>
          <a:bodyPr/>
          <a:lstStyle/>
          <a:p>
            <a:fld id="{C07A0505-5E97-4FA9-B8D3-A1B2ED416349}" type="slidenum">
              <a:rPr lang="en-AU" smtClean="0"/>
              <a:t>4</a:t>
            </a:fld>
            <a:endParaRPr lang="en-AU"/>
          </a:p>
        </p:txBody>
      </p:sp>
    </p:spTree>
    <p:extLst>
      <p:ext uri="{BB962C8B-B14F-4D97-AF65-F5344CB8AC3E}">
        <p14:creationId xmlns:p14="http://schemas.microsoft.com/office/powerpoint/2010/main" val="2879153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what types of PIEDs are typically used? </a:t>
            </a:r>
          </a:p>
          <a:p>
            <a:endParaRPr lang="en-AU" dirty="0"/>
          </a:p>
          <a:p>
            <a:r>
              <a:rPr lang="en-AU" dirty="0"/>
              <a:t>The main substance used, at least by</a:t>
            </a:r>
            <a:r>
              <a:rPr lang="en-AU" baseline="0" dirty="0"/>
              <a:t> men, is as already said anabolic-androgenic steroids</a:t>
            </a:r>
            <a:r>
              <a:rPr lang="en-AU" dirty="0"/>
              <a:t>, which is typically used in combination with other PIEDs. </a:t>
            </a:r>
          </a:p>
          <a:p>
            <a:endParaRPr lang="en-AU" dirty="0"/>
          </a:p>
          <a:p>
            <a:r>
              <a:rPr lang="en-AU" dirty="0"/>
              <a:t>People who use non-prescribed AAS often use other types of PIEDs and illicit substances to (1) achieve augmented effects, (2) to minimise adverse effects of AAS use, and (3) for recreational purposes. </a:t>
            </a:r>
          </a:p>
          <a:p>
            <a:endParaRPr lang="en-AU" dirty="0"/>
          </a:p>
          <a:p>
            <a:r>
              <a:rPr lang="en-AU" dirty="0"/>
              <a:t>The table of the right</a:t>
            </a:r>
            <a:r>
              <a:rPr lang="en-AU" baseline="0" dirty="0"/>
              <a:t> just shows some examples of other substances used. </a:t>
            </a:r>
          </a:p>
          <a:p>
            <a:endParaRPr lang="en-AU" baseline="0" dirty="0"/>
          </a:p>
          <a:p>
            <a:r>
              <a:rPr lang="en-AU" baseline="0" dirty="0"/>
              <a:t>For example, Tamoxifen is used to prevent gynaecomastia, human growth hormones are used for its anabolic effects and strength, to burn fat, and for weight loss., and ephedrine is used to increase energy and boost training, and to enhance weight loss.</a:t>
            </a:r>
          </a:p>
          <a:p>
            <a:endParaRPr lang="en-AU" baseline="0" dirty="0"/>
          </a:p>
          <a:p>
            <a:r>
              <a:rPr lang="en-AU" baseline="0" dirty="0"/>
              <a:t>For more information on this, I would like to refer to the Guide we developed which gives a more comprehensive overview of the different types of PIEDs being used, and why they are being used.</a:t>
            </a:r>
          </a:p>
        </p:txBody>
      </p:sp>
      <p:sp>
        <p:nvSpPr>
          <p:cNvPr id="4" name="Slide Number Placeholder 3"/>
          <p:cNvSpPr>
            <a:spLocks noGrp="1"/>
          </p:cNvSpPr>
          <p:nvPr>
            <p:ph type="sldNum" sz="quarter" idx="5"/>
          </p:nvPr>
        </p:nvSpPr>
        <p:spPr/>
        <p:txBody>
          <a:bodyPr/>
          <a:lstStyle/>
          <a:p>
            <a:fld id="{C07A0505-5E97-4FA9-B8D3-A1B2ED416349}" type="slidenum">
              <a:rPr lang="en-AU" smtClean="0"/>
              <a:t>5</a:t>
            </a:fld>
            <a:endParaRPr lang="en-AU"/>
          </a:p>
        </p:txBody>
      </p:sp>
    </p:spTree>
    <p:extLst>
      <p:ext uri="{BB962C8B-B14F-4D97-AF65-F5344CB8AC3E}">
        <p14:creationId xmlns:p14="http://schemas.microsoft.com/office/powerpoint/2010/main" val="2568535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Just to give some examples of steroids. So in this slide,</a:t>
            </a:r>
            <a:r>
              <a:rPr lang="en-AU" baseline="0" dirty="0"/>
              <a:t> you can see three different types. </a:t>
            </a:r>
          </a:p>
          <a:p>
            <a:endParaRPr lang="en-AU" baseline="0" dirty="0"/>
          </a:p>
          <a:p>
            <a:r>
              <a:rPr lang="en-AU" baseline="0" dirty="0"/>
              <a:t>Mention the ones in the slide. </a:t>
            </a:r>
            <a:endParaRPr lang="en-AU" dirty="0"/>
          </a:p>
          <a:p>
            <a:endParaRPr lang="en-AU" dirty="0"/>
          </a:p>
          <a:p>
            <a:r>
              <a:rPr lang="en-AU" dirty="0"/>
              <a:t>Oral tablets seems to be more popular amongst younger consumers.</a:t>
            </a:r>
            <a:r>
              <a:rPr lang="en-AU" baseline="0" dirty="0"/>
              <a:t> An particular issue with oral steroids however is that they </a:t>
            </a:r>
            <a:r>
              <a:rPr lang="en-AU" dirty="0"/>
              <a:t>are more toxic to the liver. </a:t>
            </a:r>
            <a:endParaRPr lang="en-SG" dirty="0"/>
          </a:p>
          <a:p>
            <a:endParaRPr lang="en-AU" dirty="0"/>
          </a:p>
        </p:txBody>
      </p:sp>
      <p:sp>
        <p:nvSpPr>
          <p:cNvPr id="4" name="Slide Number Placeholder 3"/>
          <p:cNvSpPr>
            <a:spLocks noGrp="1"/>
          </p:cNvSpPr>
          <p:nvPr>
            <p:ph type="sldNum" sz="quarter" idx="5"/>
          </p:nvPr>
        </p:nvSpPr>
        <p:spPr/>
        <p:txBody>
          <a:bodyPr/>
          <a:lstStyle/>
          <a:p>
            <a:fld id="{C07A0505-5E97-4FA9-B8D3-A1B2ED416349}" type="slidenum">
              <a:rPr lang="en-AU" smtClean="0"/>
              <a:t>6</a:t>
            </a:fld>
            <a:endParaRPr lang="en-AU"/>
          </a:p>
        </p:txBody>
      </p:sp>
    </p:spTree>
    <p:extLst>
      <p:ext uri="{BB962C8B-B14F-4D97-AF65-F5344CB8AC3E}">
        <p14:creationId xmlns:p14="http://schemas.microsoft.com/office/powerpoint/2010/main" val="136031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now have a look</a:t>
            </a:r>
            <a:r>
              <a:rPr lang="en-AU" baseline="0" dirty="0"/>
              <a:t> at the prevalence rate in Australia. </a:t>
            </a:r>
            <a:endParaRPr lang="en-AU" dirty="0"/>
          </a:p>
          <a:p>
            <a:endParaRPr lang="en-AU" dirty="0"/>
          </a:p>
          <a:p>
            <a:r>
              <a:rPr lang="en-AU" dirty="0"/>
              <a:t>When we look at population studies we see that the use of PIEDs for non-medical reasons in relatively low. </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 </a:t>
            </a:r>
            <a:r>
              <a:rPr lang="en-GB" dirty="0"/>
              <a:t>National Drug Strategy Household Survey shows </a:t>
            </a:r>
            <a:r>
              <a:rPr lang="en-AU" dirty="0"/>
              <a:t>despite the overall number being small, there has been a growing trend in non-medical steroid use in the previous decade. Only 0.3% of people had done so in their lifetime from 2001 to 2007, but the proportion rose to 0.6% by 2016 and increased again to 0.8% in 2019.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However, these numbers are much higher when looking at studies that specifically target high-risk environments such as bodybuilding gyms. For example, one Australian study showed that the 51% of male gym users used non-prescribed steroids and other PIEDs.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This is however very targeted and does not give a good overview of the use in the general population. There are also some methodological issues with most population studies. So, the true prevalence rate in Australia in unknown.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But there are indicators that PIED use is rapidly growing, particularly in the time period 2005-2015.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For example, the </a:t>
            </a:r>
            <a:r>
              <a:rPr lang="en-GB" dirty="0"/>
              <a:t>Australian Needle Syringe Program survey National Data Report shows a significant increase in PIEDs as ‘last drug injected’ over the period 2010-2014, being 7 per cent, followed by small decline in 2021 (4%).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Interesting though, NSW is one of the states where last drug injected is higher than the national average, with numbers remaining stable at between 10% and 12%</a:t>
            </a:r>
            <a:r>
              <a:rPr lang="en-AU" dirty="0"/>
              <a:t>. Although it in 2021 all of the sudden dropped to 2%. It unclear what the reason for this is. It could be that less people used these services due to COVID. </a:t>
            </a:r>
          </a:p>
          <a:p>
            <a:endParaRPr lang="en-US" dirty="0"/>
          </a:p>
        </p:txBody>
      </p:sp>
      <p:sp>
        <p:nvSpPr>
          <p:cNvPr id="4" name="Slide Number Placeholder 3"/>
          <p:cNvSpPr>
            <a:spLocks noGrp="1"/>
          </p:cNvSpPr>
          <p:nvPr>
            <p:ph type="sldNum" sz="quarter" idx="5"/>
          </p:nvPr>
        </p:nvSpPr>
        <p:spPr/>
        <p:txBody>
          <a:bodyPr/>
          <a:lstStyle/>
          <a:p>
            <a:fld id="{C07A0505-5E97-4FA9-B8D3-A1B2ED416349}" type="slidenum">
              <a:rPr lang="en-AU" smtClean="0"/>
              <a:t>7</a:t>
            </a:fld>
            <a:endParaRPr lang="en-AU"/>
          </a:p>
        </p:txBody>
      </p:sp>
    </p:spTree>
    <p:extLst>
      <p:ext uri="{BB962C8B-B14F-4D97-AF65-F5344CB8AC3E}">
        <p14:creationId xmlns:p14="http://schemas.microsoft.com/office/powerpoint/2010/main" val="2725725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what age do people</a:t>
            </a:r>
            <a:r>
              <a:rPr lang="en-AU" baseline="0" dirty="0"/>
              <a:t> start using?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Between the ages of 20 and 24 years old - use can start as early as 14 years of age (rare).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We also see a group of older men (40 and over) who start using non-prescribed AAS mainly for anti-aging purposes. </a:t>
            </a:r>
          </a:p>
          <a:p>
            <a:pPr marL="171450" lvl="0" indent="-171450">
              <a:buFont typeface="Arial" panose="020B0604020202020204" pitchFamily="34" charset="0"/>
              <a:buChar char="•"/>
            </a:pP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But motivations for using non-prescribed AAS and PIEDs vary but the most common reported reason is for </a:t>
            </a:r>
            <a:r>
              <a:rPr lang="en-AU" sz="1200" i="1" kern="1200" dirty="0">
                <a:solidFill>
                  <a:schemeClr val="tx1"/>
                </a:solidFill>
                <a:effectLst/>
                <a:latin typeface="+mn-lt"/>
                <a:ea typeface="+mn-ea"/>
                <a:cs typeface="+mn-cs"/>
              </a:rPr>
              <a:t>aesthetic purposes</a:t>
            </a:r>
            <a:r>
              <a:rPr lang="en-AU" sz="1200" i="0" kern="1200" dirty="0">
                <a:solidFill>
                  <a:schemeClr val="tx1"/>
                </a:solidFill>
                <a:effectLst/>
                <a:latin typeface="+mn-lt"/>
                <a:ea typeface="+mn-ea"/>
                <a:cs typeface="+mn-cs"/>
              </a:rPr>
              <a:t>;</a:t>
            </a:r>
            <a:r>
              <a:rPr lang="en-AU" sz="1200" i="0" kern="1200" baseline="0" dirty="0">
                <a:solidFill>
                  <a:schemeClr val="tx1"/>
                </a:solidFill>
                <a:effectLst/>
                <a:latin typeface="+mn-lt"/>
                <a:ea typeface="+mn-ea"/>
                <a:cs typeface="+mn-cs"/>
              </a:rPr>
              <a:t> so </a:t>
            </a:r>
            <a:r>
              <a:rPr lang="en-AU" sz="1200" kern="1200" dirty="0">
                <a:solidFill>
                  <a:schemeClr val="tx1"/>
                </a:solidFill>
                <a:effectLst/>
                <a:latin typeface="+mn-lt"/>
                <a:ea typeface="+mn-ea"/>
                <a:cs typeface="+mn-cs"/>
              </a:rPr>
              <a:t>changing their body image or for cosmetic purposes.</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Other reported motivations are: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For recreational and competitive bodybuilding;</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To enhance sport performance;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To enhance occupational performance (e.g. security staff who uses AAS to become stronger);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Hormone replacement therapy</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Retaining youthfulness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For anti-aging purposes.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To aid injury pain/anxiety/increase confidence</a:t>
            </a:r>
          </a:p>
        </p:txBody>
      </p:sp>
      <p:sp>
        <p:nvSpPr>
          <p:cNvPr id="4" name="Slide Number Placeholder 3"/>
          <p:cNvSpPr>
            <a:spLocks noGrp="1"/>
          </p:cNvSpPr>
          <p:nvPr>
            <p:ph type="sldNum" sz="quarter" idx="5"/>
          </p:nvPr>
        </p:nvSpPr>
        <p:spPr/>
        <p:txBody>
          <a:bodyPr/>
          <a:lstStyle/>
          <a:p>
            <a:fld id="{C07A0505-5E97-4FA9-B8D3-A1B2ED416349}" type="slidenum">
              <a:rPr lang="en-AU" smtClean="0"/>
              <a:t>8</a:t>
            </a:fld>
            <a:endParaRPr lang="en-AU"/>
          </a:p>
        </p:txBody>
      </p:sp>
    </p:spTree>
    <p:extLst>
      <p:ext uri="{BB962C8B-B14F-4D97-AF65-F5344CB8AC3E}">
        <p14:creationId xmlns:p14="http://schemas.microsoft.com/office/powerpoint/2010/main" val="735973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engaging with</a:t>
            </a:r>
            <a:r>
              <a:rPr lang="en-AU" baseline="0" dirty="0"/>
              <a:t> patients who use non-prescribed steroids it might be good to be aware of some common terminology used by people who use these substances. </a:t>
            </a:r>
          </a:p>
          <a:p>
            <a:endParaRPr lang="en-AU" dirty="0"/>
          </a:p>
          <a:p>
            <a:r>
              <a:rPr lang="en-AU" dirty="0"/>
              <a:t>A</a:t>
            </a:r>
            <a:r>
              <a:rPr lang="en-AU" baseline="0" dirty="0"/>
              <a:t> common terms you might hear is using steroids in “cycles”. </a:t>
            </a:r>
            <a:endParaRPr lang="en-AU" dirty="0"/>
          </a:p>
          <a:p>
            <a:r>
              <a:rPr lang="en-AU" dirty="0"/>
              <a:t>•</a:t>
            </a:r>
            <a:r>
              <a:rPr lang="en-AU" baseline="0" dirty="0"/>
              <a:t> </a:t>
            </a:r>
            <a:r>
              <a:rPr lang="en-AU" dirty="0"/>
              <a:t>Steroids are mostly used in cycles with a duration between 6 and 18 weeks, termed an ‘on cycle’. This is usually followed by a similar period of AAS-free training termed the ‘off cycle’. </a:t>
            </a:r>
          </a:p>
          <a:p>
            <a:r>
              <a:rPr lang="en-AU" dirty="0"/>
              <a:t>•</a:t>
            </a:r>
            <a:r>
              <a:rPr lang="en-AU" baseline="0" dirty="0"/>
              <a:t> </a:t>
            </a:r>
            <a:r>
              <a:rPr lang="en-AU" dirty="0"/>
              <a:t>The rationale behind this strategy is to gain muscle mass and strength during an on cycle, allowing the body to recover between on cycles.</a:t>
            </a:r>
          </a:p>
          <a:p>
            <a:endParaRPr lang="en-AU" dirty="0"/>
          </a:p>
          <a:p>
            <a:r>
              <a:rPr lang="en-AU" dirty="0"/>
              <a:t>So, the idea is that you minimise the risk of adverse effects by taking these breaks and maximise the effects of steroids when you start using again. </a:t>
            </a:r>
          </a:p>
          <a:p>
            <a:endParaRPr lang="en-AU" dirty="0"/>
          </a:p>
          <a:p>
            <a:r>
              <a:rPr lang="en-AU" dirty="0"/>
              <a:t>However,</a:t>
            </a:r>
            <a:r>
              <a:rPr lang="en-AU" baseline="0" dirty="0"/>
              <a:t> we increasingly see that people who use non-prescribed steroids either take a very short or no break at all. An example of this is called a “blast and cruise” approach.</a:t>
            </a:r>
          </a:p>
          <a:p>
            <a:endParaRPr lang="en-AU" baseline="0" dirty="0"/>
          </a:p>
          <a:p>
            <a:r>
              <a:rPr lang="en-AU" dirty="0"/>
              <a:t>•</a:t>
            </a:r>
            <a:r>
              <a:rPr lang="en-AU" baseline="0" dirty="0"/>
              <a:t> </a:t>
            </a:r>
            <a:r>
              <a:rPr lang="en-AU" dirty="0"/>
              <a:t>‘Blast and cruise’ is the continuous use of AAS involving a higher dose – the blast – for a set period, followed by a lower dose – the cruise – for a set period. </a:t>
            </a:r>
          </a:p>
          <a:p>
            <a:r>
              <a:rPr lang="en-AU" dirty="0"/>
              <a:t>•</a:t>
            </a:r>
            <a:r>
              <a:rPr lang="en-AU" baseline="0" dirty="0"/>
              <a:t> </a:t>
            </a:r>
            <a:r>
              <a:rPr lang="en-AU" dirty="0"/>
              <a:t>This rotation can continue for an extended period,</a:t>
            </a:r>
            <a:r>
              <a:rPr lang="en-AU" baseline="0" dirty="0"/>
              <a:t> </a:t>
            </a:r>
            <a:r>
              <a:rPr lang="en-AU" dirty="0"/>
              <a:t>up to several years, and due to the lack of any off-cycle this approach may potentially increase health risks associated with testicular shutdown. </a:t>
            </a:r>
          </a:p>
          <a:p>
            <a:endParaRPr lang="en-AU" dirty="0"/>
          </a:p>
          <a:p>
            <a:r>
              <a:rPr lang="en-AU" dirty="0"/>
              <a:t>Finally, something you might also commonly hear is the use of post-cycle</a:t>
            </a:r>
            <a:r>
              <a:rPr lang="en-AU" baseline="0" dirty="0"/>
              <a:t> therapy. </a:t>
            </a:r>
            <a:endParaRPr lang="en-AU" dirty="0"/>
          </a:p>
          <a:p>
            <a:r>
              <a:rPr lang="en-AU" dirty="0"/>
              <a:t>•</a:t>
            </a:r>
            <a:r>
              <a:rPr lang="en-AU" baseline="0" dirty="0"/>
              <a:t> </a:t>
            </a:r>
            <a:r>
              <a:rPr lang="en-AU" dirty="0"/>
              <a:t>A primary concern of AAS use is its potential to supress natural testosterone production. In response, some consumers will use other pharmaceutical substances during or after cessation of use of AAS (i.e. off/post cycle) to help restart natural testosterone production</a:t>
            </a:r>
          </a:p>
          <a:p>
            <a:r>
              <a:rPr lang="en-AU" dirty="0"/>
              <a:t>•</a:t>
            </a:r>
            <a:r>
              <a:rPr lang="en-AU" baseline="0" dirty="0"/>
              <a:t> </a:t>
            </a:r>
            <a:r>
              <a:rPr lang="en-AU" dirty="0"/>
              <a:t>There is limited empirical evidence to support the effectiveness of current PCT approaches</a:t>
            </a:r>
          </a:p>
        </p:txBody>
      </p:sp>
      <p:sp>
        <p:nvSpPr>
          <p:cNvPr id="4" name="Slide Number Placeholder 3"/>
          <p:cNvSpPr>
            <a:spLocks noGrp="1"/>
          </p:cNvSpPr>
          <p:nvPr>
            <p:ph type="sldNum" sz="quarter" idx="5"/>
          </p:nvPr>
        </p:nvSpPr>
        <p:spPr/>
        <p:txBody>
          <a:bodyPr/>
          <a:lstStyle/>
          <a:p>
            <a:fld id="{C07A0505-5E97-4FA9-B8D3-A1B2ED416349}" type="slidenum">
              <a:rPr lang="en-AU" smtClean="0"/>
              <a:t>9</a:t>
            </a:fld>
            <a:endParaRPr lang="en-AU"/>
          </a:p>
        </p:txBody>
      </p:sp>
    </p:spTree>
    <p:extLst>
      <p:ext uri="{BB962C8B-B14F-4D97-AF65-F5344CB8AC3E}">
        <p14:creationId xmlns:p14="http://schemas.microsoft.com/office/powerpoint/2010/main" val="115908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DBCBEE03-61DC-4F97-AC9C-8759B8F08BD9}" type="datetimeFigureOut">
              <a:rPr lang="en-AU" smtClean="0"/>
              <a:t>8/02/2023</a:t>
            </a:fld>
            <a:endParaRPr lang="en-AU"/>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A7F98994-828E-4618-9FCF-99E7209E0FDB}" type="slidenum">
              <a:rPr lang="en-AU" smtClean="0"/>
              <a:t>‹#›</a:t>
            </a:fld>
            <a:endParaRPr lang="en-AU"/>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3636964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CBEE03-61DC-4F97-AC9C-8759B8F08BD9}" type="datetimeFigureOut">
              <a:rPr lang="en-AU" smtClean="0"/>
              <a:t>8/02/2023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7F98994-828E-4618-9FCF-99E7209E0FDB}" type="slidenum">
              <a:rPr lang="en-AU" smtClean="0"/>
              <a:t>‹#›</a:t>
            </a:fld>
            <a:endParaRPr lang="en-AU"/>
          </a:p>
        </p:txBody>
      </p:sp>
    </p:spTree>
    <p:extLst>
      <p:ext uri="{BB962C8B-B14F-4D97-AF65-F5344CB8AC3E}">
        <p14:creationId xmlns:p14="http://schemas.microsoft.com/office/powerpoint/2010/main" val="201547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CBEE03-61DC-4F97-AC9C-8759B8F08BD9}" type="datetimeFigureOut">
              <a:rPr lang="en-AU" smtClean="0"/>
              <a:t>8/02/2023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7F98994-828E-4618-9FCF-99E7209E0FDB}" type="slidenum">
              <a:rPr lang="en-AU" smtClean="0"/>
              <a:t>‹#›</a:t>
            </a:fld>
            <a:endParaRPr lang="en-AU"/>
          </a:p>
        </p:txBody>
      </p:sp>
    </p:spTree>
    <p:extLst>
      <p:ext uri="{BB962C8B-B14F-4D97-AF65-F5344CB8AC3E}">
        <p14:creationId xmlns:p14="http://schemas.microsoft.com/office/powerpoint/2010/main" val="2859713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46AD59-442B-4C1A-975B-D8303717B22F}"/>
              </a:ext>
            </a:extLst>
          </p:cNvPr>
          <p:cNvSpPr>
            <a:spLocks noGrp="1"/>
          </p:cNvSpPr>
          <p:nvPr>
            <p:ph type="sldNum" sz="quarter" idx="12"/>
          </p:nvPr>
        </p:nvSpPr>
        <p:spPr/>
        <p:txBody>
          <a:bodyPr/>
          <a:lstStyle/>
          <a:p>
            <a:fld id="{740BCF9E-FFC6-4921-9D25-79DEB50157C5}" type="slidenum">
              <a:rPr lang="en-AU" smtClean="0"/>
              <a:pPr/>
              <a:t>‹#›</a:t>
            </a:fld>
            <a:endParaRPr lang="en-AU" dirty="0"/>
          </a:p>
        </p:txBody>
      </p:sp>
    </p:spTree>
    <p:extLst>
      <p:ext uri="{BB962C8B-B14F-4D97-AF65-F5344CB8AC3E}">
        <p14:creationId xmlns:p14="http://schemas.microsoft.com/office/powerpoint/2010/main" val="33991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CBEE03-61DC-4F97-AC9C-8759B8F08BD9}" type="datetimeFigureOut">
              <a:rPr lang="en-AU" smtClean="0"/>
              <a:t>8/02/2023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7F98994-828E-4618-9FCF-99E7209E0FDB}" type="slidenum">
              <a:rPr lang="en-AU" smtClean="0"/>
              <a:t>‹#›</a:t>
            </a:fld>
            <a:endParaRPr lang="en-AU"/>
          </a:p>
        </p:txBody>
      </p:sp>
    </p:spTree>
    <p:extLst>
      <p:ext uri="{BB962C8B-B14F-4D97-AF65-F5344CB8AC3E}">
        <p14:creationId xmlns:p14="http://schemas.microsoft.com/office/powerpoint/2010/main" val="725352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CBEE03-61DC-4F97-AC9C-8759B8F08BD9}" type="datetimeFigureOut">
              <a:rPr lang="en-AU" smtClean="0"/>
              <a:t>8/02/2023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7F98994-828E-4618-9FCF-99E7209E0FDB}" type="slidenum">
              <a:rPr lang="en-AU" smtClean="0"/>
              <a:t>‹#›</a:t>
            </a:fld>
            <a:endParaRPr lang="en-AU"/>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6173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CBEE03-61DC-4F97-AC9C-8759B8F08BD9}" type="datetimeFigureOut">
              <a:rPr lang="en-AU" smtClean="0"/>
              <a:t>8/02/2023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7F98994-828E-4618-9FCF-99E7209E0FDB}" type="slidenum">
              <a:rPr lang="en-AU" smtClean="0"/>
              <a:t>‹#›</a:t>
            </a:fld>
            <a:endParaRPr lang="en-AU"/>
          </a:p>
        </p:txBody>
      </p:sp>
    </p:spTree>
    <p:extLst>
      <p:ext uri="{BB962C8B-B14F-4D97-AF65-F5344CB8AC3E}">
        <p14:creationId xmlns:p14="http://schemas.microsoft.com/office/powerpoint/2010/main" val="3889527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CBEE03-61DC-4F97-AC9C-8759B8F08BD9}" type="datetimeFigureOut">
              <a:rPr lang="en-AU" smtClean="0"/>
              <a:t>8/02/2023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7F98994-828E-4618-9FCF-99E7209E0FDB}" type="slidenum">
              <a:rPr lang="en-AU" smtClean="0"/>
              <a:t>‹#›</a:t>
            </a:fld>
            <a:endParaRPr lang="en-AU"/>
          </a:p>
        </p:txBody>
      </p:sp>
    </p:spTree>
    <p:extLst>
      <p:ext uri="{BB962C8B-B14F-4D97-AF65-F5344CB8AC3E}">
        <p14:creationId xmlns:p14="http://schemas.microsoft.com/office/powerpoint/2010/main" val="357896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CBEE03-61DC-4F97-AC9C-8759B8F08BD9}" type="datetimeFigureOut">
              <a:rPr lang="en-AU" smtClean="0"/>
              <a:t>8/02/2023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7F98994-828E-4618-9FCF-99E7209E0FDB}" type="slidenum">
              <a:rPr lang="en-AU" smtClean="0"/>
              <a:t>‹#›</a:t>
            </a:fld>
            <a:endParaRPr lang="en-AU"/>
          </a:p>
        </p:txBody>
      </p:sp>
    </p:spTree>
    <p:extLst>
      <p:ext uri="{BB962C8B-B14F-4D97-AF65-F5344CB8AC3E}">
        <p14:creationId xmlns:p14="http://schemas.microsoft.com/office/powerpoint/2010/main" val="38232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BEE03-61DC-4F97-AC9C-8759B8F08BD9}" type="datetimeFigureOut">
              <a:rPr lang="en-AU" smtClean="0"/>
              <a:t>8/02/2023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7F98994-828E-4618-9FCF-99E7209E0FDB}" type="slidenum">
              <a:rPr lang="en-AU" smtClean="0"/>
              <a:t>‹#›</a:t>
            </a:fld>
            <a:endParaRPr lang="en-AU"/>
          </a:p>
        </p:txBody>
      </p:sp>
    </p:spTree>
    <p:extLst>
      <p:ext uri="{BB962C8B-B14F-4D97-AF65-F5344CB8AC3E}">
        <p14:creationId xmlns:p14="http://schemas.microsoft.com/office/powerpoint/2010/main" val="55463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BCBEE03-61DC-4F97-AC9C-8759B8F08BD9}" type="datetimeFigureOut">
              <a:rPr lang="en-AU" smtClean="0"/>
              <a:t>8/02/2023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7F98994-828E-4618-9FCF-99E7209E0FDB}" type="slidenum">
              <a:rPr lang="en-AU" smtClean="0"/>
              <a:t>‹#›</a:t>
            </a:fld>
            <a:endParaRPr lang="en-AU"/>
          </a:p>
        </p:txBody>
      </p:sp>
    </p:spTree>
    <p:extLst>
      <p:ext uri="{BB962C8B-B14F-4D97-AF65-F5344CB8AC3E}">
        <p14:creationId xmlns:p14="http://schemas.microsoft.com/office/powerpoint/2010/main" val="179863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BCBEE03-61DC-4F97-AC9C-8759B8F08BD9}" type="datetimeFigureOut">
              <a:rPr lang="en-AU" smtClean="0"/>
              <a:t>8/02/2023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7F98994-828E-4618-9FCF-99E7209E0FDB}" type="slidenum">
              <a:rPr lang="en-AU" smtClean="0"/>
              <a:t>‹#›</a:t>
            </a:fld>
            <a:endParaRPr lang="en-AU"/>
          </a:p>
        </p:txBody>
      </p:sp>
    </p:spTree>
    <p:extLst>
      <p:ext uri="{BB962C8B-B14F-4D97-AF65-F5344CB8AC3E}">
        <p14:creationId xmlns:p14="http://schemas.microsoft.com/office/powerpoint/2010/main" val="571396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DBCBEE03-61DC-4F97-AC9C-8759B8F08BD9}" type="datetimeFigureOut">
              <a:rPr lang="en-AU" smtClean="0"/>
              <a:t>8/02/2023</a:t>
            </a:fld>
            <a:endParaRPr lang="en-AU"/>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AU"/>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A7F98994-828E-4618-9FCF-99E7209E0FDB}" type="slidenum">
              <a:rPr lang="en-AU" smtClean="0"/>
              <a:t>‹#›</a:t>
            </a:fld>
            <a:endParaRPr lang="en-AU"/>
          </a:p>
        </p:txBody>
      </p:sp>
    </p:spTree>
    <p:extLst>
      <p:ext uri="{BB962C8B-B14F-4D97-AF65-F5344CB8AC3E}">
        <p14:creationId xmlns:p14="http://schemas.microsoft.com/office/powerpoint/2010/main" val="704581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www.tandfonline.com/doi/full/10.1080/09687637.2019.160891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exchangesupplies.org/shopdisp_safer_steroid_use_postcard.php" TargetMode="External"/><Relationship Id="rId5" Type="http://schemas.openxmlformats.org/officeDocument/2006/relationships/image" Target="../media/image13.png"/><Relationship Id="rId4" Type="http://schemas.openxmlformats.org/officeDocument/2006/relationships/hyperlink" Target="https://pubmed.ncbi.nlm.nih.gov/1882554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humanenhancementdrugs.com/education-and-training/hed-information-pamphle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K.vandeVen@une.edu.au" TargetMode="External"/><Relationship Id="rId7"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hyperlink" Target="https://twitter.com/EnhancementDrug" TargetMode="External"/><Relationship Id="rId4" Type="http://schemas.openxmlformats.org/officeDocument/2006/relationships/hyperlink" Target="https://twitter.com/KatinkavandeVe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nhn.net/steroid-harm-minimis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humanenhancementdrugs.com/education-and-training/hed-information-pamphle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kirby.unsw.edu.au/report/australian-nsp-survey-25-year-national-data-report-1995-201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ipedinfo.co.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50675-0D7B-4D9A-939A-24C249A23B9D}"/>
              </a:ext>
            </a:extLst>
          </p:cNvPr>
          <p:cNvSpPr>
            <a:spLocks noGrp="1"/>
          </p:cNvSpPr>
          <p:nvPr>
            <p:ph type="ctrTitle"/>
          </p:nvPr>
        </p:nvSpPr>
        <p:spPr>
          <a:xfrm>
            <a:off x="1524000" y="1122363"/>
            <a:ext cx="9144000" cy="2306637"/>
          </a:xfrm>
        </p:spPr>
        <p:txBody>
          <a:bodyPr>
            <a:noAutofit/>
          </a:bodyPr>
          <a:lstStyle/>
          <a:p>
            <a:pPr algn="ctr"/>
            <a:r>
              <a:rPr lang="en-US" sz="4400" b="1" cap="none" dirty="0">
                <a:solidFill>
                  <a:schemeClr val="bg1"/>
                </a:solidFill>
                <a:latin typeface="+mn-lt"/>
              </a:rPr>
              <a:t>A Performance &amp; Image Enhancing Drugs (PIEDs) Webinar</a:t>
            </a:r>
            <a:br>
              <a:rPr lang="en-US" sz="4400" b="1" cap="none" dirty="0">
                <a:solidFill>
                  <a:schemeClr val="bg1"/>
                </a:solidFill>
                <a:latin typeface="+mn-lt"/>
              </a:rPr>
            </a:br>
            <a:r>
              <a:rPr lang="en-AU" sz="3600" b="1" cap="none" dirty="0">
                <a:solidFill>
                  <a:schemeClr val="bg1"/>
                </a:solidFill>
                <a:latin typeface="+mn-lt"/>
              </a:rPr>
              <a:t>Introduction to PIEDs</a:t>
            </a:r>
            <a:endParaRPr lang="en-AU" sz="4400" b="1" dirty="0">
              <a:solidFill>
                <a:schemeClr val="bg1"/>
              </a:solidFill>
              <a:latin typeface="+mn-lt"/>
            </a:endParaRPr>
          </a:p>
        </p:txBody>
      </p:sp>
      <p:sp>
        <p:nvSpPr>
          <p:cNvPr id="3" name="Subtitle 2">
            <a:extLst>
              <a:ext uri="{FF2B5EF4-FFF2-40B4-BE49-F238E27FC236}">
                <a16:creationId xmlns:a16="http://schemas.microsoft.com/office/drawing/2014/main" id="{D963B742-303E-411B-8BD1-BF105280FB71}"/>
              </a:ext>
            </a:extLst>
          </p:cNvPr>
          <p:cNvSpPr>
            <a:spLocks noGrp="1"/>
          </p:cNvSpPr>
          <p:nvPr>
            <p:ph type="subTitle" idx="1"/>
          </p:nvPr>
        </p:nvSpPr>
        <p:spPr>
          <a:xfrm>
            <a:off x="1524000" y="3602038"/>
            <a:ext cx="9144000" cy="2392362"/>
          </a:xfrm>
        </p:spPr>
        <p:txBody>
          <a:bodyPr>
            <a:normAutofit/>
          </a:bodyPr>
          <a:lstStyle/>
          <a:p>
            <a:pPr algn="ctr"/>
            <a:r>
              <a:rPr lang="en-AU" sz="3600" cap="none" dirty="0">
                <a:solidFill>
                  <a:schemeClr val="bg1"/>
                </a:solidFill>
              </a:rPr>
              <a:t>Prevalence, what, why, and how</a:t>
            </a:r>
          </a:p>
          <a:p>
            <a:pPr algn="ctr"/>
            <a:r>
              <a:rPr lang="en-US" sz="3600" cap="none" dirty="0">
                <a:solidFill>
                  <a:schemeClr val="bg1"/>
                </a:solidFill>
              </a:rPr>
              <a:t>Dr Katinka van de Ven</a:t>
            </a:r>
          </a:p>
          <a:p>
            <a:pPr algn="ctr"/>
            <a:r>
              <a:rPr lang="en-US" sz="3600" cap="none" dirty="0">
                <a:solidFill>
                  <a:schemeClr val="bg1"/>
                </a:solidFill>
              </a:rPr>
              <a:t>8 February 2023</a:t>
            </a:r>
            <a:endParaRPr lang="en-AU" sz="3600" dirty="0">
              <a:solidFill>
                <a:schemeClr val="bg1"/>
              </a:solidFill>
            </a:endParaRPr>
          </a:p>
          <a:p>
            <a:endParaRPr lang="en-AU" dirty="0"/>
          </a:p>
        </p:txBody>
      </p:sp>
      <p:pic>
        <p:nvPicPr>
          <p:cNvPr id="5" name="Picture 4">
            <a:extLst>
              <a:ext uri="{FF2B5EF4-FFF2-40B4-BE49-F238E27FC236}">
                <a16:creationId xmlns:a16="http://schemas.microsoft.com/office/drawing/2014/main" id="{EB77E8B2-A0BA-485E-894E-0279CC335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41" y="5837798"/>
            <a:ext cx="2177036" cy="821204"/>
          </a:xfrm>
          <a:prstGeom prst="rect">
            <a:avLst/>
          </a:prstGeom>
        </p:spPr>
      </p:pic>
      <p:pic>
        <p:nvPicPr>
          <p:cNvPr id="7" name="Picture 6">
            <a:extLst>
              <a:ext uri="{FF2B5EF4-FFF2-40B4-BE49-F238E27FC236}">
                <a16:creationId xmlns:a16="http://schemas.microsoft.com/office/drawing/2014/main" id="{B037C2A5-0333-4034-AC63-545C7B78D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41" y="4829979"/>
            <a:ext cx="821204" cy="821204"/>
          </a:xfrm>
          <a:prstGeom prst="rect">
            <a:avLst/>
          </a:prstGeom>
        </p:spPr>
      </p:pic>
      <p:pic>
        <p:nvPicPr>
          <p:cNvPr id="9" name="Picture 8">
            <a:extLst>
              <a:ext uri="{FF2B5EF4-FFF2-40B4-BE49-F238E27FC236}">
                <a16:creationId xmlns:a16="http://schemas.microsoft.com/office/drawing/2014/main" id="{0CB1F42B-D928-467F-ABDD-D29A030CC0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3432" y="5837798"/>
            <a:ext cx="812799" cy="812799"/>
          </a:xfrm>
          <a:prstGeom prst="rect">
            <a:avLst/>
          </a:prstGeom>
        </p:spPr>
      </p:pic>
    </p:spTree>
    <p:extLst>
      <p:ext uri="{BB962C8B-B14F-4D97-AF65-F5344CB8AC3E}">
        <p14:creationId xmlns:p14="http://schemas.microsoft.com/office/powerpoint/2010/main" val="2635405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F28FD-D477-4190-8B2C-81C61BB07757}"/>
              </a:ext>
            </a:extLst>
          </p:cNvPr>
          <p:cNvSpPr>
            <a:spLocks noGrp="1"/>
          </p:cNvSpPr>
          <p:nvPr>
            <p:ph type="title"/>
          </p:nvPr>
        </p:nvSpPr>
        <p:spPr>
          <a:xfrm>
            <a:off x="4159044" y="365760"/>
            <a:ext cx="6795467" cy="1325562"/>
          </a:xfrm>
        </p:spPr>
        <p:txBody>
          <a:bodyPr/>
          <a:lstStyle/>
          <a:p>
            <a:r>
              <a:rPr lang="en-AU" dirty="0">
                <a:latin typeface="Calibri" panose="020F0502020204030204" pitchFamily="34" charset="0"/>
                <a:cs typeface="Calibri" panose="020F0502020204030204" pitchFamily="34" charset="0"/>
              </a:rPr>
              <a:t>How do people administer non-prescribed AAS?</a:t>
            </a:r>
          </a:p>
        </p:txBody>
      </p:sp>
      <p:sp>
        <p:nvSpPr>
          <p:cNvPr id="3" name="Content Placeholder 2">
            <a:extLst>
              <a:ext uri="{FF2B5EF4-FFF2-40B4-BE49-F238E27FC236}">
                <a16:creationId xmlns:a16="http://schemas.microsoft.com/office/drawing/2014/main" id="{F1933858-EFA3-4E5F-887D-23D973243892}"/>
              </a:ext>
            </a:extLst>
          </p:cNvPr>
          <p:cNvSpPr>
            <a:spLocks noGrp="1"/>
          </p:cNvSpPr>
          <p:nvPr>
            <p:ph idx="1"/>
          </p:nvPr>
        </p:nvSpPr>
        <p:spPr>
          <a:xfrm>
            <a:off x="4650657" y="1828800"/>
            <a:ext cx="5614219" cy="4351337"/>
          </a:xfrm>
        </p:spPr>
        <p:txBody>
          <a:bodyPr>
            <a:normAutofit fontScale="92500" lnSpcReduction="20000"/>
          </a:bodyPr>
          <a:lstStyle/>
          <a:p>
            <a:pPr marL="285750" indent="-285750">
              <a:buFont typeface="Wingdings" panose="05000000000000000000" pitchFamily="2" charset="2"/>
              <a:buChar char="§"/>
            </a:pPr>
            <a:r>
              <a:rPr lang="en-AU" sz="2400" dirty="0">
                <a:solidFill>
                  <a:schemeClr val="accent1">
                    <a:lumMod val="75000"/>
                  </a:schemeClr>
                </a:solidFill>
                <a:latin typeface="Calibri" panose="020F0502020204030204" pitchFamily="34" charset="0"/>
                <a:cs typeface="Calibri" panose="020F0502020204030204" pitchFamily="34" charset="0"/>
              </a:rPr>
              <a:t>AAS are mainly injected or taken orally, depending on the product, and it is common to see people </a:t>
            </a:r>
            <a:r>
              <a:rPr lang="en-AU" sz="2400" dirty="0">
                <a:solidFill>
                  <a:schemeClr val="accent1">
                    <a:lumMod val="75000"/>
                  </a:schemeClr>
                </a:solidFill>
                <a:latin typeface="Calibri" panose="020F0502020204030204" pitchFamily="34" charset="0"/>
                <a:cs typeface="Calibri" panose="020F0502020204030204" pitchFamily="34" charset="0"/>
                <a:hlinkClick r:id="rId3"/>
              </a:rPr>
              <a:t>using a mixture</a:t>
            </a:r>
            <a:r>
              <a:rPr lang="en-AU" sz="2400" dirty="0">
                <a:solidFill>
                  <a:schemeClr val="accent1">
                    <a:lumMod val="75000"/>
                  </a:schemeClr>
                </a:solidFill>
                <a:latin typeface="Calibri" panose="020F0502020204030204" pitchFamily="34" charset="0"/>
                <a:cs typeface="Calibri" panose="020F0502020204030204" pitchFamily="34" charset="0"/>
              </a:rPr>
              <a:t> of both injectable and oral products.</a:t>
            </a:r>
          </a:p>
          <a:p>
            <a:pPr marL="285750" indent="-285750">
              <a:buFont typeface="Wingdings" panose="05000000000000000000" pitchFamily="2" charset="2"/>
              <a:buChar char="§"/>
            </a:pPr>
            <a:endParaRPr lang="en-AU" sz="2400" dirty="0">
              <a:solidFill>
                <a:schemeClr val="accent1">
                  <a:lumMod val="7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AU" sz="2400" dirty="0">
                <a:solidFill>
                  <a:schemeClr val="accent1">
                    <a:lumMod val="75000"/>
                  </a:schemeClr>
                </a:solidFill>
                <a:latin typeface="Calibri" panose="020F0502020204030204" pitchFamily="34" charset="0"/>
                <a:cs typeface="Calibri" panose="020F0502020204030204" pitchFamily="34" charset="0"/>
              </a:rPr>
              <a:t>Both routes of administration carry risks, either via the injecting process (e.g. </a:t>
            </a:r>
            <a:r>
              <a:rPr lang="en-AU" sz="2400" dirty="0">
                <a:solidFill>
                  <a:schemeClr val="accent1">
                    <a:lumMod val="75000"/>
                  </a:schemeClr>
                </a:solidFill>
                <a:latin typeface="Calibri" panose="020F0502020204030204" pitchFamily="34" charset="0"/>
                <a:cs typeface="Calibri" panose="020F0502020204030204" pitchFamily="34" charset="0"/>
                <a:hlinkClick r:id="rId4"/>
              </a:rPr>
              <a:t>infection</a:t>
            </a:r>
            <a:r>
              <a:rPr lang="en-AU" sz="2400" dirty="0">
                <a:solidFill>
                  <a:schemeClr val="accent1">
                    <a:lumMod val="75000"/>
                  </a:schemeClr>
                </a:solidFill>
                <a:latin typeface="Calibri" panose="020F0502020204030204" pitchFamily="34" charset="0"/>
                <a:cs typeface="Calibri" panose="020F0502020204030204" pitchFamily="34" charset="0"/>
              </a:rPr>
              <a:t>), or from extra strain on the liver caused by oral products.</a:t>
            </a:r>
          </a:p>
          <a:p>
            <a:pPr marL="285750" indent="-285750">
              <a:buFont typeface="Wingdings" panose="05000000000000000000" pitchFamily="2" charset="2"/>
              <a:buChar char="§"/>
            </a:pPr>
            <a:endParaRPr lang="en-AU" sz="2400" dirty="0">
              <a:solidFill>
                <a:schemeClr val="accent1">
                  <a:lumMod val="7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AU" sz="2400" dirty="0">
                <a:solidFill>
                  <a:schemeClr val="accent1">
                    <a:lumMod val="75000"/>
                  </a:schemeClr>
                </a:solidFill>
                <a:latin typeface="Calibri" panose="020F0502020204030204" pitchFamily="34" charset="0"/>
                <a:cs typeface="Calibri" panose="020F0502020204030204" pitchFamily="34" charset="0"/>
              </a:rPr>
              <a:t>Injectable AAS are injected intra-muscularly, typically into the gluteus (i.e. buttocks), outer thigh or shoulder.</a:t>
            </a:r>
          </a:p>
          <a:p>
            <a:endParaRPr lang="en-AU" dirty="0"/>
          </a:p>
        </p:txBody>
      </p:sp>
      <p:pic>
        <p:nvPicPr>
          <p:cNvPr id="4" name="Picture 3">
            <a:extLst>
              <a:ext uri="{FF2B5EF4-FFF2-40B4-BE49-F238E27FC236}">
                <a16:creationId xmlns:a16="http://schemas.microsoft.com/office/drawing/2014/main" id="{557612CA-0C96-40E8-89FD-DFDB6B40192F}"/>
              </a:ext>
            </a:extLst>
          </p:cNvPr>
          <p:cNvPicPr>
            <a:picLocks noChangeAspect="1"/>
          </p:cNvPicPr>
          <p:nvPr/>
        </p:nvPicPr>
        <p:blipFill>
          <a:blip r:embed="rId5"/>
          <a:stretch>
            <a:fillRect/>
          </a:stretch>
        </p:blipFill>
        <p:spPr>
          <a:xfrm>
            <a:off x="234150" y="653064"/>
            <a:ext cx="3757746" cy="5317211"/>
          </a:xfrm>
          <a:prstGeom prst="rect">
            <a:avLst/>
          </a:prstGeom>
        </p:spPr>
      </p:pic>
      <p:sp>
        <p:nvSpPr>
          <p:cNvPr id="5" name="TextBox 4">
            <a:extLst>
              <a:ext uri="{FF2B5EF4-FFF2-40B4-BE49-F238E27FC236}">
                <a16:creationId xmlns:a16="http://schemas.microsoft.com/office/drawing/2014/main" id="{39058DFF-0590-4C68-A0B4-204A330A1042}"/>
              </a:ext>
            </a:extLst>
          </p:cNvPr>
          <p:cNvSpPr txBox="1"/>
          <p:nvPr/>
        </p:nvSpPr>
        <p:spPr>
          <a:xfrm>
            <a:off x="248756" y="5970275"/>
            <a:ext cx="3039479" cy="276999"/>
          </a:xfrm>
          <a:prstGeom prst="rect">
            <a:avLst/>
          </a:prstGeom>
          <a:noFill/>
        </p:spPr>
        <p:txBody>
          <a:bodyPr wrap="square">
            <a:spAutoFit/>
          </a:bodyPr>
          <a:lstStyle/>
          <a:p>
            <a:r>
              <a:rPr lang="en-AU" sz="1200" dirty="0">
                <a:latin typeface="Calibri" panose="020F0502020204030204" pitchFamily="34" charset="0"/>
                <a:cs typeface="Calibri" panose="020F0502020204030204" pitchFamily="34" charset="0"/>
              </a:rPr>
              <a:t>Source: </a:t>
            </a:r>
            <a:r>
              <a:rPr lang="en-AU" sz="1200" dirty="0">
                <a:latin typeface="Calibri" panose="020F0502020204030204" pitchFamily="34" charset="0"/>
                <a:cs typeface="Calibri" panose="020F0502020204030204" pitchFamily="34" charset="0"/>
                <a:hlinkClick r:id="rId6"/>
              </a:rPr>
              <a:t>Exchange Supplies</a:t>
            </a:r>
            <a:endParaRPr lang="en-AU"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5618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33A5A-890C-466E-9DA6-492F6C4DC235}"/>
              </a:ext>
            </a:extLst>
          </p:cNvPr>
          <p:cNvSpPr>
            <a:spLocks noGrp="1"/>
          </p:cNvSpPr>
          <p:nvPr>
            <p:ph type="title"/>
          </p:nvPr>
        </p:nvSpPr>
        <p:spPr>
          <a:xfrm>
            <a:off x="1261872" y="365760"/>
            <a:ext cx="9692640" cy="755117"/>
          </a:xfrm>
        </p:spPr>
        <p:txBody>
          <a:bodyPr/>
          <a:lstStyle/>
          <a:p>
            <a:r>
              <a:rPr lang="en-AU" dirty="0">
                <a:latin typeface="Calibri" panose="020F0502020204030204" pitchFamily="34" charset="0"/>
                <a:cs typeface="Calibri" panose="020F0502020204030204" pitchFamily="34" charset="0"/>
              </a:rPr>
              <a:t>What adverse effects are reported?</a:t>
            </a:r>
          </a:p>
        </p:txBody>
      </p:sp>
      <p:sp>
        <p:nvSpPr>
          <p:cNvPr id="3" name="Content Placeholder 2">
            <a:extLst>
              <a:ext uri="{FF2B5EF4-FFF2-40B4-BE49-F238E27FC236}">
                <a16:creationId xmlns:a16="http://schemas.microsoft.com/office/drawing/2014/main" id="{2C9B627A-755C-4BD7-B604-AA49392E0632}"/>
              </a:ext>
            </a:extLst>
          </p:cNvPr>
          <p:cNvSpPr>
            <a:spLocks noGrp="1"/>
          </p:cNvSpPr>
          <p:nvPr>
            <p:ph idx="1"/>
          </p:nvPr>
        </p:nvSpPr>
        <p:spPr>
          <a:xfrm>
            <a:off x="1261872" y="1828800"/>
            <a:ext cx="4834128" cy="4351337"/>
          </a:xfrm>
        </p:spPr>
        <p:txBody>
          <a:bodyPr>
            <a:normAutofit fontScale="92500" lnSpcReduction="10000"/>
          </a:bodyPr>
          <a:lstStyle/>
          <a:p>
            <a:pPr marL="0" indent="0">
              <a:buNone/>
            </a:pPr>
            <a:r>
              <a:rPr lang="en-AU" sz="2400" dirty="0">
                <a:latin typeface="Calibri" panose="020F0502020204030204" pitchFamily="34" charset="0"/>
                <a:cs typeface="Calibri" panose="020F0502020204030204" pitchFamily="34" charset="0"/>
              </a:rPr>
              <a:t>Health harms are related to:</a:t>
            </a:r>
          </a:p>
          <a:p>
            <a:pPr marL="342900" indent="-342900">
              <a:buFont typeface="Wingdings" panose="05000000000000000000" pitchFamily="2" charset="2"/>
              <a:buChar char="Ø"/>
            </a:pPr>
            <a:r>
              <a:rPr lang="en-AU" sz="2400" dirty="0">
                <a:latin typeface="Calibri" panose="020F0502020204030204" pitchFamily="34" charset="0"/>
                <a:cs typeface="Calibri" panose="020F0502020204030204" pitchFamily="34" charset="0"/>
              </a:rPr>
              <a:t>The substances themselves</a:t>
            </a:r>
          </a:p>
          <a:p>
            <a:pPr marL="800100" lvl="1" indent="-342900">
              <a:buFont typeface="Arial" panose="020B0604020202020204" pitchFamily="34" charset="0"/>
              <a:buChar char="•"/>
            </a:pPr>
            <a:r>
              <a:rPr lang="en-AU" sz="2400" dirty="0">
                <a:latin typeface="Calibri" panose="020F0502020204030204" pitchFamily="34" charset="0"/>
                <a:cs typeface="Calibri" panose="020F0502020204030204" pitchFamily="34" charset="0"/>
              </a:rPr>
              <a:t>Physical harms</a:t>
            </a:r>
          </a:p>
          <a:p>
            <a:pPr marL="800100" lvl="1" indent="-342900">
              <a:buFont typeface="Arial" panose="020B0604020202020204" pitchFamily="34" charset="0"/>
              <a:buChar char="•"/>
            </a:pPr>
            <a:r>
              <a:rPr lang="en-AU" sz="2400" dirty="0">
                <a:latin typeface="Calibri" panose="020F0502020204030204" pitchFamily="34" charset="0"/>
                <a:cs typeface="Calibri" panose="020F0502020204030204" pitchFamily="34" charset="0"/>
              </a:rPr>
              <a:t>Psychological harms</a:t>
            </a:r>
          </a:p>
          <a:p>
            <a:pPr marL="342900" indent="-342900">
              <a:buFont typeface="Wingdings" panose="05000000000000000000" pitchFamily="2" charset="2"/>
              <a:buChar char="Ø"/>
            </a:pPr>
            <a:r>
              <a:rPr lang="en-AU" sz="2400" dirty="0">
                <a:latin typeface="Calibri" panose="020F0502020204030204" pitchFamily="34" charset="0"/>
                <a:cs typeface="Calibri" panose="020F0502020204030204" pitchFamily="34" charset="0"/>
              </a:rPr>
              <a:t>Related to their mode of administration</a:t>
            </a:r>
          </a:p>
          <a:p>
            <a:pPr marL="800100" lvl="1" indent="-342900">
              <a:buFont typeface="Arial" panose="020B0604020202020204" pitchFamily="34" charset="0"/>
              <a:buChar char="•"/>
            </a:pPr>
            <a:r>
              <a:rPr lang="en-AU" sz="2400" dirty="0">
                <a:latin typeface="Calibri" panose="020F0502020204030204" pitchFamily="34" charset="0"/>
                <a:cs typeface="Calibri" panose="020F0502020204030204" pitchFamily="34" charset="0"/>
              </a:rPr>
              <a:t>Oral</a:t>
            </a:r>
          </a:p>
          <a:p>
            <a:pPr marL="800100" lvl="1" indent="-342900">
              <a:buFont typeface="Arial" panose="020B0604020202020204" pitchFamily="34" charset="0"/>
              <a:buChar char="•"/>
            </a:pPr>
            <a:r>
              <a:rPr lang="en-AU" sz="2400" dirty="0">
                <a:latin typeface="Calibri" panose="020F0502020204030204" pitchFamily="34" charset="0"/>
                <a:cs typeface="Calibri" panose="020F0502020204030204" pitchFamily="34" charset="0"/>
              </a:rPr>
              <a:t>Injecting</a:t>
            </a:r>
          </a:p>
          <a:p>
            <a:pPr marL="342900" indent="-342900">
              <a:buFont typeface="Wingdings" panose="05000000000000000000" pitchFamily="2" charset="2"/>
              <a:buChar char="Ø"/>
            </a:pPr>
            <a:r>
              <a:rPr lang="en-AU" sz="2400" dirty="0">
                <a:latin typeface="Calibri" panose="020F0502020204030204" pitchFamily="34" charset="0"/>
                <a:cs typeface="Calibri" panose="020F0502020204030204" pitchFamily="34" charset="0"/>
              </a:rPr>
              <a:t>Other harms: e.g.</a:t>
            </a:r>
          </a:p>
          <a:p>
            <a:pPr marL="800100" lvl="1" indent="-342900">
              <a:buFont typeface="Arial" panose="020B0604020202020204" pitchFamily="34" charset="0"/>
              <a:buChar char="•"/>
            </a:pPr>
            <a:r>
              <a:rPr lang="en-AU" sz="2400" dirty="0">
                <a:latin typeface="Calibri" panose="020F0502020204030204" pitchFamily="34" charset="0"/>
                <a:cs typeface="Calibri" panose="020F0502020204030204" pitchFamily="34" charset="0"/>
              </a:rPr>
              <a:t>The quality of black market steroids</a:t>
            </a:r>
          </a:p>
          <a:p>
            <a:endParaRPr lang="en-AU" dirty="0"/>
          </a:p>
        </p:txBody>
      </p:sp>
      <p:pic>
        <p:nvPicPr>
          <p:cNvPr id="4" name="Content Placeholder 4">
            <a:extLst>
              <a:ext uri="{FF2B5EF4-FFF2-40B4-BE49-F238E27FC236}">
                <a16:creationId xmlns:a16="http://schemas.microsoft.com/office/drawing/2014/main" id="{1FB7C28F-AC8A-4331-A294-4836B20DC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426" y="1120877"/>
            <a:ext cx="3805499" cy="5382940"/>
          </a:xfrm>
          <a:prstGeom prst="rect">
            <a:avLst/>
          </a:prstGeom>
        </p:spPr>
      </p:pic>
      <p:sp>
        <p:nvSpPr>
          <p:cNvPr id="5" name="TextBox 4">
            <a:extLst>
              <a:ext uri="{FF2B5EF4-FFF2-40B4-BE49-F238E27FC236}">
                <a16:creationId xmlns:a16="http://schemas.microsoft.com/office/drawing/2014/main" id="{3564F284-9B01-4D82-B3FF-1E2B580833A1}"/>
              </a:ext>
            </a:extLst>
          </p:cNvPr>
          <p:cNvSpPr txBox="1"/>
          <p:nvPr/>
        </p:nvSpPr>
        <p:spPr>
          <a:xfrm>
            <a:off x="6767709" y="6349928"/>
            <a:ext cx="3738880" cy="307777"/>
          </a:xfrm>
          <a:prstGeom prst="rect">
            <a:avLst/>
          </a:prstGeom>
          <a:noFill/>
        </p:spPr>
        <p:txBody>
          <a:bodyPr wrap="square" rtlCol="0">
            <a:spAutoFit/>
          </a:bodyPr>
          <a:lstStyle/>
          <a:p>
            <a:r>
              <a:rPr lang="en-SG" sz="1400" dirty="0">
                <a:latin typeface="Calibri" panose="020F0502020204030204" pitchFamily="34" charset="0"/>
                <a:cs typeface="Calibri" panose="020F0502020204030204" pitchFamily="34" charset="0"/>
              </a:rPr>
              <a:t>Source: </a:t>
            </a:r>
            <a:r>
              <a:rPr lang="en-SG" sz="1400" dirty="0">
                <a:latin typeface="Calibri" panose="020F0502020204030204" pitchFamily="34" charset="0"/>
                <a:cs typeface="Calibri" panose="020F0502020204030204" pitchFamily="34" charset="0"/>
                <a:hlinkClick r:id="rId4"/>
              </a:rPr>
              <a:t>Human Enhancement Drugs Network</a:t>
            </a:r>
            <a:endParaRPr lang="en-SG"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1199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B4EE-8D0C-4DB5-97DF-75D7812128A6}"/>
              </a:ext>
            </a:extLst>
          </p:cNvPr>
          <p:cNvSpPr>
            <a:spLocks noGrp="1"/>
          </p:cNvSpPr>
          <p:nvPr>
            <p:ph type="title"/>
          </p:nvPr>
        </p:nvSpPr>
        <p:spPr/>
        <p:txBody>
          <a:bodyPr/>
          <a:lstStyle/>
          <a:p>
            <a:r>
              <a:rPr lang="en-AU" dirty="0">
                <a:latin typeface="Calibri" panose="020F0502020204030204" pitchFamily="34" charset="0"/>
                <a:cs typeface="Calibri" panose="020F0502020204030204" pitchFamily="34" charset="0"/>
              </a:rPr>
              <a:t>AAS Dependence </a:t>
            </a:r>
          </a:p>
        </p:txBody>
      </p:sp>
      <p:pic>
        <p:nvPicPr>
          <p:cNvPr id="4" name="Picture 3">
            <a:extLst>
              <a:ext uri="{FF2B5EF4-FFF2-40B4-BE49-F238E27FC236}">
                <a16:creationId xmlns:a16="http://schemas.microsoft.com/office/drawing/2014/main" id="{5EFE6310-6FBD-4001-84E1-E44E2DEDF2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8" y="2412287"/>
            <a:ext cx="3072402" cy="2440270"/>
          </a:xfrm>
          <a:prstGeom prst="rect">
            <a:avLst/>
          </a:prstGeom>
        </p:spPr>
      </p:pic>
      <p:pic>
        <p:nvPicPr>
          <p:cNvPr id="5" name="Picture 4">
            <a:extLst>
              <a:ext uri="{FF2B5EF4-FFF2-40B4-BE49-F238E27FC236}">
                <a16:creationId xmlns:a16="http://schemas.microsoft.com/office/drawing/2014/main" id="{84FCB1E1-2540-404B-A51E-7C9F62BCB8CA}"/>
              </a:ext>
            </a:extLst>
          </p:cNvPr>
          <p:cNvPicPr>
            <a:picLocks noChangeAspect="1"/>
          </p:cNvPicPr>
          <p:nvPr/>
        </p:nvPicPr>
        <p:blipFill>
          <a:blip r:embed="rId4"/>
          <a:stretch>
            <a:fillRect/>
          </a:stretch>
        </p:blipFill>
        <p:spPr>
          <a:xfrm>
            <a:off x="2155305" y="2412287"/>
            <a:ext cx="3175000" cy="2440270"/>
          </a:xfrm>
          <a:prstGeom prst="rect">
            <a:avLst/>
          </a:prstGeom>
        </p:spPr>
      </p:pic>
      <p:sp>
        <p:nvSpPr>
          <p:cNvPr id="6" name="TextBox 5">
            <a:extLst>
              <a:ext uri="{FF2B5EF4-FFF2-40B4-BE49-F238E27FC236}">
                <a16:creationId xmlns:a16="http://schemas.microsoft.com/office/drawing/2014/main" id="{FFBA6DD9-5DA8-4B86-A859-99C70D7C3F92}"/>
              </a:ext>
            </a:extLst>
          </p:cNvPr>
          <p:cNvSpPr txBox="1"/>
          <p:nvPr/>
        </p:nvSpPr>
        <p:spPr>
          <a:xfrm>
            <a:off x="6398430" y="1963258"/>
            <a:ext cx="432048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Muscle dysmorphia (i.e. “bigorexia”)</a:t>
            </a:r>
            <a:endParaRPr lang="en-US" sz="2000" dirty="0">
              <a:solidFill>
                <a:schemeClr val="accent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D2F7B29-6D5C-4A49-AEE4-C0C5D35DDC42}"/>
              </a:ext>
            </a:extLst>
          </p:cNvPr>
          <p:cNvSpPr txBox="1"/>
          <p:nvPr/>
        </p:nvSpPr>
        <p:spPr>
          <a:xfrm>
            <a:off x="2135560" y="1956862"/>
            <a:ext cx="3175000"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Steroid dependence</a:t>
            </a:r>
            <a:endParaRPr lang="en-US" sz="2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929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62948-175A-43EF-BC10-3A42437C72D1}"/>
              </a:ext>
            </a:extLst>
          </p:cNvPr>
          <p:cNvSpPr>
            <a:spLocks noGrp="1"/>
          </p:cNvSpPr>
          <p:nvPr>
            <p:ph type="title"/>
          </p:nvPr>
        </p:nvSpPr>
        <p:spPr>
          <a:xfrm>
            <a:off x="1261872" y="365760"/>
            <a:ext cx="9692640" cy="804279"/>
          </a:xfrm>
        </p:spPr>
        <p:txBody>
          <a:bodyPr/>
          <a:lstStyle/>
          <a:p>
            <a:r>
              <a:rPr lang="en-AU" sz="4800" dirty="0">
                <a:latin typeface="Calibri" panose="020F0502020204030204" pitchFamily="34" charset="0"/>
                <a:cs typeface="Calibri" panose="020F0502020204030204" pitchFamily="34" charset="0"/>
              </a:rPr>
              <a:t>Summary</a:t>
            </a:r>
            <a:endParaRPr lang="en-AU"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221C366-86A8-437F-8BDE-D2D58BD9E501}"/>
              </a:ext>
            </a:extLst>
          </p:cNvPr>
          <p:cNvSpPr>
            <a:spLocks noGrp="1"/>
          </p:cNvSpPr>
          <p:nvPr>
            <p:ph idx="1"/>
          </p:nvPr>
        </p:nvSpPr>
        <p:spPr>
          <a:xfrm>
            <a:off x="934830" y="1504335"/>
            <a:ext cx="6173893" cy="5142271"/>
          </a:xfrm>
        </p:spPr>
        <p:txBody>
          <a:bodyPr>
            <a:normAutofit lnSpcReduction="10000"/>
          </a:bodyPr>
          <a:lstStyle/>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sz="2400" spc="0" dirty="0">
                <a:solidFill>
                  <a:schemeClr val="accent1">
                    <a:lumMod val="75000"/>
                  </a:schemeClr>
                </a:solidFill>
                <a:latin typeface="Calibri" panose="020F0502020204030204" pitchFamily="34" charset="0"/>
                <a:cs typeface="Calibri" panose="020F0502020204030204" pitchFamily="34" charset="0"/>
              </a:rPr>
              <a:t>Although population studies show that PIED use in Australia is relatively low, there are others indicators which indicate that their use is growing. </a:t>
            </a:r>
          </a:p>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sz="2400" spc="0" dirty="0">
                <a:solidFill>
                  <a:schemeClr val="accent1">
                    <a:lumMod val="75000"/>
                  </a:schemeClr>
                </a:solidFill>
                <a:latin typeface="Calibri" panose="020F0502020204030204" pitchFamily="34" charset="0"/>
                <a:cs typeface="Calibri" panose="020F0502020204030204" pitchFamily="34" charset="0"/>
              </a:rPr>
              <a:t>The most common type of PIEDs are anabolic-androgenic steroids;</a:t>
            </a:r>
          </a:p>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sz="2400" spc="0" dirty="0">
                <a:solidFill>
                  <a:schemeClr val="accent1">
                    <a:lumMod val="75000"/>
                  </a:schemeClr>
                </a:solidFill>
                <a:latin typeface="Calibri" panose="020F0502020204030204" pitchFamily="34" charset="0"/>
                <a:cs typeface="Calibri" panose="020F0502020204030204" pitchFamily="34" charset="0"/>
              </a:rPr>
              <a:t>Other PIEDs are often used to achieve augmented effects; minimise adverse effects of AAS use; and for recreational purposes. </a:t>
            </a:r>
          </a:p>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sz="2400" spc="0" dirty="0">
                <a:solidFill>
                  <a:schemeClr val="accent1">
                    <a:lumMod val="75000"/>
                  </a:schemeClr>
                </a:solidFill>
                <a:latin typeface="Calibri" panose="020F0502020204030204" pitchFamily="34" charset="0"/>
                <a:cs typeface="Calibri" panose="020F0502020204030204" pitchFamily="34" charset="0"/>
              </a:rPr>
              <a:t>AAS are mainly injected or taken orally. </a:t>
            </a:r>
          </a:p>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sz="2400" spc="0" dirty="0">
                <a:solidFill>
                  <a:schemeClr val="accent1">
                    <a:lumMod val="75000"/>
                  </a:schemeClr>
                </a:solidFill>
                <a:latin typeface="Calibri" panose="020F0502020204030204" pitchFamily="34" charset="0"/>
                <a:cs typeface="Calibri" panose="020F0502020204030204" pitchFamily="34" charset="0"/>
              </a:rPr>
              <a:t>AAS are used by both younger and older people.</a:t>
            </a:r>
          </a:p>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sz="2400" spc="0" dirty="0">
                <a:solidFill>
                  <a:schemeClr val="accent1">
                    <a:lumMod val="75000"/>
                  </a:schemeClr>
                </a:solidFill>
                <a:latin typeface="Calibri" panose="020F0502020204030204" pitchFamily="34" charset="0"/>
                <a:cs typeface="Calibri" panose="020F0502020204030204" pitchFamily="34" charset="0"/>
              </a:rPr>
              <a:t>Motivations for use vary but the main driver is for aesthetic purposes.</a:t>
            </a:r>
          </a:p>
          <a:p>
            <a:pPr marL="342900" lvl="0" indent="-342900">
              <a:lnSpc>
                <a:spcPct val="90000"/>
              </a:lnSpc>
              <a:spcBef>
                <a:spcPts val="1000"/>
              </a:spcBef>
              <a:spcAft>
                <a:spcPts val="0"/>
              </a:spcAft>
              <a:buClr>
                <a:srgbClr val="8064A9"/>
              </a:buClr>
              <a:buFont typeface="Wingdings 2" panose="05020102010507070707" pitchFamily="18" charset="2"/>
              <a:buChar char="¿"/>
              <a:defRPr/>
            </a:pPr>
            <a:endParaRPr lang="en-AU" sz="2400" spc="0" dirty="0">
              <a:solidFill>
                <a:schemeClr val="accent1">
                  <a:lumMod val="75000"/>
                </a:schemeClr>
              </a:solidFill>
              <a:latin typeface="Calibri" panose="020F0502020204030204" pitchFamily="34" charset="0"/>
              <a:cs typeface="Calibri" panose="020F0502020204030204" pitchFamily="34" charset="0"/>
            </a:endParaRPr>
          </a:p>
          <a:p>
            <a:endParaRPr lang="en-AU" dirty="0"/>
          </a:p>
        </p:txBody>
      </p:sp>
      <p:pic>
        <p:nvPicPr>
          <p:cNvPr id="4" name="Picture 3">
            <a:extLst>
              <a:ext uri="{FF2B5EF4-FFF2-40B4-BE49-F238E27FC236}">
                <a16:creationId xmlns:a16="http://schemas.microsoft.com/office/drawing/2014/main" id="{2D39E953-71BC-4EE7-B306-7AAF9EF43A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08723" y="2207538"/>
            <a:ext cx="4440945" cy="2699725"/>
          </a:xfrm>
          <a:prstGeom prst="rect">
            <a:avLst/>
          </a:prstGeom>
        </p:spPr>
      </p:pic>
    </p:spTree>
    <p:extLst>
      <p:ext uri="{BB962C8B-B14F-4D97-AF65-F5344CB8AC3E}">
        <p14:creationId xmlns:p14="http://schemas.microsoft.com/office/powerpoint/2010/main" val="3190740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58B15C-6CD0-4655-A2E3-2554A03D3A97}"/>
              </a:ext>
            </a:extLst>
          </p:cNvPr>
          <p:cNvSpPr>
            <a:spLocks noGrp="1"/>
          </p:cNvSpPr>
          <p:nvPr>
            <p:ph type="sldNum" sz="quarter" idx="12"/>
          </p:nvPr>
        </p:nvSpPr>
        <p:spPr/>
        <p:txBody>
          <a:bodyPr>
            <a:normAutofit lnSpcReduction="10000"/>
          </a:bodyPr>
          <a:lstStyle/>
          <a:p>
            <a:fld id="{740BCF9E-FFC6-4921-9D25-79DEB50157C5}" type="slidenum">
              <a:rPr lang="en-AU" smtClean="0"/>
              <a:pPr/>
              <a:t>14</a:t>
            </a:fld>
            <a:endParaRPr lang="en-AU" dirty="0"/>
          </a:p>
        </p:txBody>
      </p:sp>
      <p:sp>
        <p:nvSpPr>
          <p:cNvPr id="3" name="TextBox 2">
            <a:extLst>
              <a:ext uri="{FF2B5EF4-FFF2-40B4-BE49-F238E27FC236}">
                <a16:creationId xmlns:a16="http://schemas.microsoft.com/office/drawing/2014/main" id="{62F75054-435E-4443-8242-18D19F583976}"/>
              </a:ext>
            </a:extLst>
          </p:cNvPr>
          <p:cNvSpPr txBox="1"/>
          <p:nvPr/>
        </p:nvSpPr>
        <p:spPr>
          <a:xfrm>
            <a:off x="1438758" y="1324979"/>
            <a:ext cx="9314481" cy="449450"/>
          </a:xfrm>
          <a:prstGeom prst="rect">
            <a:avLst/>
          </a:prstGeom>
          <a:noFill/>
        </p:spPr>
        <p:txBody>
          <a:bodyPr wrap="square" lIns="0" tIns="0" rIns="0" bIns="0" rtlCol="0">
            <a:noAutofit/>
          </a:bodyPr>
          <a:lstStyle/>
          <a:p>
            <a:pPr algn="ctr">
              <a:lnSpc>
                <a:spcPct val="85000"/>
              </a:lnSpc>
              <a:spcAft>
                <a:spcPts val="1200"/>
              </a:spcAft>
            </a:pPr>
            <a:r>
              <a:rPr lang="en-AU" sz="4000" b="1" dirty="0">
                <a:latin typeface="Calibri" panose="020F0502020204030204" pitchFamily="34" charset="0"/>
                <a:cs typeface="Calibri" panose="020F0502020204030204" pitchFamily="34" charset="0"/>
              </a:rPr>
              <a:t>Questions?</a:t>
            </a:r>
            <a:r>
              <a:rPr lang="en-AU" sz="3200" b="1" dirty="0">
                <a:solidFill>
                  <a:schemeClr val="accent1"/>
                </a:solidFill>
                <a:latin typeface="Calibri" panose="020F0502020204030204" pitchFamily="34" charset="0"/>
                <a:cs typeface="Calibri" panose="020F0502020204030204" pitchFamily="34" charset="0"/>
              </a:rPr>
              <a:t>	</a:t>
            </a:r>
            <a:r>
              <a:rPr lang="en-AU" sz="3200" b="1" dirty="0">
                <a:solidFill>
                  <a:schemeClr val="accent1"/>
                </a:solidFill>
                <a:latin typeface="+mj-lt"/>
              </a:rPr>
              <a:t> </a:t>
            </a:r>
          </a:p>
        </p:txBody>
      </p:sp>
      <p:sp>
        <p:nvSpPr>
          <p:cNvPr id="4" name="TextBox 3">
            <a:extLst>
              <a:ext uri="{FF2B5EF4-FFF2-40B4-BE49-F238E27FC236}">
                <a16:creationId xmlns:a16="http://schemas.microsoft.com/office/drawing/2014/main" id="{3366476C-DB62-4472-A35F-47DD69D6AADB}"/>
              </a:ext>
            </a:extLst>
          </p:cNvPr>
          <p:cNvSpPr txBox="1"/>
          <p:nvPr/>
        </p:nvSpPr>
        <p:spPr>
          <a:xfrm>
            <a:off x="496957" y="2313748"/>
            <a:ext cx="5844208" cy="4150511"/>
          </a:xfrm>
          <a:prstGeom prst="rect">
            <a:avLst/>
          </a:prstGeom>
          <a:noFill/>
        </p:spPr>
        <p:txBody>
          <a:bodyPr wrap="square" lIns="0" tIns="0" rIns="0" bIns="0" rtlCol="0">
            <a:noAutofit/>
          </a:bodyPr>
          <a:lstStyle/>
          <a:p>
            <a:pPr lvl="1">
              <a:lnSpc>
                <a:spcPct val="85000"/>
              </a:lnSpc>
              <a:spcAft>
                <a:spcPts val="1200"/>
              </a:spcAft>
            </a:pPr>
            <a:r>
              <a:rPr lang="en-AU" sz="3200" b="1" dirty="0">
                <a:latin typeface="Calibri" panose="020F0502020204030204" pitchFamily="34" charset="0"/>
                <a:cs typeface="Calibri" panose="020F0502020204030204" pitchFamily="34" charset="0"/>
              </a:rPr>
              <a:t>Contact details:</a:t>
            </a:r>
          </a:p>
          <a:p>
            <a:pPr lvl="1">
              <a:lnSpc>
                <a:spcPct val="85000"/>
              </a:lnSpc>
              <a:spcAft>
                <a:spcPts val="1200"/>
              </a:spcAft>
            </a:pPr>
            <a:r>
              <a:rPr lang="en-AU" sz="3200" dirty="0">
                <a:latin typeface="Calibri" panose="020F0502020204030204" pitchFamily="34" charset="0"/>
                <a:cs typeface="Calibri" panose="020F0502020204030204" pitchFamily="34" charset="0"/>
              </a:rPr>
              <a:t>Dr Katinka van de Ven</a:t>
            </a:r>
          </a:p>
          <a:p>
            <a:pPr marL="800100" lvl="1" indent="-342900">
              <a:lnSpc>
                <a:spcPct val="85000"/>
              </a:lnSpc>
              <a:spcAft>
                <a:spcPts val="1200"/>
              </a:spcAft>
              <a:buFont typeface="Arial" panose="020B0604020202020204" pitchFamily="34" charset="0"/>
              <a:buChar char="•"/>
            </a:pPr>
            <a:r>
              <a:rPr lang="en-AU" sz="3200" dirty="0">
                <a:latin typeface="Calibri" panose="020F0502020204030204" pitchFamily="34" charset="0"/>
                <a:cs typeface="Calibri" panose="020F0502020204030204" pitchFamily="34" charset="0"/>
              </a:rPr>
              <a:t>Email: </a:t>
            </a:r>
            <a:r>
              <a:rPr lang="en-AU" sz="3200" dirty="0">
                <a:latin typeface="Calibri" panose="020F0502020204030204" pitchFamily="34" charset="0"/>
                <a:cs typeface="Calibri" panose="020F0502020204030204" pitchFamily="34" charset="0"/>
                <a:hlinkClick r:id="rId3"/>
              </a:rPr>
              <a:t>K.vandeVen@une.edu.au</a:t>
            </a:r>
            <a:r>
              <a:rPr lang="en-AU" sz="3200" dirty="0">
                <a:latin typeface="Calibri" panose="020F0502020204030204" pitchFamily="34" charset="0"/>
                <a:cs typeface="Calibri" panose="020F0502020204030204" pitchFamily="34" charset="0"/>
              </a:rPr>
              <a:t>  </a:t>
            </a:r>
          </a:p>
          <a:p>
            <a:pPr marL="800100" lvl="1" indent="-342900">
              <a:lnSpc>
                <a:spcPct val="85000"/>
              </a:lnSpc>
              <a:spcAft>
                <a:spcPts val="1200"/>
              </a:spcAft>
              <a:buFont typeface="Arial" panose="020B0604020202020204" pitchFamily="34" charset="0"/>
              <a:buChar char="•"/>
            </a:pPr>
            <a:r>
              <a:rPr lang="en-AU" sz="3200" dirty="0">
                <a:latin typeface="Calibri" panose="020F0502020204030204" pitchFamily="34" charset="0"/>
                <a:cs typeface="Calibri" panose="020F0502020204030204" pitchFamily="34" charset="0"/>
              </a:rPr>
              <a:t>Twitter: </a:t>
            </a:r>
            <a:r>
              <a:rPr lang="en-AU" sz="3200" dirty="0">
                <a:latin typeface="Calibri" panose="020F0502020204030204" pitchFamily="34" charset="0"/>
                <a:cs typeface="Calibri" panose="020F0502020204030204" pitchFamily="34" charset="0"/>
                <a:hlinkClick r:id="rId4"/>
              </a:rPr>
              <a:t>@</a:t>
            </a:r>
            <a:r>
              <a:rPr lang="en-AU" sz="3200" dirty="0" err="1">
                <a:latin typeface="Calibri" panose="020F0502020204030204" pitchFamily="34" charset="0"/>
                <a:cs typeface="Calibri" panose="020F0502020204030204" pitchFamily="34" charset="0"/>
                <a:hlinkClick r:id="rId4"/>
              </a:rPr>
              <a:t>KatinkavandeVen</a:t>
            </a:r>
            <a:r>
              <a:rPr lang="en-AU" sz="3200" dirty="0">
                <a:latin typeface="Calibri" panose="020F0502020204030204" pitchFamily="34" charset="0"/>
                <a:cs typeface="Calibri" panose="020F0502020204030204" pitchFamily="34" charset="0"/>
              </a:rPr>
              <a:t> &amp; </a:t>
            </a:r>
            <a:r>
              <a:rPr lang="en-AU" sz="3200" dirty="0">
                <a:latin typeface="Calibri" panose="020F0502020204030204" pitchFamily="34" charset="0"/>
                <a:cs typeface="Calibri" panose="020F0502020204030204" pitchFamily="34" charset="0"/>
                <a:hlinkClick r:id="rId5"/>
              </a:rPr>
              <a:t>@</a:t>
            </a:r>
            <a:r>
              <a:rPr lang="en-AU" sz="3200" dirty="0" err="1">
                <a:latin typeface="Calibri" panose="020F0502020204030204" pitchFamily="34" charset="0"/>
                <a:cs typeface="Calibri" panose="020F0502020204030204" pitchFamily="34" charset="0"/>
                <a:hlinkClick r:id="rId5"/>
              </a:rPr>
              <a:t>EnhancementDrug</a:t>
            </a:r>
            <a:endParaRPr lang="en-AU" sz="3200" dirty="0">
              <a:latin typeface="Calibri" panose="020F0502020204030204" pitchFamily="34" charset="0"/>
              <a:cs typeface="Calibri" panose="020F0502020204030204" pitchFamily="34" charset="0"/>
            </a:endParaRPr>
          </a:p>
          <a:p>
            <a:pPr lvl="1">
              <a:lnSpc>
                <a:spcPct val="85000"/>
              </a:lnSpc>
              <a:spcAft>
                <a:spcPts val="1200"/>
              </a:spcAft>
            </a:pPr>
            <a:endParaRPr lang="en-AU" sz="2200" dirty="0"/>
          </a:p>
          <a:p>
            <a:pPr lvl="1">
              <a:lnSpc>
                <a:spcPct val="85000"/>
              </a:lnSpc>
              <a:spcAft>
                <a:spcPts val="1200"/>
              </a:spcAft>
            </a:pPr>
            <a:endParaRPr lang="en-AU" dirty="0">
              <a:solidFill>
                <a:schemeClr val="accent1"/>
              </a:solidFill>
            </a:endParaRPr>
          </a:p>
        </p:txBody>
      </p:sp>
      <p:pic>
        <p:nvPicPr>
          <p:cNvPr id="6" name="Picture 5">
            <a:extLst>
              <a:ext uri="{FF2B5EF4-FFF2-40B4-BE49-F238E27FC236}">
                <a16:creationId xmlns:a16="http://schemas.microsoft.com/office/drawing/2014/main" id="{D521B360-3BB6-46E8-9285-D1EED239B123}"/>
              </a:ext>
            </a:extLst>
          </p:cNvPr>
          <p:cNvPicPr>
            <a:picLocks noChangeAspect="1"/>
          </p:cNvPicPr>
          <p:nvPr/>
        </p:nvPicPr>
        <p:blipFill>
          <a:blip r:embed="rId6"/>
          <a:stretch>
            <a:fillRect/>
          </a:stretch>
        </p:blipFill>
        <p:spPr>
          <a:xfrm>
            <a:off x="6919907" y="2289935"/>
            <a:ext cx="3815130" cy="3815130"/>
          </a:xfrm>
          <a:prstGeom prst="rect">
            <a:avLst/>
          </a:prstGeom>
        </p:spPr>
      </p:pic>
      <p:sp>
        <p:nvSpPr>
          <p:cNvPr id="7" name="TextBox 6">
            <a:extLst>
              <a:ext uri="{FF2B5EF4-FFF2-40B4-BE49-F238E27FC236}">
                <a16:creationId xmlns:a16="http://schemas.microsoft.com/office/drawing/2014/main" id="{72E32E8C-09AA-4287-8DE5-570B93D48C9D}"/>
              </a:ext>
            </a:extLst>
          </p:cNvPr>
          <p:cNvSpPr txBox="1"/>
          <p:nvPr/>
        </p:nvSpPr>
        <p:spPr>
          <a:xfrm>
            <a:off x="6919907" y="6105065"/>
            <a:ext cx="3686175" cy="233807"/>
          </a:xfrm>
          <a:prstGeom prst="rect">
            <a:avLst/>
          </a:prstGeom>
          <a:noFill/>
        </p:spPr>
        <p:txBody>
          <a:bodyPr wrap="none" lIns="0" tIns="0" rIns="0" bIns="0" rtlCol="0">
            <a:noAutofit/>
          </a:bodyPr>
          <a:lstStyle/>
          <a:p>
            <a:pPr>
              <a:lnSpc>
                <a:spcPct val="85000"/>
              </a:lnSpc>
              <a:spcAft>
                <a:spcPts val="1200"/>
              </a:spcAft>
            </a:pPr>
            <a:r>
              <a:rPr lang="en-AU" sz="1400" dirty="0">
                <a:latin typeface="Calibri" panose="020F0502020204030204" pitchFamily="34" charset="0"/>
                <a:cs typeface="Calibri" panose="020F0502020204030204" pitchFamily="34" charset="0"/>
              </a:rPr>
              <a:t>Image by Jon Tyson from </a:t>
            </a:r>
            <a:r>
              <a:rPr lang="en-AU" sz="1400" dirty="0" err="1">
                <a:latin typeface="Calibri" panose="020F0502020204030204" pitchFamily="34" charset="0"/>
                <a:cs typeface="Calibri" panose="020F0502020204030204" pitchFamily="34" charset="0"/>
              </a:rPr>
              <a:t>Unsplash</a:t>
            </a:r>
            <a:endParaRPr lang="en-AU" sz="14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5328DE3-528F-421B-8E55-687C5D9C58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672" y="154976"/>
            <a:ext cx="3042033" cy="1147491"/>
          </a:xfrm>
          <a:prstGeom prst="rect">
            <a:avLst/>
          </a:prstGeom>
        </p:spPr>
      </p:pic>
      <p:pic>
        <p:nvPicPr>
          <p:cNvPr id="11" name="Picture 10">
            <a:extLst>
              <a:ext uri="{FF2B5EF4-FFF2-40B4-BE49-F238E27FC236}">
                <a16:creationId xmlns:a16="http://schemas.microsoft.com/office/drawing/2014/main" id="{172196FD-F5A4-4F69-9EA6-4711F40CE9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4409" y="217966"/>
            <a:ext cx="921517" cy="921517"/>
          </a:xfrm>
          <a:prstGeom prst="rect">
            <a:avLst/>
          </a:prstGeom>
        </p:spPr>
      </p:pic>
    </p:spTree>
    <p:extLst>
      <p:ext uri="{BB962C8B-B14F-4D97-AF65-F5344CB8AC3E}">
        <p14:creationId xmlns:p14="http://schemas.microsoft.com/office/powerpoint/2010/main" val="1428439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9482-3897-4803-ABD8-0EF870E0A68C}"/>
              </a:ext>
            </a:extLst>
          </p:cNvPr>
          <p:cNvSpPr>
            <a:spLocks noGrp="1"/>
          </p:cNvSpPr>
          <p:nvPr>
            <p:ph type="title"/>
          </p:nvPr>
        </p:nvSpPr>
        <p:spPr/>
        <p:txBody>
          <a:bodyPr>
            <a:normAutofit/>
          </a:bodyPr>
          <a:lstStyle/>
          <a:p>
            <a:r>
              <a:rPr lang="en-AU" sz="4800" dirty="0">
                <a:latin typeface="Calibri" panose="020F0502020204030204" pitchFamily="34" charset="0"/>
                <a:cs typeface="Calibri" panose="020F0502020204030204" pitchFamily="34" charset="0"/>
              </a:rPr>
              <a:t>Learning aim &amp; outcomes</a:t>
            </a:r>
          </a:p>
        </p:txBody>
      </p:sp>
      <p:sp>
        <p:nvSpPr>
          <p:cNvPr id="3" name="Content Placeholder 2">
            <a:extLst>
              <a:ext uri="{FF2B5EF4-FFF2-40B4-BE49-F238E27FC236}">
                <a16:creationId xmlns:a16="http://schemas.microsoft.com/office/drawing/2014/main" id="{36F97C0E-8C1F-4A9C-A74B-CC93E9F08102}"/>
              </a:ext>
            </a:extLst>
          </p:cNvPr>
          <p:cNvSpPr>
            <a:spLocks noGrp="1"/>
          </p:cNvSpPr>
          <p:nvPr>
            <p:ph idx="1"/>
          </p:nvPr>
        </p:nvSpPr>
        <p:spPr/>
        <p:txBody>
          <a:bodyPr>
            <a:normAutofit lnSpcReduction="10000"/>
          </a:bodyPr>
          <a:lstStyle/>
          <a:p>
            <a:pPr marL="0" indent="0" algn="ctr">
              <a:buNone/>
            </a:pPr>
            <a:r>
              <a:rPr lang="en-US" sz="2400" b="1" spc="0" dirty="0">
                <a:latin typeface="Calibri" panose="020F0502020204030204" pitchFamily="34" charset="0"/>
                <a:cs typeface="Calibri" panose="020F0502020204030204" pitchFamily="34" charset="0"/>
              </a:rPr>
              <a:t>Learning Aim </a:t>
            </a:r>
          </a:p>
          <a:p>
            <a:pPr marL="0" indent="0" algn="ctr">
              <a:buNone/>
            </a:pPr>
            <a:r>
              <a:rPr lang="en-GB" sz="2400" dirty="0">
                <a:latin typeface="Calibri" panose="020F0502020204030204" pitchFamily="34" charset="0"/>
                <a:cs typeface="Calibri" panose="020F0502020204030204" pitchFamily="34" charset="0"/>
              </a:rPr>
              <a:t>Have a general understanding of the non-prescribed use of AAS and other PIEDs</a:t>
            </a:r>
            <a:endParaRPr lang="en-US" sz="2400" spc="0" dirty="0">
              <a:latin typeface="Calibri" panose="020F0502020204030204" pitchFamily="34" charset="0"/>
              <a:cs typeface="Calibri" panose="020F0502020204030204" pitchFamily="34" charset="0"/>
            </a:endParaRPr>
          </a:p>
          <a:p>
            <a:pPr marL="0" lvl="0" indent="0">
              <a:lnSpc>
                <a:spcPct val="100000"/>
              </a:lnSpc>
              <a:spcBef>
                <a:spcPts val="0"/>
              </a:spcBef>
              <a:spcAft>
                <a:spcPts val="0"/>
              </a:spcAft>
              <a:buClrTx/>
              <a:buSzTx/>
              <a:buNone/>
              <a:defRPr/>
            </a:pPr>
            <a:endParaRPr lang="en-US" sz="2400" spc="0" dirty="0">
              <a:latin typeface="Calibri" panose="020F0502020204030204" pitchFamily="34" charset="0"/>
              <a:cs typeface="Calibri" panose="020F0502020204030204" pitchFamily="34" charset="0"/>
            </a:endParaRPr>
          </a:p>
          <a:p>
            <a:pPr marL="0" lvl="0" indent="0">
              <a:lnSpc>
                <a:spcPct val="100000"/>
              </a:lnSpc>
              <a:spcBef>
                <a:spcPts val="0"/>
              </a:spcBef>
              <a:spcAft>
                <a:spcPts val="0"/>
              </a:spcAft>
              <a:buClrTx/>
              <a:buSzTx/>
              <a:buNone/>
              <a:defRPr/>
            </a:pPr>
            <a:endParaRPr lang="en-US" sz="2400" spc="0" dirty="0">
              <a:latin typeface="Calibri" panose="020F0502020204030204" pitchFamily="34" charset="0"/>
              <a:cs typeface="Calibri" panose="020F0502020204030204" pitchFamily="34" charset="0"/>
            </a:endParaRPr>
          </a:p>
          <a:p>
            <a:pPr marL="0" lvl="0" indent="0">
              <a:lnSpc>
                <a:spcPct val="100000"/>
              </a:lnSpc>
              <a:spcBef>
                <a:spcPts val="0"/>
              </a:spcBef>
              <a:spcAft>
                <a:spcPts val="0"/>
              </a:spcAft>
              <a:buClrTx/>
              <a:buSzTx/>
              <a:buNone/>
              <a:defRPr/>
            </a:pPr>
            <a:r>
              <a:rPr lang="en-US" sz="2400" b="1" spc="0" dirty="0">
                <a:latin typeface="Calibri" panose="020F0502020204030204" pitchFamily="34" charset="0"/>
                <a:cs typeface="Calibri" panose="020F0502020204030204" pitchFamily="34" charset="0"/>
              </a:rPr>
              <a:t>Learning Outcomes</a:t>
            </a:r>
          </a:p>
          <a:p>
            <a:pPr marL="342900" indent="-342900"/>
            <a:r>
              <a:rPr lang="en-GB" sz="2400" dirty="0">
                <a:latin typeface="Calibri" panose="020F0502020204030204" pitchFamily="34" charset="0"/>
                <a:cs typeface="Calibri" panose="020F0502020204030204" pitchFamily="34" charset="0"/>
              </a:rPr>
              <a:t>Identify commonly used PIEDs and their use in the community.</a:t>
            </a:r>
          </a:p>
          <a:p>
            <a:pPr marL="342900" indent="-342900"/>
            <a:r>
              <a:rPr lang="en-GB" sz="2400" dirty="0">
                <a:latin typeface="Calibri" panose="020F0502020204030204" pitchFamily="34" charset="0"/>
                <a:cs typeface="Calibri" panose="020F0502020204030204" pitchFamily="34" charset="0"/>
              </a:rPr>
              <a:t>Understand prevalence of PIEDs, reasons for use, adverse effects, and commonly used substances.</a:t>
            </a:r>
          </a:p>
          <a:p>
            <a:pPr marL="342900" indent="-342900"/>
            <a:r>
              <a:rPr lang="en-GB" sz="2400" dirty="0">
                <a:latin typeface="Calibri" panose="020F0502020204030204" pitchFamily="34" charset="0"/>
                <a:cs typeface="Calibri" panose="020F0502020204030204" pitchFamily="34" charset="0"/>
              </a:rPr>
              <a:t>Understand mode of action, and how they are administered.</a:t>
            </a:r>
          </a:p>
          <a:p>
            <a:endParaRPr lang="en-AU" dirty="0"/>
          </a:p>
        </p:txBody>
      </p:sp>
    </p:spTree>
    <p:extLst>
      <p:ext uri="{BB962C8B-B14F-4D97-AF65-F5344CB8AC3E}">
        <p14:creationId xmlns:p14="http://schemas.microsoft.com/office/powerpoint/2010/main" val="3761328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49384-07BE-4BD7-996A-BDAED01D7735}"/>
              </a:ext>
            </a:extLst>
          </p:cNvPr>
          <p:cNvSpPr>
            <a:spLocks noGrp="1"/>
          </p:cNvSpPr>
          <p:nvPr>
            <p:ph type="title"/>
          </p:nvPr>
        </p:nvSpPr>
        <p:spPr/>
        <p:txBody>
          <a:bodyPr>
            <a:noAutofit/>
          </a:bodyPr>
          <a:lstStyle/>
          <a:p>
            <a:r>
              <a:rPr lang="en-GB" sz="2800" dirty="0">
                <a:solidFill>
                  <a:schemeClr val="accent1">
                    <a:lumMod val="75000"/>
                  </a:schemeClr>
                </a:solidFill>
                <a:latin typeface="Calibri" panose="020F0502020204030204" pitchFamily="34" charset="0"/>
                <a:cs typeface="Calibri" panose="020F0502020204030204" pitchFamily="34" charset="0"/>
              </a:rPr>
              <a:t>GP Guide to harm minimisation for patients using non-prescribed Anabolic-Androgenic Steroids (AAS) and other Performance and Image Enhancing Drugs (PIEDs)</a:t>
            </a:r>
            <a:endParaRPr lang="en-AU"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B1F8369-3C79-41A2-A920-5DC47A18F2BB}"/>
              </a:ext>
            </a:extLst>
          </p:cNvPr>
          <p:cNvSpPr>
            <a:spLocks noGrp="1"/>
          </p:cNvSpPr>
          <p:nvPr>
            <p:ph idx="1"/>
          </p:nvPr>
        </p:nvSpPr>
        <p:spPr>
          <a:xfrm>
            <a:off x="1261872" y="2264636"/>
            <a:ext cx="8595360" cy="3915501"/>
          </a:xfrm>
        </p:spPr>
        <p:txBody>
          <a:bodyPr>
            <a:normAutofit/>
          </a:bodyPr>
          <a:lstStyle/>
          <a:p>
            <a:pPr marL="0" indent="0">
              <a:buNone/>
            </a:pPr>
            <a:r>
              <a:rPr lang="en-SG" sz="2000" dirty="0">
                <a:solidFill>
                  <a:schemeClr val="accent1">
                    <a:lumMod val="75000"/>
                  </a:schemeClr>
                </a:solidFill>
                <a:latin typeface="Calibri" panose="020F0502020204030204" pitchFamily="34" charset="0"/>
                <a:cs typeface="Calibri" panose="020F0502020204030204" pitchFamily="34" charset="0"/>
              </a:rPr>
              <a:t>The </a:t>
            </a:r>
            <a:r>
              <a:rPr lang="en-US" sz="2000" dirty="0">
                <a:solidFill>
                  <a:schemeClr val="accent1">
                    <a:lumMod val="75000"/>
                  </a:schemeClr>
                </a:solidFill>
                <a:latin typeface="Calibri" panose="020F0502020204030204" pitchFamily="34" charset="0"/>
                <a:cs typeface="Calibri" panose="020F0502020204030204" pitchFamily="34" charset="0"/>
              </a:rPr>
              <a:t>Guide </a:t>
            </a:r>
            <a:r>
              <a:rPr lang="en-AU" sz="2000" dirty="0">
                <a:solidFill>
                  <a:schemeClr val="accent1">
                    <a:lumMod val="75000"/>
                  </a:schemeClr>
                </a:solidFill>
                <a:latin typeface="Calibri" panose="020F0502020204030204" pitchFamily="34" charset="0"/>
                <a:cs typeface="Calibri" panose="020F0502020204030204" pitchFamily="34" charset="0"/>
              </a:rPr>
              <a:t>is </a:t>
            </a:r>
            <a:r>
              <a:rPr lang="en-SG" sz="2000" dirty="0">
                <a:solidFill>
                  <a:schemeClr val="accent1">
                    <a:lumMod val="75000"/>
                  </a:schemeClr>
                </a:solidFill>
                <a:latin typeface="Calibri" panose="020F0502020204030204" pitchFamily="34" charset="0"/>
                <a:cs typeface="Calibri" panose="020F0502020204030204" pitchFamily="34" charset="0"/>
              </a:rPr>
              <a:t>available </a:t>
            </a:r>
            <a:r>
              <a:rPr lang="en-SG" sz="2000" u="sng" dirty="0">
                <a:solidFill>
                  <a:schemeClr val="accent1">
                    <a:lumMod val="75000"/>
                  </a:schemeClr>
                </a:solidFill>
                <a:latin typeface="Calibri" panose="020F0502020204030204" pitchFamily="34" charset="0"/>
                <a:cs typeface="Calibri" panose="020F0502020204030204" pitchFamily="34" charset="0"/>
                <a:hlinkClick r:id="rId3"/>
              </a:rPr>
              <a:t>HERE</a:t>
            </a:r>
            <a:r>
              <a:rPr lang="en-SG" sz="2000" dirty="0">
                <a:solidFill>
                  <a:schemeClr val="accent1">
                    <a:lumMod val="75000"/>
                  </a:schemeClr>
                </a:solidFill>
                <a:latin typeface="Calibri" panose="020F0502020204030204" pitchFamily="34" charset="0"/>
                <a:cs typeface="Calibri" panose="020F0502020204030204" pitchFamily="34" charset="0"/>
              </a:rPr>
              <a:t> on the Sydney North Health Network (SNHN) website.</a:t>
            </a:r>
          </a:p>
          <a:p>
            <a:pPr marL="0" indent="0">
              <a:buNone/>
            </a:pPr>
            <a:endParaRPr lang="en-SG" dirty="0">
              <a:solidFill>
                <a:srgbClr val="7030A0"/>
              </a:solidFill>
              <a:latin typeface="Calibri" panose="020F0502020204030204" pitchFamily="34" charset="0"/>
              <a:cs typeface="Calibri" panose="020F0502020204030204" pitchFamily="34" charset="0"/>
            </a:endParaRPr>
          </a:p>
          <a:p>
            <a:endParaRPr lang="en-SG" dirty="0">
              <a:solidFill>
                <a:srgbClr val="7030A0"/>
              </a:solidFill>
              <a:latin typeface="Calibri" panose="020F0502020204030204" pitchFamily="34" charset="0"/>
              <a:cs typeface="Calibri" panose="020F0502020204030204" pitchFamily="34" charset="0"/>
            </a:endParaRPr>
          </a:p>
          <a:p>
            <a:endParaRPr lang="en-SG" dirty="0">
              <a:solidFill>
                <a:srgbClr val="7030A0"/>
              </a:solidFill>
              <a:latin typeface="Calibri" panose="020F0502020204030204" pitchFamily="34" charset="0"/>
              <a:cs typeface="Calibri" panose="020F0502020204030204" pitchFamily="34" charset="0"/>
            </a:endParaRPr>
          </a:p>
          <a:p>
            <a:endParaRPr lang="en-SG" dirty="0">
              <a:solidFill>
                <a:srgbClr val="7030A0"/>
              </a:solidFill>
              <a:latin typeface="Calibri" panose="020F0502020204030204" pitchFamily="34" charset="0"/>
              <a:cs typeface="Calibri" panose="020F0502020204030204" pitchFamily="34" charset="0"/>
            </a:endParaRPr>
          </a:p>
          <a:p>
            <a:endParaRPr lang="en-SG" dirty="0">
              <a:solidFill>
                <a:srgbClr val="7030A0"/>
              </a:solidFill>
              <a:latin typeface="Calibri" panose="020F0502020204030204" pitchFamily="34" charset="0"/>
              <a:cs typeface="Calibri" panose="020F0502020204030204" pitchFamily="34" charset="0"/>
            </a:endParaRPr>
          </a:p>
          <a:p>
            <a:pPr marL="0" indent="0">
              <a:buNone/>
            </a:pPr>
            <a:endParaRPr lang="en-SG" dirty="0">
              <a:solidFill>
                <a:srgbClr val="7030A0"/>
              </a:solidFill>
              <a:latin typeface="Calibri" panose="020F0502020204030204" pitchFamily="34" charset="0"/>
              <a:cs typeface="Calibri" panose="020F0502020204030204" pitchFamily="34" charset="0"/>
            </a:endParaRPr>
          </a:p>
          <a:p>
            <a:pPr marL="0" indent="0">
              <a:buNone/>
            </a:pPr>
            <a:endParaRPr lang="en-SG" sz="2000" dirty="0">
              <a:solidFill>
                <a:srgbClr val="7030A0"/>
              </a:solidFill>
              <a:latin typeface="Calibri" panose="020F0502020204030204" pitchFamily="34" charset="0"/>
              <a:cs typeface="Calibri" panose="020F0502020204030204" pitchFamily="34" charset="0"/>
            </a:endParaRPr>
          </a:p>
          <a:p>
            <a:endParaRPr lang="en-AU" dirty="0"/>
          </a:p>
        </p:txBody>
      </p:sp>
      <p:pic>
        <p:nvPicPr>
          <p:cNvPr id="5" name="Picture 4">
            <a:extLst>
              <a:ext uri="{FF2B5EF4-FFF2-40B4-BE49-F238E27FC236}">
                <a16:creationId xmlns:a16="http://schemas.microsoft.com/office/drawing/2014/main" id="{577E84F2-D525-4E57-A517-00FC1A344456}"/>
              </a:ext>
            </a:extLst>
          </p:cNvPr>
          <p:cNvPicPr>
            <a:picLocks noChangeAspect="1"/>
          </p:cNvPicPr>
          <p:nvPr/>
        </p:nvPicPr>
        <p:blipFill>
          <a:blip r:embed="rId4"/>
          <a:stretch>
            <a:fillRect/>
          </a:stretch>
        </p:blipFill>
        <p:spPr>
          <a:xfrm>
            <a:off x="1906247" y="3056875"/>
            <a:ext cx="7306609" cy="2709779"/>
          </a:xfrm>
          <a:prstGeom prst="rect">
            <a:avLst/>
          </a:prstGeom>
          <a:ln>
            <a:solidFill>
              <a:schemeClr val="bg1"/>
            </a:solidFill>
          </a:ln>
        </p:spPr>
      </p:pic>
    </p:spTree>
    <p:extLst>
      <p:ext uri="{BB962C8B-B14F-4D97-AF65-F5344CB8AC3E}">
        <p14:creationId xmlns:p14="http://schemas.microsoft.com/office/powerpoint/2010/main" val="1664983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EFD3A-6CE5-42FF-B994-CA03B62FD539}"/>
              </a:ext>
            </a:extLst>
          </p:cNvPr>
          <p:cNvSpPr>
            <a:spLocks noGrp="1"/>
          </p:cNvSpPr>
          <p:nvPr>
            <p:ph type="title"/>
          </p:nvPr>
        </p:nvSpPr>
        <p:spPr/>
        <p:txBody>
          <a:bodyPr/>
          <a:lstStyle/>
          <a:p>
            <a:r>
              <a:rPr lang="en-AU" dirty="0">
                <a:latin typeface="Calibri" panose="020F0502020204030204" pitchFamily="34" charset="0"/>
                <a:cs typeface="Calibri" panose="020F0502020204030204" pitchFamily="34" charset="0"/>
              </a:rPr>
              <a:t>What are PIEDs?</a:t>
            </a:r>
          </a:p>
        </p:txBody>
      </p:sp>
      <p:sp>
        <p:nvSpPr>
          <p:cNvPr id="3" name="Content Placeholder 2">
            <a:extLst>
              <a:ext uri="{FF2B5EF4-FFF2-40B4-BE49-F238E27FC236}">
                <a16:creationId xmlns:a16="http://schemas.microsoft.com/office/drawing/2014/main" id="{A02EC36F-ACE3-42FB-B989-EB5AFC92221A}"/>
              </a:ext>
            </a:extLst>
          </p:cNvPr>
          <p:cNvSpPr>
            <a:spLocks noGrp="1"/>
          </p:cNvSpPr>
          <p:nvPr>
            <p:ph idx="1"/>
          </p:nvPr>
        </p:nvSpPr>
        <p:spPr>
          <a:xfrm>
            <a:off x="1261872" y="1828800"/>
            <a:ext cx="5657088" cy="4351337"/>
          </a:xfrm>
        </p:spPr>
        <p:txBody>
          <a:bodyPr>
            <a:normAutofit lnSpcReduction="10000"/>
          </a:bodyPr>
          <a:lstStyle/>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sz="2400" b="1" spc="0" dirty="0">
                <a:solidFill>
                  <a:schemeClr val="accent1">
                    <a:lumMod val="75000"/>
                  </a:schemeClr>
                </a:solidFill>
                <a:latin typeface="Calibri" panose="020F0502020204030204" pitchFamily="34" charset="0"/>
                <a:cs typeface="Calibri" panose="020F0502020204030204" pitchFamily="34" charset="0"/>
              </a:rPr>
              <a:t>Performance and image enhancing drugs (PIEDs)</a:t>
            </a:r>
            <a:r>
              <a:rPr lang="en-AU" sz="2400" spc="0" dirty="0">
                <a:solidFill>
                  <a:schemeClr val="accent1">
                    <a:lumMod val="75000"/>
                  </a:schemeClr>
                </a:solidFill>
                <a:latin typeface="Calibri" panose="020F0502020204030204" pitchFamily="34" charset="0"/>
                <a:cs typeface="Calibri" panose="020F0502020204030204" pitchFamily="34" charset="0"/>
              </a:rPr>
              <a:t> are drugs used to enhance the appearance of a person and/or to improve their physical capabilities such as strength or endurance. </a:t>
            </a:r>
          </a:p>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sz="2400" spc="0" dirty="0">
                <a:solidFill>
                  <a:schemeClr val="accent1">
                    <a:lumMod val="75000"/>
                  </a:schemeClr>
                </a:solidFill>
                <a:latin typeface="Calibri" panose="020F0502020204030204" pitchFamily="34" charset="0"/>
                <a:cs typeface="Calibri" panose="020F0502020204030204" pitchFamily="34" charset="0"/>
              </a:rPr>
              <a:t>The term represents a wide range of substances, but the oldest and largest group used are non-prescribed anabolic-androgenic steroids (AAS) </a:t>
            </a:r>
          </a:p>
          <a:p>
            <a:pPr marL="342900" lvl="0" indent="-342900">
              <a:lnSpc>
                <a:spcPct val="90000"/>
              </a:lnSpc>
              <a:spcBef>
                <a:spcPts val="1000"/>
              </a:spcBef>
              <a:spcAft>
                <a:spcPts val="0"/>
              </a:spcAft>
              <a:buClr>
                <a:srgbClr val="8064A9"/>
              </a:buClr>
              <a:buFont typeface="Wingdings 2" panose="05020102010507070707" pitchFamily="18" charset="2"/>
              <a:buChar char="¿"/>
              <a:defRPr/>
            </a:pPr>
            <a:r>
              <a:rPr lang="en-AU" sz="2400" spc="0" dirty="0">
                <a:solidFill>
                  <a:schemeClr val="accent1">
                    <a:lumMod val="75000"/>
                  </a:schemeClr>
                </a:solidFill>
                <a:latin typeface="Calibri" panose="020F0502020204030204" pitchFamily="34" charset="0"/>
                <a:cs typeface="Calibri" panose="020F0502020204030204" pitchFamily="34" charset="0"/>
              </a:rPr>
              <a:t>The term PIEDs is generally used as people who use non-prescribed AAS commonly use other enhancement substances. </a:t>
            </a:r>
          </a:p>
          <a:p>
            <a:pPr marL="0" indent="0">
              <a:buNone/>
            </a:pPr>
            <a:endParaRPr lang="en-AU" dirty="0"/>
          </a:p>
        </p:txBody>
      </p:sp>
      <p:pic>
        <p:nvPicPr>
          <p:cNvPr id="4" name="Picture 3">
            <a:extLst>
              <a:ext uri="{FF2B5EF4-FFF2-40B4-BE49-F238E27FC236}">
                <a16:creationId xmlns:a16="http://schemas.microsoft.com/office/drawing/2014/main" id="{329BBB0B-6580-4710-9DCD-1EE1132874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16558" y="715651"/>
            <a:ext cx="3813570" cy="5224239"/>
          </a:xfrm>
          <a:prstGeom prst="rect">
            <a:avLst/>
          </a:prstGeom>
        </p:spPr>
      </p:pic>
      <p:sp>
        <p:nvSpPr>
          <p:cNvPr id="5" name="TextBox 4">
            <a:extLst>
              <a:ext uri="{FF2B5EF4-FFF2-40B4-BE49-F238E27FC236}">
                <a16:creationId xmlns:a16="http://schemas.microsoft.com/office/drawing/2014/main" id="{37A55817-59C1-4877-B1DE-37E411AC333D}"/>
              </a:ext>
            </a:extLst>
          </p:cNvPr>
          <p:cNvSpPr txBox="1"/>
          <p:nvPr/>
        </p:nvSpPr>
        <p:spPr>
          <a:xfrm>
            <a:off x="7092174" y="5939890"/>
            <a:ext cx="3738880" cy="307777"/>
          </a:xfrm>
          <a:prstGeom prst="rect">
            <a:avLst/>
          </a:prstGeom>
          <a:noFill/>
        </p:spPr>
        <p:txBody>
          <a:bodyPr wrap="square" rtlCol="0">
            <a:spAutoFit/>
          </a:bodyPr>
          <a:lstStyle/>
          <a:p>
            <a:r>
              <a:rPr lang="en-SG" sz="1400" dirty="0">
                <a:latin typeface="Calibri" panose="020F0502020204030204" pitchFamily="34" charset="0"/>
                <a:cs typeface="Calibri" panose="020F0502020204030204" pitchFamily="34" charset="0"/>
              </a:rPr>
              <a:t>Source: </a:t>
            </a:r>
            <a:r>
              <a:rPr lang="en-SG" sz="1400" dirty="0">
                <a:latin typeface="Calibri" panose="020F0502020204030204" pitchFamily="34" charset="0"/>
                <a:cs typeface="Calibri" panose="020F0502020204030204" pitchFamily="34" charset="0"/>
                <a:hlinkClick r:id="rId4"/>
              </a:rPr>
              <a:t>Human Enhancement Drugs Network</a:t>
            </a:r>
            <a:endParaRPr lang="en-SG"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1384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83B28-B23D-4743-B5F6-8753169CF6D4}"/>
              </a:ext>
            </a:extLst>
          </p:cNvPr>
          <p:cNvSpPr>
            <a:spLocks noGrp="1"/>
          </p:cNvSpPr>
          <p:nvPr>
            <p:ph type="title"/>
          </p:nvPr>
        </p:nvSpPr>
        <p:spPr>
          <a:xfrm>
            <a:off x="560832" y="103109"/>
            <a:ext cx="9692640" cy="1325562"/>
          </a:xfrm>
        </p:spPr>
        <p:txBody>
          <a:bodyPr/>
          <a:lstStyle/>
          <a:p>
            <a:r>
              <a:rPr lang="en-AU" dirty="0">
                <a:latin typeface="Calibri" panose="020F0502020204030204" pitchFamily="34" charset="0"/>
                <a:cs typeface="Calibri" panose="020F0502020204030204" pitchFamily="34" charset="0"/>
              </a:rPr>
              <a:t>What are PIEDs?</a:t>
            </a:r>
          </a:p>
        </p:txBody>
      </p:sp>
      <p:sp>
        <p:nvSpPr>
          <p:cNvPr id="3" name="Content Placeholder 2">
            <a:extLst>
              <a:ext uri="{FF2B5EF4-FFF2-40B4-BE49-F238E27FC236}">
                <a16:creationId xmlns:a16="http://schemas.microsoft.com/office/drawing/2014/main" id="{4AE9D954-5505-42F8-9385-D70FBE674F2C}"/>
              </a:ext>
            </a:extLst>
          </p:cNvPr>
          <p:cNvSpPr>
            <a:spLocks noGrp="1"/>
          </p:cNvSpPr>
          <p:nvPr>
            <p:ph idx="1"/>
          </p:nvPr>
        </p:nvSpPr>
        <p:spPr>
          <a:xfrm>
            <a:off x="396240" y="1732409"/>
            <a:ext cx="4500880" cy="4788134"/>
          </a:xfrm>
        </p:spPr>
        <p:txBody>
          <a:bodyPr>
            <a:normAutofit fontScale="92500" lnSpcReduction="10000"/>
          </a:bodyPr>
          <a:lstStyle/>
          <a:p>
            <a:r>
              <a:rPr lang="en-AU" sz="2600" b="1" dirty="0">
                <a:solidFill>
                  <a:schemeClr val="accent1">
                    <a:lumMod val="75000"/>
                  </a:schemeClr>
                </a:solidFill>
                <a:latin typeface="Calibri" panose="020F0502020204030204" pitchFamily="34" charset="0"/>
                <a:cs typeface="Calibri" panose="020F0502020204030204" pitchFamily="34" charset="0"/>
              </a:rPr>
              <a:t>Number 1 </a:t>
            </a:r>
            <a:r>
              <a:rPr lang="en-AU" sz="2600" dirty="0">
                <a:solidFill>
                  <a:schemeClr val="accent1">
                    <a:lumMod val="75000"/>
                  </a:schemeClr>
                </a:solidFill>
                <a:latin typeface="Calibri" panose="020F0502020204030204" pitchFamily="34" charset="0"/>
                <a:cs typeface="Calibri" panose="020F0502020204030204" pitchFamily="34" charset="0"/>
              </a:rPr>
              <a:t>is anabolic androgenic steroids (AAS): e.g. boldenone, nandrolone, stanozolol and testosterone. </a:t>
            </a:r>
          </a:p>
          <a:p>
            <a:endParaRPr lang="en-AU" sz="2600" dirty="0">
              <a:solidFill>
                <a:schemeClr val="accent1">
                  <a:lumMod val="75000"/>
                </a:schemeClr>
              </a:solidFill>
              <a:latin typeface="Calibri" panose="020F0502020204030204" pitchFamily="34" charset="0"/>
              <a:cs typeface="Calibri" panose="020F0502020204030204" pitchFamily="34" charset="0"/>
            </a:endParaRPr>
          </a:p>
          <a:p>
            <a:r>
              <a:rPr lang="en-AU" sz="2600" dirty="0">
                <a:solidFill>
                  <a:schemeClr val="accent1">
                    <a:lumMod val="75000"/>
                  </a:schemeClr>
                </a:solidFill>
                <a:latin typeface="Calibri" panose="020F0502020204030204" pitchFamily="34" charset="0"/>
                <a:cs typeface="Calibri" panose="020F0502020204030204" pitchFamily="34" charset="0"/>
              </a:rPr>
              <a:t>Other types of PIEDs are often used to:</a:t>
            </a:r>
          </a:p>
          <a:p>
            <a:pPr marL="914400" lvl="1" indent="-457200">
              <a:buFont typeface="+mj-lt"/>
              <a:buAutoNum type="arabicPeriod"/>
            </a:pPr>
            <a:r>
              <a:rPr lang="en-AU" sz="2200" dirty="0">
                <a:solidFill>
                  <a:schemeClr val="accent1">
                    <a:lumMod val="75000"/>
                  </a:schemeClr>
                </a:solidFill>
                <a:latin typeface="Calibri" panose="020F0502020204030204" pitchFamily="34" charset="0"/>
                <a:cs typeface="Calibri" panose="020F0502020204030204" pitchFamily="34" charset="0"/>
              </a:rPr>
              <a:t>Achieve augmented effects;</a:t>
            </a:r>
          </a:p>
          <a:p>
            <a:pPr marL="914400" lvl="1" indent="-457200">
              <a:buFont typeface="+mj-lt"/>
              <a:buAutoNum type="arabicPeriod"/>
            </a:pPr>
            <a:r>
              <a:rPr lang="en-AU" sz="2200" dirty="0">
                <a:solidFill>
                  <a:schemeClr val="accent1">
                    <a:lumMod val="75000"/>
                  </a:schemeClr>
                </a:solidFill>
                <a:latin typeface="Calibri" panose="020F0502020204030204" pitchFamily="34" charset="0"/>
                <a:cs typeface="Calibri" panose="020F0502020204030204" pitchFamily="34" charset="0"/>
              </a:rPr>
              <a:t>Minimise adverse effects of AAS use; and</a:t>
            </a:r>
          </a:p>
          <a:p>
            <a:pPr marL="914400" lvl="1" indent="-457200">
              <a:buFont typeface="+mj-lt"/>
              <a:buAutoNum type="arabicPeriod"/>
            </a:pPr>
            <a:r>
              <a:rPr lang="en-AU" sz="2200" dirty="0">
                <a:solidFill>
                  <a:schemeClr val="accent1">
                    <a:lumMod val="75000"/>
                  </a:schemeClr>
                </a:solidFill>
                <a:latin typeface="Calibri" panose="020F0502020204030204" pitchFamily="34" charset="0"/>
                <a:cs typeface="Calibri" panose="020F0502020204030204" pitchFamily="34" charset="0"/>
              </a:rPr>
              <a:t>For recreational purposes. </a:t>
            </a:r>
          </a:p>
          <a:p>
            <a:pPr marL="914400" lvl="1" indent="-457200">
              <a:buFont typeface="+mj-lt"/>
              <a:buAutoNum type="arabicPeriod"/>
            </a:pPr>
            <a:endParaRPr lang="en-AU" sz="2200" dirty="0">
              <a:solidFill>
                <a:schemeClr val="accent1">
                  <a:lumMod val="75000"/>
                </a:schemeClr>
              </a:solidFill>
              <a:latin typeface="Calibri" panose="020F0502020204030204" pitchFamily="34" charset="0"/>
              <a:cs typeface="Calibri" panose="020F0502020204030204" pitchFamily="34" charset="0"/>
            </a:endParaRPr>
          </a:p>
          <a:p>
            <a:r>
              <a:rPr lang="en-AU" sz="2600" dirty="0">
                <a:solidFill>
                  <a:schemeClr val="accent1">
                    <a:lumMod val="75000"/>
                  </a:schemeClr>
                </a:solidFill>
                <a:latin typeface="Calibri" panose="020F0502020204030204" pitchFamily="34" charset="0"/>
                <a:cs typeface="Calibri" panose="020F0502020204030204" pitchFamily="34" charset="0"/>
              </a:rPr>
              <a:t>Examples (see table)</a:t>
            </a:r>
          </a:p>
          <a:p>
            <a:endParaRPr lang="en-AU" dirty="0"/>
          </a:p>
        </p:txBody>
      </p:sp>
      <p:graphicFrame>
        <p:nvGraphicFramePr>
          <p:cNvPr id="4" name="Table 3">
            <a:extLst>
              <a:ext uri="{FF2B5EF4-FFF2-40B4-BE49-F238E27FC236}">
                <a16:creationId xmlns:a16="http://schemas.microsoft.com/office/drawing/2014/main" id="{91DCF8FE-0A64-4FE5-8116-A5006314A21F}"/>
              </a:ext>
            </a:extLst>
          </p:cNvPr>
          <p:cNvGraphicFramePr>
            <a:graphicFrameLocks noGrp="1"/>
          </p:cNvGraphicFramePr>
          <p:nvPr>
            <p:extLst>
              <p:ext uri="{D42A27DB-BD31-4B8C-83A1-F6EECF244321}">
                <p14:modId xmlns:p14="http://schemas.microsoft.com/office/powerpoint/2010/main" val="116695363"/>
              </p:ext>
            </p:extLst>
          </p:nvPr>
        </p:nvGraphicFramePr>
        <p:xfrm>
          <a:off x="4897120" y="1229170"/>
          <a:ext cx="7047097" cy="4887150"/>
        </p:xfrm>
        <a:graphic>
          <a:graphicData uri="http://schemas.openxmlformats.org/drawingml/2006/table">
            <a:tbl>
              <a:tblPr firstRow="1" bandRow="1">
                <a:tableStyleId>{3C2FFA5D-87B4-456A-9821-1D502468CF0F}</a:tableStyleId>
              </a:tblPr>
              <a:tblGrid>
                <a:gridCol w="1233858">
                  <a:extLst>
                    <a:ext uri="{9D8B030D-6E8A-4147-A177-3AD203B41FA5}">
                      <a16:colId xmlns:a16="http://schemas.microsoft.com/office/drawing/2014/main" val="4288854589"/>
                    </a:ext>
                  </a:extLst>
                </a:gridCol>
                <a:gridCol w="1245916">
                  <a:extLst>
                    <a:ext uri="{9D8B030D-6E8A-4147-A177-3AD203B41FA5}">
                      <a16:colId xmlns:a16="http://schemas.microsoft.com/office/drawing/2014/main" val="3291651741"/>
                    </a:ext>
                  </a:extLst>
                </a:gridCol>
                <a:gridCol w="4567323">
                  <a:extLst>
                    <a:ext uri="{9D8B030D-6E8A-4147-A177-3AD203B41FA5}">
                      <a16:colId xmlns:a16="http://schemas.microsoft.com/office/drawing/2014/main" val="3129576163"/>
                    </a:ext>
                  </a:extLst>
                </a:gridCol>
              </a:tblGrid>
              <a:tr h="508118">
                <a:tc>
                  <a:txBody>
                    <a:bodyPr/>
                    <a:lstStyle/>
                    <a:p>
                      <a:pPr>
                        <a:lnSpc>
                          <a:spcPct val="107000"/>
                        </a:lnSpc>
                        <a:spcAft>
                          <a:spcPts val="0"/>
                        </a:spcAft>
                      </a:pPr>
                      <a:r>
                        <a:rPr lang="en-AU" sz="1200" dirty="0">
                          <a:effectLst/>
                        </a:rPr>
                        <a:t>Drug</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dirty="0">
                          <a:effectLst/>
                        </a:rPr>
                        <a:t>Trade/other names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dirty="0">
                          <a:effectLst/>
                        </a:rPr>
                        <a:t>Purported reasons for use (by patients)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8766711"/>
                  </a:ext>
                </a:extLst>
              </a:tr>
              <a:tr h="625576">
                <a:tc>
                  <a:txBody>
                    <a:bodyPr/>
                    <a:lstStyle/>
                    <a:p>
                      <a:pPr>
                        <a:lnSpc>
                          <a:spcPct val="107000"/>
                        </a:lnSpc>
                        <a:spcAft>
                          <a:spcPts val="0"/>
                        </a:spcAft>
                      </a:pPr>
                      <a:r>
                        <a:rPr lang="en-AU" sz="1200">
                          <a:effectLst/>
                        </a:rPr>
                        <a:t>Tamoxifen</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a:effectLst/>
                        </a:rPr>
                        <a:t>Nolvadex®</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dirty="0">
                          <a:effectLst/>
                        </a:rPr>
                        <a:t>Tamoxifen (oral) is used as an oestrogen blocker. This is used to prevent gynaecomastia (growth of glandular breast tissue in males)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5106719"/>
                  </a:ext>
                </a:extLst>
              </a:tr>
              <a:tr h="625576">
                <a:tc>
                  <a:txBody>
                    <a:bodyPr/>
                    <a:lstStyle/>
                    <a:p>
                      <a:pPr>
                        <a:lnSpc>
                          <a:spcPct val="107000"/>
                        </a:lnSpc>
                        <a:spcAft>
                          <a:spcPts val="0"/>
                        </a:spcAft>
                      </a:pPr>
                      <a:r>
                        <a:rPr lang="en-AU" sz="1200">
                          <a:effectLst/>
                        </a:rPr>
                        <a:t>Anastrozole</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dirty="0">
                          <a:effectLst/>
                        </a:rPr>
                        <a:t>Arimidex®</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dirty="0">
                          <a:effectLst/>
                        </a:rPr>
                        <a:t>Anastrozole (oral) is used as an oestrogen blocker. This is used to prevent gynaecomastia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2240628"/>
                  </a:ext>
                </a:extLst>
              </a:tr>
              <a:tr h="938364">
                <a:tc>
                  <a:txBody>
                    <a:bodyPr/>
                    <a:lstStyle/>
                    <a:p>
                      <a:pPr>
                        <a:lnSpc>
                          <a:spcPct val="107000"/>
                        </a:lnSpc>
                        <a:spcAft>
                          <a:spcPts val="0"/>
                        </a:spcAft>
                      </a:pPr>
                      <a:r>
                        <a:rPr lang="en-AU" sz="1200">
                          <a:effectLst/>
                        </a:rPr>
                        <a:t>Human chorionic gonadotrophin (HCG)</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a:effectLst/>
                        </a:rPr>
                        <a:t>Pregnyl® </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dirty="0">
                          <a:effectLst/>
                        </a:rPr>
                        <a:t>HCG (injected) is used to minimise depressive symptoms upon AAS cessation/withdrawal, to improve testosterone production, to prevent weight-loss, to stop testicular atrophy, and to increase strength.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1025797"/>
                  </a:ext>
                </a:extLst>
              </a:tr>
              <a:tr h="938364">
                <a:tc>
                  <a:txBody>
                    <a:bodyPr/>
                    <a:lstStyle/>
                    <a:p>
                      <a:pPr>
                        <a:lnSpc>
                          <a:spcPct val="107000"/>
                        </a:lnSpc>
                        <a:spcAft>
                          <a:spcPts val="0"/>
                        </a:spcAft>
                      </a:pPr>
                      <a:r>
                        <a:rPr lang="en-AU" sz="1200">
                          <a:effectLst/>
                        </a:rPr>
                        <a:t>Clomiphene citrate</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dirty="0">
                          <a:effectLst/>
                        </a:rPr>
                        <a:t>Clomid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dirty="0">
                          <a:effectLst/>
                        </a:rPr>
                        <a:t>Clomid (oral) is taken to ‘kick start’ the endogenous production of testosterone during an ‘off cycle’, as testosterone production is often shutdown due to high-levels of exogenous AAS.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464876"/>
                  </a:ext>
                </a:extLst>
              </a:tr>
              <a:tr h="625576">
                <a:tc>
                  <a:txBody>
                    <a:bodyPr/>
                    <a:lstStyle/>
                    <a:p>
                      <a:pPr>
                        <a:lnSpc>
                          <a:spcPct val="107000"/>
                        </a:lnSpc>
                        <a:spcAft>
                          <a:spcPts val="0"/>
                        </a:spcAft>
                      </a:pPr>
                      <a:r>
                        <a:rPr lang="en-AU" sz="1200">
                          <a:effectLst/>
                        </a:rPr>
                        <a:t>Human growth hormone (HGH)</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a:effectLst/>
                        </a:rPr>
                        <a:t>Somatropin®</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dirty="0">
                          <a:effectLst/>
                        </a:rPr>
                        <a:t>HGH (injected) is used for its anabolic effects and strength, to burn fat, and for weight loss.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0630983"/>
                  </a:ext>
                </a:extLst>
              </a:tr>
              <a:tr h="625576">
                <a:tc>
                  <a:txBody>
                    <a:bodyPr/>
                    <a:lstStyle/>
                    <a:p>
                      <a:pPr>
                        <a:lnSpc>
                          <a:spcPct val="107000"/>
                        </a:lnSpc>
                        <a:spcAft>
                          <a:spcPts val="0"/>
                        </a:spcAft>
                      </a:pPr>
                      <a:r>
                        <a:rPr lang="en-AU" sz="1200">
                          <a:effectLst/>
                        </a:rPr>
                        <a:t>Ephedrine</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a:effectLst/>
                        </a:rPr>
                        <a:t> </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1200" dirty="0">
                          <a:effectLst/>
                        </a:rPr>
                        <a:t>Ephedrine (oral) is used to increase energy and boost training, and to enhance weight loss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1027277"/>
                  </a:ext>
                </a:extLst>
              </a:tr>
            </a:tbl>
          </a:graphicData>
        </a:graphic>
      </p:graphicFrame>
    </p:spTree>
    <p:extLst>
      <p:ext uri="{BB962C8B-B14F-4D97-AF65-F5344CB8AC3E}">
        <p14:creationId xmlns:p14="http://schemas.microsoft.com/office/powerpoint/2010/main" val="2953160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4393-1E71-41DA-B2A9-5F824510D9E9}"/>
              </a:ext>
            </a:extLst>
          </p:cNvPr>
          <p:cNvSpPr>
            <a:spLocks noGrp="1"/>
          </p:cNvSpPr>
          <p:nvPr>
            <p:ph type="title"/>
          </p:nvPr>
        </p:nvSpPr>
        <p:spPr>
          <a:xfrm>
            <a:off x="429596" y="314960"/>
            <a:ext cx="3686048" cy="1325562"/>
          </a:xfrm>
        </p:spPr>
        <p:txBody>
          <a:bodyPr/>
          <a:lstStyle/>
          <a:p>
            <a:r>
              <a:rPr lang="en-AU" dirty="0"/>
              <a:t>Examples of AAS</a:t>
            </a:r>
          </a:p>
        </p:txBody>
      </p:sp>
      <p:pic>
        <p:nvPicPr>
          <p:cNvPr id="4" name="Picture 3">
            <a:extLst>
              <a:ext uri="{FF2B5EF4-FFF2-40B4-BE49-F238E27FC236}">
                <a16:creationId xmlns:a16="http://schemas.microsoft.com/office/drawing/2014/main" id="{7A7403D6-D6A1-4B6F-908A-625142546AAE}"/>
              </a:ext>
            </a:extLst>
          </p:cNvPr>
          <p:cNvPicPr>
            <a:picLocks noChangeAspect="1"/>
          </p:cNvPicPr>
          <p:nvPr/>
        </p:nvPicPr>
        <p:blipFill>
          <a:blip r:embed="rId3"/>
          <a:stretch>
            <a:fillRect/>
          </a:stretch>
        </p:blipFill>
        <p:spPr>
          <a:xfrm>
            <a:off x="1156093" y="3111904"/>
            <a:ext cx="2645893" cy="2402032"/>
          </a:xfrm>
          <a:prstGeom prst="rect">
            <a:avLst/>
          </a:prstGeom>
        </p:spPr>
      </p:pic>
      <p:pic>
        <p:nvPicPr>
          <p:cNvPr id="5" name="Picture 4">
            <a:extLst>
              <a:ext uri="{FF2B5EF4-FFF2-40B4-BE49-F238E27FC236}">
                <a16:creationId xmlns:a16="http://schemas.microsoft.com/office/drawing/2014/main" id="{36C2C9F1-B11C-4988-9E88-3913FBE24C41}"/>
              </a:ext>
            </a:extLst>
          </p:cNvPr>
          <p:cNvPicPr>
            <a:picLocks noChangeAspect="1"/>
          </p:cNvPicPr>
          <p:nvPr/>
        </p:nvPicPr>
        <p:blipFill>
          <a:blip r:embed="rId4"/>
          <a:stretch>
            <a:fillRect/>
          </a:stretch>
        </p:blipFill>
        <p:spPr>
          <a:xfrm>
            <a:off x="4222323" y="612247"/>
            <a:ext cx="2688569" cy="2237426"/>
          </a:xfrm>
          <a:prstGeom prst="rect">
            <a:avLst/>
          </a:prstGeom>
        </p:spPr>
      </p:pic>
      <p:pic>
        <p:nvPicPr>
          <p:cNvPr id="6" name="Picture 5">
            <a:extLst>
              <a:ext uri="{FF2B5EF4-FFF2-40B4-BE49-F238E27FC236}">
                <a16:creationId xmlns:a16="http://schemas.microsoft.com/office/drawing/2014/main" id="{DB452569-7FCA-444F-B03B-A67356906B6F}"/>
              </a:ext>
            </a:extLst>
          </p:cNvPr>
          <p:cNvPicPr>
            <a:picLocks noChangeAspect="1"/>
          </p:cNvPicPr>
          <p:nvPr/>
        </p:nvPicPr>
        <p:blipFill>
          <a:blip r:embed="rId5"/>
          <a:stretch>
            <a:fillRect/>
          </a:stretch>
        </p:blipFill>
        <p:spPr>
          <a:xfrm>
            <a:off x="7382669" y="3171036"/>
            <a:ext cx="2382906" cy="2402320"/>
          </a:xfrm>
          <a:prstGeom prst="rect">
            <a:avLst/>
          </a:prstGeom>
        </p:spPr>
      </p:pic>
      <p:sp>
        <p:nvSpPr>
          <p:cNvPr id="7" name="TextBox 6">
            <a:extLst>
              <a:ext uri="{FF2B5EF4-FFF2-40B4-BE49-F238E27FC236}">
                <a16:creationId xmlns:a16="http://schemas.microsoft.com/office/drawing/2014/main" id="{CFB8B39D-EB77-481A-B78D-E65E0A9CE113}"/>
              </a:ext>
            </a:extLst>
          </p:cNvPr>
          <p:cNvSpPr txBox="1"/>
          <p:nvPr/>
        </p:nvSpPr>
        <p:spPr>
          <a:xfrm>
            <a:off x="3891939" y="4103357"/>
            <a:ext cx="2495005" cy="757130"/>
          </a:xfrm>
          <a:prstGeom prst="rect">
            <a:avLst/>
          </a:prstGeom>
          <a:noFill/>
        </p:spPr>
        <p:txBody>
          <a:bodyPr wrap="square">
            <a:spAutoFit/>
          </a:bodyPr>
          <a:lstStyle/>
          <a:p>
            <a:pPr marL="0" indent="0">
              <a:lnSpc>
                <a:spcPct val="80000"/>
              </a:lnSpc>
              <a:buFont typeface="Wingdings 2" pitchFamily="18" charset="2"/>
              <a:buNone/>
            </a:pPr>
            <a:r>
              <a:rPr lang="en-GB" sz="1800" b="1" dirty="0" err="1">
                <a:solidFill>
                  <a:schemeClr val="accent1">
                    <a:lumMod val="75000"/>
                  </a:schemeClr>
                </a:solidFill>
                <a:latin typeface="Arial" panose="020B0604020202020204" pitchFamily="34" charset="0"/>
                <a:cs typeface="Arial" panose="020B0604020202020204" pitchFamily="34" charset="0"/>
              </a:rPr>
              <a:t>Sustanon</a:t>
            </a:r>
            <a:r>
              <a:rPr lang="en-GB" sz="1800" b="1" dirty="0">
                <a:solidFill>
                  <a:schemeClr val="accent1">
                    <a:lumMod val="75000"/>
                  </a:schemeClr>
                </a:solidFill>
                <a:latin typeface="Arial" panose="020B0604020202020204" pitchFamily="34" charset="0"/>
                <a:cs typeface="Arial" panose="020B0604020202020204" pitchFamily="34" charset="0"/>
              </a:rPr>
              <a:t> or </a:t>
            </a:r>
            <a:r>
              <a:rPr lang="en-GB" sz="1800" b="1" dirty="0" err="1">
                <a:solidFill>
                  <a:schemeClr val="accent1">
                    <a:lumMod val="75000"/>
                  </a:schemeClr>
                </a:solidFill>
                <a:latin typeface="Arial" panose="020B0604020202020204" pitchFamily="34" charset="0"/>
                <a:cs typeface="Arial" panose="020B0604020202020204" pitchFamily="34" charset="0"/>
              </a:rPr>
              <a:t>sust</a:t>
            </a:r>
            <a:r>
              <a:rPr lang="en-GB" sz="1800" dirty="0">
                <a:solidFill>
                  <a:schemeClr val="accent1">
                    <a:lumMod val="75000"/>
                  </a:schemeClr>
                </a:solidFill>
                <a:latin typeface="Arial" panose="020B0604020202020204" pitchFamily="34" charset="0"/>
                <a:cs typeface="Arial" panose="020B0604020202020204" pitchFamily="34" charset="0"/>
              </a:rPr>
              <a:t>: Oil based AAS (mix of 4 types of testosterone) </a:t>
            </a:r>
            <a:endParaRPr lang="en-US" sz="1800" dirty="0">
              <a:solidFill>
                <a:schemeClr val="accent1">
                  <a:lumMod val="7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E04073B-22DB-4788-833A-F29AB4255DF8}"/>
              </a:ext>
            </a:extLst>
          </p:cNvPr>
          <p:cNvSpPr txBox="1"/>
          <p:nvPr/>
        </p:nvSpPr>
        <p:spPr>
          <a:xfrm>
            <a:off x="7124251" y="1485074"/>
            <a:ext cx="4031429" cy="584775"/>
          </a:xfrm>
          <a:prstGeom prst="rect">
            <a:avLst/>
          </a:prstGeom>
          <a:noFill/>
        </p:spPr>
        <p:txBody>
          <a:bodyPr wrap="square">
            <a:spAutoFit/>
          </a:bodyPr>
          <a:lstStyle/>
          <a:p>
            <a:pPr>
              <a:lnSpc>
                <a:spcPct val="80000"/>
              </a:lnSpc>
            </a:pPr>
            <a:r>
              <a:rPr lang="en-GB" b="1" dirty="0">
                <a:solidFill>
                  <a:schemeClr val="accent1">
                    <a:lumMod val="75000"/>
                  </a:schemeClr>
                </a:solidFill>
                <a:latin typeface="Arial" panose="020B0604020202020204" pitchFamily="34" charset="0"/>
                <a:cs typeface="Arial" panose="020B0604020202020204" pitchFamily="34" charset="0"/>
              </a:rPr>
              <a:t>Stanozolol or </a:t>
            </a:r>
            <a:r>
              <a:rPr lang="en-GB" b="1" dirty="0" err="1">
                <a:solidFill>
                  <a:schemeClr val="accent1">
                    <a:lumMod val="75000"/>
                  </a:schemeClr>
                </a:solidFill>
                <a:latin typeface="Arial" panose="020B0604020202020204" pitchFamily="34" charset="0"/>
                <a:cs typeface="Arial" panose="020B0604020202020204" pitchFamily="34" charset="0"/>
              </a:rPr>
              <a:t>Winstrol</a:t>
            </a:r>
            <a:r>
              <a:rPr lang="en-GB" b="1" dirty="0">
                <a:solidFill>
                  <a:schemeClr val="accent1">
                    <a:lumMod val="75000"/>
                  </a:schemeClr>
                </a:solidFill>
                <a:latin typeface="Arial" panose="020B0604020202020204" pitchFamily="34" charset="0"/>
                <a:cs typeface="Arial" panose="020B0604020202020204" pitchFamily="34" charset="0"/>
              </a:rPr>
              <a:t>: </a:t>
            </a:r>
            <a:r>
              <a:rPr lang="en-GB" sz="2000" dirty="0">
                <a:solidFill>
                  <a:schemeClr val="accent1">
                    <a:lumMod val="75000"/>
                  </a:schemeClr>
                </a:solidFill>
                <a:latin typeface="Arial" panose="020B0604020202020204" pitchFamily="34" charset="0"/>
                <a:cs typeface="Arial" panose="020B0604020202020204" pitchFamily="34" charset="0"/>
              </a:rPr>
              <a:t>Water-based injectable AAS.</a:t>
            </a:r>
          </a:p>
        </p:txBody>
      </p:sp>
      <p:sp>
        <p:nvSpPr>
          <p:cNvPr id="9" name="TextBox 8">
            <a:extLst>
              <a:ext uri="{FF2B5EF4-FFF2-40B4-BE49-F238E27FC236}">
                <a16:creationId xmlns:a16="http://schemas.microsoft.com/office/drawing/2014/main" id="{84BBF723-9818-4A04-A7E5-E4D8BA42D81E}"/>
              </a:ext>
            </a:extLst>
          </p:cNvPr>
          <p:cNvSpPr txBox="1"/>
          <p:nvPr/>
        </p:nvSpPr>
        <p:spPr>
          <a:xfrm>
            <a:off x="7382669" y="5580058"/>
            <a:ext cx="2098426" cy="535531"/>
          </a:xfrm>
          <a:prstGeom prst="rect">
            <a:avLst/>
          </a:prstGeom>
          <a:noFill/>
        </p:spPr>
        <p:txBody>
          <a:bodyPr wrap="square">
            <a:spAutoFit/>
          </a:bodyPr>
          <a:lstStyle/>
          <a:p>
            <a:pPr>
              <a:lnSpc>
                <a:spcPct val="80000"/>
              </a:lnSpc>
            </a:pPr>
            <a:r>
              <a:rPr lang="en-GB" b="1" dirty="0" err="1">
                <a:solidFill>
                  <a:schemeClr val="accent1">
                    <a:lumMod val="75000"/>
                  </a:schemeClr>
                </a:solidFill>
                <a:latin typeface="Arial" panose="020B0604020202020204" pitchFamily="34" charset="0"/>
                <a:cs typeface="Arial" panose="020B0604020202020204" pitchFamily="34" charset="0"/>
              </a:rPr>
              <a:t>Dianabol</a:t>
            </a:r>
            <a:r>
              <a:rPr lang="en-GB" b="1" dirty="0">
                <a:solidFill>
                  <a:schemeClr val="accent1">
                    <a:lumMod val="75000"/>
                  </a:schemeClr>
                </a:solidFill>
                <a:latin typeface="Arial" panose="020B0604020202020204" pitchFamily="34" charset="0"/>
                <a:cs typeface="Arial" panose="020B0604020202020204" pitchFamily="34" charset="0"/>
              </a:rPr>
              <a:t> or </a:t>
            </a:r>
            <a:r>
              <a:rPr lang="en-GB" b="1" dirty="0" err="1">
                <a:solidFill>
                  <a:schemeClr val="accent1">
                    <a:lumMod val="75000"/>
                  </a:schemeClr>
                </a:solidFill>
                <a:latin typeface="Arial" panose="020B0604020202020204" pitchFamily="34" charset="0"/>
                <a:cs typeface="Arial" panose="020B0604020202020204" pitchFamily="34" charset="0"/>
              </a:rPr>
              <a:t>Dbol</a:t>
            </a:r>
            <a:r>
              <a:rPr lang="en-GB" b="1" dirty="0">
                <a:solidFill>
                  <a:schemeClr val="accent1">
                    <a:lumMod val="75000"/>
                  </a:schemeClr>
                </a:solidFill>
                <a:latin typeface="Arial" panose="020B0604020202020204" pitchFamily="34" charset="0"/>
                <a:cs typeface="Arial" panose="020B0604020202020204" pitchFamily="34" charset="0"/>
              </a:rPr>
              <a:t>: </a:t>
            </a:r>
            <a:r>
              <a:rPr lang="en-GB" dirty="0">
                <a:solidFill>
                  <a:schemeClr val="accent1">
                    <a:lumMod val="75000"/>
                  </a:schemeClr>
                </a:solidFill>
                <a:latin typeface="Arial" panose="020B0604020202020204" pitchFamily="34" charset="0"/>
                <a:cs typeface="Arial" panose="020B0604020202020204" pitchFamily="34" charset="0"/>
              </a:rPr>
              <a:t>oral AAS</a:t>
            </a:r>
          </a:p>
        </p:txBody>
      </p:sp>
    </p:spTree>
    <p:extLst>
      <p:ext uri="{BB962C8B-B14F-4D97-AF65-F5344CB8AC3E}">
        <p14:creationId xmlns:p14="http://schemas.microsoft.com/office/powerpoint/2010/main" val="2901972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F5DF-B15F-4718-BAB7-6585FE657643}"/>
              </a:ext>
            </a:extLst>
          </p:cNvPr>
          <p:cNvSpPr>
            <a:spLocks noGrp="1"/>
          </p:cNvSpPr>
          <p:nvPr>
            <p:ph type="title"/>
          </p:nvPr>
        </p:nvSpPr>
        <p:spPr>
          <a:xfrm>
            <a:off x="1261872" y="365760"/>
            <a:ext cx="9692640" cy="843608"/>
          </a:xfrm>
        </p:spPr>
        <p:txBody>
          <a:bodyPr/>
          <a:lstStyle/>
          <a:p>
            <a:r>
              <a:rPr lang="en-AU" dirty="0">
                <a:latin typeface="Calibri" panose="020F0502020204030204" pitchFamily="34" charset="0"/>
                <a:cs typeface="Calibri" panose="020F0502020204030204" pitchFamily="34" charset="0"/>
              </a:rPr>
              <a:t>Prevalence</a:t>
            </a:r>
          </a:p>
        </p:txBody>
      </p:sp>
      <p:sp>
        <p:nvSpPr>
          <p:cNvPr id="3" name="Content Placeholder 2">
            <a:extLst>
              <a:ext uri="{FF2B5EF4-FFF2-40B4-BE49-F238E27FC236}">
                <a16:creationId xmlns:a16="http://schemas.microsoft.com/office/drawing/2014/main" id="{BA1B8BED-406D-49D3-97DE-F141E9B0AC95}"/>
              </a:ext>
            </a:extLst>
          </p:cNvPr>
          <p:cNvSpPr>
            <a:spLocks noGrp="1"/>
          </p:cNvSpPr>
          <p:nvPr>
            <p:ph idx="1"/>
          </p:nvPr>
        </p:nvSpPr>
        <p:spPr>
          <a:xfrm>
            <a:off x="6017342" y="1396181"/>
            <a:ext cx="5319252" cy="5201264"/>
          </a:xfrm>
        </p:spPr>
        <p:txBody>
          <a:bodyPr>
            <a:normAutofit/>
          </a:bodyPr>
          <a:lstStyle/>
          <a:p>
            <a:pPr marL="342900" lvl="0" indent="-342900">
              <a:lnSpc>
                <a:spcPct val="100000"/>
              </a:lnSpc>
              <a:spcBef>
                <a:spcPct val="20000"/>
              </a:spcBef>
              <a:spcAft>
                <a:spcPts val="0"/>
              </a:spcAft>
              <a:buClrTx/>
              <a:buSzTx/>
              <a:buNone/>
              <a:defRPr/>
            </a:pPr>
            <a:r>
              <a:rPr lang="en-AU" sz="2000" b="1" spc="0" dirty="0">
                <a:solidFill>
                  <a:schemeClr val="accent1">
                    <a:lumMod val="75000"/>
                  </a:schemeClr>
                </a:solidFill>
                <a:latin typeface="Arial"/>
                <a:cs typeface="Arial"/>
              </a:rPr>
              <a:t>Prevalence: </a:t>
            </a:r>
            <a:endParaRPr lang="en-AU" sz="2000" spc="0" dirty="0">
              <a:solidFill>
                <a:schemeClr val="accent1">
                  <a:lumMod val="75000"/>
                </a:schemeClr>
              </a:solidFill>
              <a:latin typeface="Arial"/>
              <a:cs typeface="Arial"/>
            </a:endParaRPr>
          </a:p>
          <a:p>
            <a:pPr marL="342900" lvl="0" indent="-342900">
              <a:lnSpc>
                <a:spcPct val="90000"/>
              </a:lnSpc>
              <a:spcBef>
                <a:spcPct val="20000"/>
              </a:spcBef>
              <a:spcAft>
                <a:spcPts val="0"/>
              </a:spcAft>
              <a:buClr>
                <a:srgbClr val="8064A9"/>
              </a:buClr>
              <a:defRPr/>
            </a:pPr>
            <a:r>
              <a:rPr lang="en-AU" sz="2000" spc="0" dirty="0">
                <a:solidFill>
                  <a:schemeClr val="accent1">
                    <a:lumMod val="75000"/>
                  </a:schemeClr>
                </a:solidFill>
                <a:latin typeface="Arial"/>
                <a:cs typeface="Arial"/>
              </a:rPr>
              <a:t>Population studies show that PIED use in Australia is relatively low.</a:t>
            </a:r>
          </a:p>
          <a:p>
            <a:pPr marL="800100" lvl="1" indent="-342900">
              <a:spcBef>
                <a:spcPct val="20000"/>
              </a:spcBef>
              <a:spcAft>
                <a:spcPts val="0"/>
              </a:spcAft>
              <a:buClrTx/>
              <a:buFont typeface="Wingdings" panose="05000000000000000000" pitchFamily="2" charset="2"/>
              <a:buChar char="Ø"/>
              <a:defRPr/>
            </a:pPr>
            <a:r>
              <a:rPr lang="en-AU" sz="2000" dirty="0">
                <a:solidFill>
                  <a:schemeClr val="accent1">
                    <a:lumMod val="75000"/>
                  </a:schemeClr>
                </a:solidFill>
                <a:latin typeface="Arial"/>
                <a:cs typeface="Arial"/>
              </a:rPr>
              <a:t>NDSHS: &lt;1 in 100 people aged 14+ reported steroid use for non-medical purposes in 2016 (0.3% in 2001, 0.6% in 2016, 0.8% in 2019) </a:t>
            </a:r>
          </a:p>
          <a:p>
            <a:pPr marL="342900" lvl="0" indent="-342900">
              <a:lnSpc>
                <a:spcPct val="90000"/>
              </a:lnSpc>
              <a:spcBef>
                <a:spcPct val="20000"/>
              </a:spcBef>
              <a:spcAft>
                <a:spcPts val="0"/>
              </a:spcAft>
              <a:buClr>
                <a:srgbClr val="8064A9"/>
              </a:buClr>
              <a:defRPr/>
            </a:pPr>
            <a:r>
              <a:rPr lang="en-AU" sz="2000" b="1" spc="0" dirty="0">
                <a:solidFill>
                  <a:schemeClr val="accent1">
                    <a:lumMod val="75000"/>
                  </a:schemeClr>
                </a:solidFill>
                <a:latin typeface="Arial"/>
                <a:cs typeface="Arial"/>
              </a:rPr>
              <a:t>BUT</a:t>
            </a:r>
            <a:r>
              <a:rPr lang="en-AU" sz="2000" spc="0" dirty="0">
                <a:solidFill>
                  <a:schemeClr val="accent1">
                    <a:lumMod val="75000"/>
                  </a:schemeClr>
                </a:solidFill>
                <a:latin typeface="Arial"/>
                <a:cs typeface="Arial"/>
              </a:rPr>
              <a:t> there are indicators that PIED use is rapidly growing over the period 2005-2015, then stabilised or declined in recent years. </a:t>
            </a:r>
          </a:p>
          <a:p>
            <a:pPr marL="800100" lvl="1" indent="-342900">
              <a:spcBef>
                <a:spcPct val="20000"/>
              </a:spcBef>
              <a:spcAft>
                <a:spcPts val="0"/>
              </a:spcAft>
              <a:buClrTx/>
              <a:buFont typeface="Wingdings" panose="05000000000000000000" pitchFamily="2" charset="2"/>
              <a:buChar char="Ø"/>
              <a:defRPr/>
            </a:pPr>
            <a:r>
              <a:rPr lang="en-AU" sz="2000" dirty="0">
                <a:solidFill>
                  <a:schemeClr val="accent1">
                    <a:lumMod val="75000"/>
                  </a:schemeClr>
                </a:solidFill>
                <a:latin typeface="Arial"/>
                <a:cs typeface="Arial"/>
              </a:rPr>
              <a:t>ANSPS: significant increase in PIEDs as ‘last drug injected’ over the period 2010-2014 (7%), followed by small decline to 2021 (4%) </a:t>
            </a:r>
          </a:p>
          <a:p>
            <a:pPr marL="800100" lvl="1" indent="-342900">
              <a:spcBef>
                <a:spcPct val="20000"/>
              </a:spcBef>
              <a:spcAft>
                <a:spcPts val="0"/>
              </a:spcAft>
              <a:buClrTx/>
              <a:buFont typeface="Wingdings" panose="05000000000000000000" pitchFamily="2" charset="2"/>
              <a:buChar char="Ø"/>
              <a:defRPr/>
            </a:pPr>
            <a:r>
              <a:rPr lang="en-AU" sz="2000" dirty="0">
                <a:solidFill>
                  <a:schemeClr val="accent1">
                    <a:lumMod val="75000"/>
                  </a:schemeClr>
                </a:solidFill>
                <a:latin typeface="Arial"/>
                <a:cs typeface="Arial"/>
              </a:rPr>
              <a:t>NSW: 10-12%</a:t>
            </a:r>
          </a:p>
          <a:p>
            <a:endParaRPr lang="en-AU" dirty="0"/>
          </a:p>
        </p:txBody>
      </p:sp>
      <p:pic>
        <p:nvPicPr>
          <p:cNvPr id="4" name="Picture 3">
            <a:extLst>
              <a:ext uri="{FF2B5EF4-FFF2-40B4-BE49-F238E27FC236}">
                <a16:creationId xmlns:a16="http://schemas.microsoft.com/office/drawing/2014/main" id="{F04B13E8-2188-493A-B74E-B3D0CBDC5F03}"/>
              </a:ext>
            </a:extLst>
          </p:cNvPr>
          <p:cNvPicPr>
            <a:picLocks noChangeAspect="1"/>
          </p:cNvPicPr>
          <p:nvPr/>
        </p:nvPicPr>
        <p:blipFill>
          <a:blip r:embed="rId3"/>
          <a:stretch>
            <a:fillRect/>
          </a:stretch>
        </p:blipFill>
        <p:spPr>
          <a:xfrm>
            <a:off x="245807" y="1537430"/>
            <a:ext cx="5499069" cy="3212870"/>
          </a:xfrm>
          <a:prstGeom prst="rect">
            <a:avLst/>
          </a:prstGeom>
        </p:spPr>
      </p:pic>
      <p:sp>
        <p:nvSpPr>
          <p:cNvPr id="5" name="TextBox 4">
            <a:extLst>
              <a:ext uri="{FF2B5EF4-FFF2-40B4-BE49-F238E27FC236}">
                <a16:creationId xmlns:a16="http://schemas.microsoft.com/office/drawing/2014/main" id="{B038E5B3-EBF7-425F-B21E-E36C7F48726D}"/>
              </a:ext>
            </a:extLst>
          </p:cNvPr>
          <p:cNvSpPr txBox="1"/>
          <p:nvPr/>
        </p:nvSpPr>
        <p:spPr>
          <a:xfrm>
            <a:off x="245807" y="4750300"/>
            <a:ext cx="5486876" cy="307777"/>
          </a:xfrm>
          <a:prstGeom prst="rect">
            <a:avLst/>
          </a:prstGeom>
          <a:noFill/>
        </p:spPr>
        <p:txBody>
          <a:bodyPr wrap="square" rtlCol="0">
            <a:spAutoFit/>
          </a:bodyPr>
          <a:lstStyle/>
          <a:p>
            <a:r>
              <a:rPr lang="en-AU" sz="1400" dirty="0">
                <a:latin typeface="Calibri" panose="020F0502020204030204" pitchFamily="34" charset="0"/>
                <a:cs typeface="Calibri" panose="020F0502020204030204" pitchFamily="34" charset="0"/>
              </a:rPr>
              <a:t>Source: </a:t>
            </a:r>
            <a:r>
              <a:rPr lang="en-AU" sz="1400" dirty="0">
                <a:latin typeface="Calibri" panose="020F0502020204030204" pitchFamily="34" charset="0"/>
                <a:cs typeface="Calibri" panose="020F0502020204030204" pitchFamily="34" charset="0"/>
                <a:hlinkClick r:id="rId4"/>
              </a:rPr>
              <a:t>Australian Needle Syringe Program survey National Data</a:t>
            </a:r>
            <a:r>
              <a:rPr lang="en-AU" sz="1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833745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1677-0C47-47F3-8DAE-9903E2BE7EA4}"/>
              </a:ext>
            </a:extLst>
          </p:cNvPr>
          <p:cNvSpPr>
            <a:spLocks noGrp="1"/>
          </p:cNvSpPr>
          <p:nvPr>
            <p:ph type="title"/>
          </p:nvPr>
        </p:nvSpPr>
        <p:spPr/>
        <p:txBody>
          <a:bodyPr/>
          <a:lstStyle/>
          <a:p>
            <a:r>
              <a:rPr lang="en-AU" dirty="0">
                <a:latin typeface="Calibri" panose="020F0502020204030204" pitchFamily="34" charset="0"/>
                <a:cs typeface="Calibri" panose="020F0502020204030204" pitchFamily="34" charset="0"/>
              </a:rPr>
              <a:t>Why do people use non-prescribed AAS?</a:t>
            </a:r>
          </a:p>
        </p:txBody>
      </p:sp>
      <p:sp>
        <p:nvSpPr>
          <p:cNvPr id="3" name="Content Placeholder 2">
            <a:extLst>
              <a:ext uri="{FF2B5EF4-FFF2-40B4-BE49-F238E27FC236}">
                <a16:creationId xmlns:a16="http://schemas.microsoft.com/office/drawing/2014/main" id="{D6EFDCF2-6164-491F-B6F9-B70AD8FE7901}"/>
              </a:ext>
            </a:extLst>
          </p:cNvPr>
          <p:cNvSpPr>
            <a:spLocks noGrp="1"/>
          </p:cNvSpPr>
          <p:nvPr>
            <p:ph idx="1"/>
          </p:nvPr>
        </p:nvSpPr>
        <p:spPr>
          <a:xfrm>
            <a:off x="1261873" y="2164723"/>
            <a:ext cx="3782076" cy="4015414"/>
          </a:xfrm>
        </p:spPr>
        <p:txBody>
          <a:bodyPr>
            <a:normAutofit/>
          </a:bodyPr>
          <a:lstStyle/>
          <a:p>
            <a:pPr marL="0" lvl="0" indent="0">
              <a:lnSpc>
                <a:spcPct val="100000"/>
              </a:lnSpc>
              <a:spcBef>
                <a:spcPts val="0"/>
              </a:spcBef>
              <a:spcAft>
                <a:spcPts val="0"/>
              </a:spcAft>
              <a:buClrTx/>
              <a:buSzTx/>
              <a:buNone/>
              <a:defRPr/>
            </a:pPr>
            <a:r>
              <a:rPr lang="en-AU" sz="2800" b="1" spc="0" dirty="0">
                <a:solidFill>
                  <a:schemeClr val="accent1">
                    <a:lumMod val="75000"/>
                  </a:schemeClr>
                </a:solidFill>
                <a:latin typeface="Calibri" panose="020F0502020204030204" pitchFamily="34" charset="0"/>
                <a:cs typeface="Calibri" panose="020F0502020204030204" pitchFamily="34" charset="0"/>
              </a:rPr>
              <a:t>At what age do people usually start using?</a:t>
            </a:r>
          </a:p>
          <a:p>
            <a:pPr marL="0" lvl="0" indent="0">
              <a:lnSpc>
                <a:spcPct val="100000"/>
              </a:lnSpc>
              <a:spcBef>
                <a:spcPts val="0"/>
              </a:spcBef>
              <a:spcAft>
                <a:spcPts val="0"/>
              </a:spcAft>
              <a:buClrTx/>
              <a:buSzTx/>
              <a:buNone/>
              <a:defRPr/>
            </a:pPr>
            <a:endParaRPr lang="en-AU" sz="2800" b="1" spc="0" dirty="0">
              <a:solidFill>
                <a:schemeClr val="accent1">
                  <a:lumMod val="75000"/>
                </a:schemeClr>
              </a:solidFill>
              <a:latin typeface="Calibri" panose="020F0502020204030204" pitchFamily="34" charset="0"/>
              <a:cs typeface="Calibri" panose="020F0502020204030204" pitchFamily="34" charset="0"/>
            </a:endParaRPr>
          </a:p>
          <a:p>
            <a:pPr marL="285750" lvl="0" indent="-285750">
              <a:lnSpc>
                <a:spcPct val="100000"/>
              </a:lnSpc>
              <a:spcBef>
                <a:spcPts val="0"/>
              </a:spcBef>
              <a:spcAft>
                <a:spcPts val="0"/>
              </a:spcAft>
              <a:buClrTx/>
              <a:buSzTx/>
              <a:defRPr/>
            </a:pPr>
            <a:r>
              <a:rPr lang="en-AU" sz="2800" spc="0" dirty="0">
                <a:solidFill>
                  <a:schemeClr val="accent1">
                    <a:lumMod val="75000"/>
                  </a:schemeClr>
                </a:solidFill>
                <a:latin typeface="Calibri" panose="020F0502020204030204" pitchFamily="34" charset="0"/>
                <a:cs typeface="Calibri" panose="020F0502020204030204" pitchFamily="34" charset="0"/>
              </a:rPr>
              <a:t>Between the ages of 20 and 24 years old</a:t>
            </a:r>
          </a:p>
          <a:p>
            <a:pPr marL="285750" lvl="0" indent="-285750">
              <a:lnSpc>
                <a:spcPct val="100000"/>
              </a:lnSpc>
              <a:spcBef>
                <a:spcPts val="0"/>
              </a:spcBef>
              <a:spcAft>
                <a:spcPts val="0"/>
              </a:spcAft>
              <a:buClrTx/>
              <a:buSzTx/>
              <a:defRPr/>
            </a:pPr>
            <a:endParaRPr lang="en-AU" sz="2800" spc="0" dirty="0">
              <a:solidFill>
                <a:schemeClr val="accent1">
                  <a:lumMod val="75000"/>
                </a:schemeClr>
              </a:solidFill>
              <a:latin typeface="Calibri" panose="020F0502020204030204" pitchFamily="34" charset="0"/>
              <a:cs typeface="Calibri" panose="020F0502020204030204" pitchFamily="34" charset="0"/>
            </a:endParaRPr>
          </a:p>
          <a:p>
            <a:pPr marL="285750" lvl="0" indent="-285750">
              <a:lnSpc>
                <a:spcPct val="100000"/>
              </a:lnSpc>
              <a:spcBef>
                <a:spcPts val="0"/>
              </a:spcBef>
              <a:spcAft>
                <a:spcPts val="0"/>
              </a:spcAft>
              <a:buClrTx/>
              <a:buSzTx/>
              <a:defRPr/>
            </a:pPr>
            <a:r>
              <a:rPr lang="en-AU" sz="2800" spc="0" dirty="0">
                <a:solidFill>
                  <a:schemeClr val="accent1">
                    <a:lumMod val="75000"/>
                  </a:schemeClr>
                </a:solidFill>
                <a:latin typeface="Calibri" panose="020F0502020204030204" pitchFamily="34" charset="0"/>
                <a:cs typeface="Calibri" panose="020F0502020204030204" pitchFamily="34" charset="0"/>
              </a:rPr>
              <a:t>Older men (40 and over)</a:t>
            </a:r>
            <a:endParaRPr lang="en-AU" sz="2000" spc="0" dirty="0">
              <a:solidFill>
                <a:schemeClr val="accent1">
                  <a:lumMod val="75000"/>
                </a:schemeClr>
              </a:solidFill>
              <a:latin typeface="Calibri" panose="020F0502020204030204" pitchFamily="34" charset="0"/>
              <a:cs typeface="Calibri" panose="020F0502020204030204" pitchFamily="34" charset="0"/>
            </a:endParaRPr>
          </a:p>
          <a:p>
            <a:pPr marL="0" indent="0">
              <a:buNone/>
            </a:pPr>
            <a:endParaRPr lang="en-AU" sz="20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BCBDE76-D996-4503-94B7-F06772C41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761" y="2164723"/>
            <a:ext cx="6324426" cy="3679489"/>
          </a:xfrm>
          <a:prstGeom prst="rect">
            <a:avLst/>
          </a:prstGeom>
        </p:spPr>
      </p:pic>
      <p:sp>
        <p:nvSpPr>
          <p:cNvPr id="5" name="TextBox 4">
            <a:extLst>
              <a:ext uri="{FF2B5EF4-FFF2-40B4-BE49-F238E27FC236}">
                <a16:creationId xmlns:a16="http://schemas.microsoft.com/office/drawing/2014/main" id="{5689883A-D731-4BB6-9336-B48166895B77}"/>
              </a:ext>
            </a:extLst>
          </p:cNvPr>
          <p:cNvSpPr txBox="1"/>
          <p:nvPr/>
        </p:nvSpPr>
        <p:spPr>
          <a:xfrm>
            <a:off x="5230761" y="5844212"/>
            <a:ext cx="2164080" cy="367657"/>
          </a:xfrm>
          <a:prstGeom prst="rect">
            <a:avLst/>
          </a:prstGeom>
          <a:noFill/>
        </p:spPr>
        <p:txBody>
          <a:bodyPr wrap="square" rtlCol="0">
            <a:spAutoFit/>
          </a:bodyPr>
          <a:lstStyle/>
          <a:p>
            <a:r>
              <a:rPr lang="en-AU" sz="1800" dirty="0">
                <a:latin typeface="Calibri" panose="020F0502020204030204" pitchFamily="34" charset="0"/>
                <a:cs typeface="Calibri" panose="020F0502020204030204" pitchFamily="34" charset="0"/>
              </a:rPr>
              <a:t>Source: </a:t>
            </a:r>
            <a:r>
              <a:rPr lang="en-AU" sz="1800" dirty="0">
                <a:latin typeface="Calibri" panose="020F0502020204030204" pitchFamily="34" charset="0"/>
                <a:cs typeface="Calibri" panose="020F0502020204030204" pitchFamily="34" charset="0"/>
                <a:hlinkClick r:id="rId4"/>
              </a:rPr>
              <a:t>IPEDInfo</a:t>
            </a:r>
            <a:endParaRPr lang="en-S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8779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D46C-7BDC-4A1A-B23D-47AD056B0F1B}"/>
              </a:ext>
            </a:extLst>
          </p:cNvPr>
          <p:cNvSpPr>
            <a:spLocks noGrp="1"/>
          </p:cNvSpPr>
          <p:nvPr>
            <p:ph type="title"/>
          </p:nvPr>
        </p:nvSpPr>
        <p:spPr>
          <a:xfrm>
            <a:off x="1261872" y="365760"/>
            <a:ext cx="9692640" cy="705956"/>
          </a:xfrm>
        </p:spPr>
        <p:txBody>
          <a:bodyPr>
            <a:normAutofit fontScale="90000"/>
          </a:bodyPr>
          <a:lstStyle/>
          <a:p>
            <a:r>
              <a:rPr lang="en-AU" sz="4800" dirty="0">
                <a:latin typeface="Calibri" panose="020F0502020204030204" pitchFamily="34" charset="0"/>
                <a:cs typeface="Calibri" panose="020F0502020204030204" pitchFamily="34" charset="0"/>
              </a:rPr>
              <a:t>AAS Terminology </a:t>
            </a:r>
          </a:p>
        </p:txBody>
      </p:sp>
      <p:sp>
        <p:nvSpPr>
          <p:cNvPr id="3" name="Content Placeholder 2">
            <a:extLst>
              <a:ext uri="{FF2B5EF4-FFF2-40B4-BE49-F238E27FC236}">
                <a16:creationId xmlns:a16="http://schemas.microsoft.com/office/drawing/2014/main" id="{ED73063F-6500-4698-9F36-528CC847A298}"/>
              </a:ext>
            </a:extLst>
          </p:cNvPr>
          <p:cNvSpPr>
            <a:spLocks noGrp="1"/>
          </p:cNvSpPr>
          <p:nvPr>
            <p:ph idx="1"/>
          </p:nvPr>
        </p:nvSpPr>
        <p:spPr>
          <a:xfrm>
            <a:off x="698090" y="1347020"/>
            <a:ext cx="6007510" cy="4833118"/>
          </a:xfrm>
        </p:spPr>
        <p:txBody>
          <a:bodyPr>
            <a:normAutofit/>
          </a:bodyPr>
          <a:lstStyle/>
          <a:p>
            <a:pPr marL="0" indent="0">
              <a:buFont typeface="Wingdings 2" panose="05020102010507070707" pitchFamily="18" charset="2"/>
              <a:buNone/>
            </a:pPr>
            <a:r>
              <a:rPr lang="en-US" b="1" dirty="0">
                <a:solidFill>
                  <a:schemeClr val="accent1">
                    <a:lumMod val="75000"/>
                  </a:schemeClr>
                </a:solidFill>
                <a:latin typeface="Calibri" panose="020F0502020204030204" pitchFamily="34" charset="0"/>
                <a:cs typeface="Calibri" panose="020F0502020204030204" pitchFamily="34" charset="0"/>
              </a:rPr>
              <a:t>What are on and off cycles? </a:t>
            </a:r>
          </a:p>
          <a:p>
            <a:pPr marL="0" indent="0">
              <a:buFont typeface="Wingdings 2" panose="05020102010507070707" pitchFamily="18" charset="2"/>
              <a:buNone/>
            </a:pPr>
            <a:r>
              <a:rPr lang="en-AU" dirty="0">
                <a:solidFill>
                  <a:schemeClr val="accent1">
                    <a:lumMod val="75000"/>
                  </a:schemeClr>
                </a:solidFill>
                <a:latin typeface="Calibri" panose="020F0502020204030204" pitchFamily="34" charset="0"/>
                <a:cs typeface="Calibri" panose="020F0502020204030204" pitchFamily="34" charset="0"/>
              </a:rPr>
              <a:t>AAS are mostly used in cycles with a duration between 6 and 18 weeks, termed an ‘on cycle’. This is usually followed by a similar period of AAS-free training termed the ‘off cycle’. </a:t>
            </a:r>
          </a:p>
          <a:p>
            <a:pPr marL="0" indent="0">
              <a:buFont typeface="Wingdings 2" panose="05020102010507070707" pitchFamily="18" charset="2"/>
              <a:buNone/>
            </a:pPr>
            <a:r>
              <a:rPr lang="en-US" b="1" dirty="0">
                <a:solidFill>
                  <a:schemeClr val="accent1">
                    <a:lumMod val="75000"/>
                  </a:schemeClr>
                </a:solidFill>
                <a:latin typeface="Calibri" panose="020F0502020204030204" pitchFamily="34" charset="0"/>
                <a:cs typeface="Calibri" panose="020F0502020204030204" pitchFamily="34" charset="0"/>
              </a:rPr>
              <a:t>Blast and cruise</a:t>
            </a:r>
          </a:p>
          <a:p>
            <a:pPr marL="0" indent="0">
              <a:buFont typeface="Wingdings 2" panose="05020102010507070707" pitchFamily="18" charset="2"/>
              <a:buNone/>
            </a:pPr>
            <a:r>
              <a:rPr lang="en-AU" dirty="0">
                <a:solidFill>
                  <a:schemeClr val="accent1">
                    <a:lumMod val="75000"/>
                  </a:schemeClr>
                </a:solidFill>
                <a:latin typeface="Calibri" panose="020F0502020204030204" pitchFamily="34" charset="0"/>
                <a:cs typeface="Calibri" panose="020F0502020204030204" pitchFamily="34" charset="0"/>
              </a:rPr>
              <a:t>‘Blast and cruise’ is the continuous use of AAS involving a higher dose – the blast – for a set period, followed by a lower dose – the cruise – for a set period</a:t>
            </a:r>
          </a:p>
          <a:p>
            <a:pPr marL="0" indent="0">
              <a:buFont typeface="Wingdings 2" panose="05020102010507070707" pitchFamily="18" charset="2"/>
              <a:buNone/>
            </a:pPr>
            <a:r>
              <a:rPr lang="en-US" b="1" dirty="0">
                <a:solidFill>
                  <a:schemeClr val="accent1">
                    <a:lumMod val="75000"/>
                  </a:schemeClr>
                </a:solidFill>
                <a:latin typeface="Calibri" panose="020F0502020204030204" pitchFamily="34" charset="0"/>
                <a:cs typeface="Calibri" panose="020F0502020204030204" pitchFamily="34" charset="0"/>
              </a:rPr>
              <a:t>Post-cycle Therapy (PCT)</a:t>
            </a:r>
          </a:p>
          <a:p>
            <a:pPr marL="0" indent="0">
              <a:buFont typeface="Wingdings 2" panose="05020102010507070707" pitchFamily="18" charset="2"/>
              <a:buNone/>
            </a:pPr>
            <a:r>
              <a:rPr lang="en-AU" dirty="0">
                <a:solidFill>
                  <a:schemeClr val="accent1">
                    <a:lumMod val="75000"/>
                  </a:schemeClr>
                </a:solidFill>
                <a:latin typeface="Calibri" panose="020F0502020204030204" pitchFamily="34" charset="0"/>
                <a:cs typeface="Calibri" panose="020F0502020204030204" pitchFamily="34" charset="0"/>
              </a:rPr>
              <a:t>A primary concern of AAS use is its potential to supress natural testosterone production. In response, some consumers will use other pharmaceutical substances during or after cessation of use of AAS (i.e. off/post cycle) to help restart natural testosterone production.</a:t>
            </a:r>
          </a:p>
          <a:p>
            <a:endParaRPr lang="en-AU" dirty="0">
              <a:latin typeface="Calibri" panose="020F0502020204030204" pitchFamily="34" charset="0"/>
              <a:cs typeface="Calibri" panose="020F0502020204030204" pitchFamily="34" charset="0"/>
            </a:endParaRPr>
          </a:p>
        </p:txBody>
      </p:sp>
      <p:pic>
        <p:nvPicPr>
          <p:cNvPr id="4" name="Picture 3" descr="Text&#10;&#10;Description automatically generated">
            <a:extLst>
              <a:ext uri="{FF2B5EF4-FFF2-40B4-BE49-F238E27FC236}">
                <a16:creationId xmlns:a16="http://schemas.microsoft.com/office/drawing/2014/main" id="{3703312B-E8DB-4B22-8888-91C03274B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377" y="2306306"/>
            <a:ext cx="4369634" cy="2914546"/>
          </a:xfrm>
          <a:prstGeom prst="rect">
            <a:avLst/>
          </a:prstGeom>
        </p:spPr>
      </p:pic>
    </p:spTree>
    <p:extLst>
      <p:ext uri="{BB962C8B-B14F-4D97-AF65-F5344CB8AC3E}">
        <p14:creationId xmlns:p14="http://schemas.microsoft.com/office/powerpoint/2010/main" val="1265389797"/>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B9F886F335E439F70D05737DEB866" ma:contentTypeVersion="20" ma:contentTypeDescription="Create a new document." ma:contentTypeScope="" ma:versionID="fde2fcb975b25eb431a009a3194355b0">
  <xsd:schema xmlns:xsd="http://www.w3.org/2001/XMLSchema" xmlns:xs="http://www.w3.org/2001/XMLSchema" xmlns:p="http://schemas.microsoft.com/office/2006/metadata/properties" xmlns:ns2="8121c63c-c079-4dde-9368-6615550d9e69" xmlns:ns3="7acb38cf-83ee-4021-986a-91676412a9e3" xmlns:ns4="11627f60-91cb-47c6-bf39-d28b6e0e7344" targetNamespace="http://schemas.microsoft.com/office/2006/metadata/properties" ma:root="true" ma:fieldsID="e3fccecd5bb328caa534d38447e89981" ns2:_="" ns3:_="" ns4:_="">
    <xsd:import namespace="8121c63c-c079-4dde-9368-6615550d9e69"/>
    <xsd:import namespace="7acb38cf-83ee-4021-986a-91676412a9e3"/>
    <xsd:import namespace="11627f60-91cb-47c6-bf39-d28b6e0e7344"/>
    <xsd:element name="properties">
      <xsd:complexType>
        <xsd:sequence>
          <xsd:element name="documentManagement">
            <xsd:complexType>
              <xsd:all>
                <xsd:element ref="ns2:PHN_x0020_Location"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21c63c-c079-4dde-9368-6615550d9e69" elementFormDefault="qualified">
    <xsd:import namespace="http://schemas.microsoft.com/office/2006/documentManagement/types"/>
    <xsd:import namespace="http://schemas.microsoft.com/office/infopath/2007/PartnerControls"/>
    <xsd:element name="PHN_x0020_Location" ma:index="8" nillable="true" ma:displayName="PHN Location" ma:format="Dropdown" ma:internalName="PHN_x0020_Location">
      <xsd:simpleType>
        <xsd:restriction base="dms:Choice">
          <xsd:enumeration value="Central Coast"/>
          <xsd:enumeration value="Hunter"/>
          <xsd:enumeration value="New England"/>
          <xsd:enumeration value="All"/>
        </xsd:restriction>
      </xsd:simpleType>
    </xsd:element>
  </xsd:schema>
  <xsd:schema xmlns:xsd="http://www.w3.org/2001/XMLSchema" xmlns:xs="http://www.w3.org/2001/XMLSchema" xmlns:dms="http://schemas.microsoft.com/office/2006/documentManagement/types" xmlns:pc="http://schemas.microsoft.com/office/infopath/2007/PartnerControls" targetNamespace="7acb38cf-83ee-4021-986a-91676412a9e3"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fed01f9-cc88-473d-afbc-199b91779a5d" ma:termSetId="09814cd3-568e-fe90-9814-8d621ff8fb84" ma:anchorId="fba54fb3-c3e1-fe81-a776-ca4b69148c4d" ma:open="true" ma:isKeyword="false">
      <xsd:complexType>
        <xsd:sequence>
          <xsd:element ref="pc:Terms" minOccurs="0" maxOccurs="1"/>
        </xsd:sequence>
      </xsd:complexType>
    </xsd:element>
    <xsd:element name="comment" ma:index="25" nillable="true" ma:displayName="comment" ma:format="Dropdown" ma:internalName="com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627f60-91cb-47c6-bf39-d28b6e0e734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c9ff1bf-24f2-4dc6-b5eb-7eee02162a47}" ma:internalName="TaxCatchAll" ma:showField="CatchAllData" ma:web="11627f60-91cb-47c6-bf39-d28b6e0e73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5CFE15-D422-4C61-B269-4C7DCEFFC688}"/>
</file>

<file path=customXml/itemProps2.xml><?xml version="1.0" encoding="utf-8"?>
<ds:datastoreItem xmlns:ds="http://schemas.openxmlformats.org/officeDocument/2006/customXml" ds:itemID="{EE558C30-D3B0-4B5A-9174-BCA5DD71D2D0}"/>
</file>

<file path=docProps/app.xml><?xml version="1.0" encoding="utf-8"?>
<Properties xmlns="http://schemas.openxmlformats.org/officeDocument/2006/extended-properties" xmlns:vt="http://schemas.openxmlformats.org/officeDocument/2006/docPropsVTypes">
  <Template>Facet</Template>
  <TotalTime>260</TotalTime>
  <Words>3401</Words>
  <Application>Microsoft Office PowerPoint</Application>
  <PresentationFormat>Widescreen</PresentationFormat>
  <Paragraphs>267</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Schoolbook</vt:lpstr>
      <vt:lpstr>Times New Roman</vt:lpstr>
      <vt:lpstr>Wingdings</vt:lpstr>
      <vt:lpstr>Wingdings 2</vt:lpstr>
      <vt:lpstr>View</vt:lpstr>
      <vt:lpstr>A Performance &amp; Image Enhancing Drugs (PIEDs) Webinar Introduction to PIEDs</vt:lpstr>
      <vt:lpstr>Learning aim &amp; outcomes</vt:lpstr>
      <vt:lpstr>GP Guide to harm minimisation for patients using non-prescribed Anabolic-Androgenic Steroids (AAS) and other Performance and Image Enhancing Drugs (PIEDs)</vt:lpstr>
      <vt:lpstr>What are PIEDs?</vt:lpstr>
      <vt:lpstr>What are PIEDs?</vt:lpstr>
      <vt:lpstr>Examples of AAS</vt:lpstr>
      <vt:lpstr>Prevalence</vt:lpstr>
      <vt:lpstr>Why do people use non-prescribed AAS?</vt:lpstr>
      <vt:lpstr>AAS Terminology </vt:lpstr>
      <vt:lpstr>How do people administer non-prescribed AAS?</vt:lpstr>
      <vt:lpstr>What adverse effects are reported?</vt:lpstr>
      <vt:lpstr>AAS Dependence </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Performance &amp; Image Enhancing Drugs (PIEDs) Webinar Introduction to PIEDs</dc:title>
  <dc:creator>Katinka van de Ven</dc:creator>
  <cp:lastModifiedBy>Katinka van de Ven</cp:lastModifiedBy>
  <cp:revision>16</cp:revision>
  <dcterms:created xsi:type="dcterms:W3CDTF">2023-01-31T01:30:14Z</dcterms:created>
  <dcterms:modified xsi:type="dcterms:W3CDTF">2023-02-08T03:13:36Z</dcterms:modified>
</cp:coreProperties>
</file>