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0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Garamond" panose="02020404030301010803" pitchFamily="18" charset="0"/>
      <p:regular r:id="rId19"/>
      <p:bold r:id="rId20"/>
      <p:italic r:id="rId21"/>
      <p:boldItalic r:id="rId22"/>
    </p:embeddedFont>
    <p:embeddedFont>
      <p:font typeface="Montserrat" pitchFamily="2" charset="77"/>
      <p:regular r:id="rId23"/>
      <p:bold r:id="rId24"/>
      <p:italic r:id="rId25"/>
      <p:boldItalic r:id="rId26"/>
    </p:embeddedFont>
    <p:embeddedFont>
      <p:font typeface="Wingdings 3" pitchFamily="2" charset="2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6"/>
  </p:normalViewPr>
  <p:slideViewPr>
    <p:cSldViewPr snapToGrid="0">
      <p:cViewPr varScale="1">
        <p:scale>
          <a:sx n="140" d="100"/>
          <a:sy n="140" d="100"/>
        </p:scale>
        <p:origin x="8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ee28c7c6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ee28c7c6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</a:rPr>
              <a:t>- Adverse side effects from using PIEDS, e.g. acne, gynaecomastia, blood derangements, complications related to injecting, e.g. abscesses, cellulitis</a:t>
            </a:r>
            <a:endParaRPr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</a:rPr>
              <a:t>- Adverse effects stopping using PIEDS - testosterone withdrawal symptoms, depression, low libido, erectile dysfunction, fatigue, hypogonadism</a:t>
            </a:r>
            <a:endParaRPr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</a:rPr>
              <a:t>- Proactively for monitoring blood tests on and off cycle, pre-cycle</a:t>
            </a:r>
            <a:endParaRPr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</a:rPr>
              <a:t>- Requesting medications, e.g. PCT, or testosterone replacement</a:t>
            </a:r>
            <a:endParaRPr sz="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fc2571977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fc2571977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Reassure confidentiality - won’t disclose to others, e.g. family members or police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Routine part of D&amp;A history taking - Do you use or take anything to help with your workouts or muscle gain?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Can you tell me about supplements you are using, including any pills, powders or injectables?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I’m asking to see if there are any other health related issues I need to check for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Non-judgemental - take a balanced approach, I can see that you’re hoping or gaining some benefits from using and yet I’m concerned about possible bad health effects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04f1a95ba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04f1a95ba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4f1a95ba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04f1a95ba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Use by a young person (&lt;21 years) and women – high risk of irreversible complications, even with short-term use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Comorbidities (e.g., cardiovascular disease, hypertension, hypercholesterolemia, polycythaemia)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Abnormal test results (e.g. blood tests, electrocardiogram, blood pressure)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Mental health disorders and/or other substance use disorders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ee28c7c6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eee28c7c6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eee28c7c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eee28c7c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What might you do with your patient in this stage?</a:t>
            </a:r>
            <a:endParaRPr sz="12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Precontemplation</a:t>
            </a:r>
            <a:endParaRPr sz="12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1" indent="-85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"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Establish rapport, ask permission, build trust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5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"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Raise concern in the patient about behavioural patterns (feedback)</a:t>
            </a:r>
            <a:endParaRPr sz="135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1" indent="-85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Garamond"/>
              <a:buChar char="•"/>
            </a:pPr>
            <a:r>
              <a:rPr lang="en"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Harm reduction</a:t>
            </a:r>
            <a:endParaRPr sz="135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Contemplation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5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"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Normalise ambivalence (reflect)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5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"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Elicit change talk, self-motivational statements of commitment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Preparation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5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"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Clarify goals and strategies for change (affirm)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5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</a:pPr>
            <a:r>
              <a:rPr lang="en"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With permission, offer information and guidance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eee28c7c6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eee28c7c6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Ask about their goals - refer to nutritionist/dietitian and certified trainers to try reach goals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NSPs, injecting information, safe disposal, blood monitoring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Mixing PIEDS with other drugs, alcohol + oral steroids - liver damage, more aggression with AAS + stimulants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Quality and safety of black market PIEDS is unreliable, seek medical help immediately if experiencing bad effects, reassurance they won’t get in trouble </a:t>
            </a:r>
            <a:endParaRPr sz="1300">
              <a:solidFill>
                <a:srgbClr val="3F3F3F"/>
              </a:solidFill>
              <a:highlight>
                <a:srgbClr val="F8F8F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GPs &amp; HCPs treating elite athletes need a basic understanding of anti-doping rules and violations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17045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989666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394738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2828380"/>
            <a:ext cx="5459737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TextBox 8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46163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84675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2/3/23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52052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2/3/23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347069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853151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664416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412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68713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41841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85935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60800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36408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841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2/3/23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87744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232363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0819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75" r:id="rId16"/>
    <p:sldLayoutId id="2147484076" r:id="rId17"/>
    <p:sldLayoutId id="2147484077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PIEDS Webinar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8th Feb 2023</a:t>
            </a:r>
            <a:endParaRPr sz="39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  <a:highlight>
                  <a:schemeClr val="lt1"/>
                </a:highlight>
              </a:rPr>
              <a:t>Dr Esther Han BMedSci MBBS DCH FRACGP FAChAM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  <a:highlight>
                  <a:schemeClr val="lt1"/>
                </a:highlight>
              </a:rPr>
              <a:t>GP – Brellah (Health Collaboration)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  <a:highlight>
                  <a:schemeClr val="lt1"/>
                </a:highlight>
              </a:rPr>
              <a:t>Drug &amp; Alcohol Staff Specialist – Royal North Shore Hospital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  <a:highlight>
                  <a:schemeClr val="lt1"/>
                </a:highlight>
              </a:rPr>
              <a:t>Clinical Lecturer – Discipline of Addiction Medicine, Northern Clinical School, Faculty of Medicine and Health, The University of Sydney </a:t>
            </a: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Presentations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2"/>
            <a:ext cx="2895826" cy="194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9" y="2957926"/>
            <a:ext cx="2895825" cy="19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7525" y="1026387"/>
            <a:ext cx="3389566" cy="36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6">
            <a:alphaModFix/>
          </a:blip>
          <a:srcRect l="22670" r="27494"/>
          <a:stretch/>
        </p:blipFill>
        <p:spPr>
          <a:xfrm>
            <a:off x="6477000" y="1057263"/>
            <a:ext cx="2539999" cy="36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Assessing for AAS/PIEDS use 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3219500"/>
            <a:ext cx="8520600" cy="18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you use or take anything to help with your workouts or muscle gain?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you tell me about supplements you are using, including any pills, powders or injectables?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I’m asking these questions to see if we need to check for any other related health issues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00" y="1017725"/>
            <a:ext cx="3312775" cy="22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5475" y="1117113"/>
            <a:ext cx="3003000" cy="200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9163" y="1051813"/>
            <a:ext cx="214312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it may not be obvious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00" y="1017725"/>
            <a:ext cx="7763051" cy="454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 Flags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Young person &lt;21yo and women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Comorbidities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Abnormal examination or Ix results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Mental health and/or substance use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81112"/>
            <a:ext cx="4494949" cy="298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Investigations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FBC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UEC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LFTs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LH, FSH, testosterone, oestradiol, SHBG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PSA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Lipid profile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B-HCG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4067" y="94000"/>
            <a:ext cx="3719906" cy="24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Motivational strategies for each stage of change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4200" y="1017725"/>
            <a:ext cx="3835075" cy="383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Management Tips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Meet person at THEIR stage of change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education &amp; balanced information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Harm reduction ++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Treat health issues, e.g. acne, gynaecomastia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Refer as needed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Elite athletes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l="47838" t="28392" r="27007" b="17535"/>
          <a:stretch/>
        </p:blipFill>
        <p:spPr>
          <a:xfrm>
            <a:off x="5651500" y="698500"/>
            <a:ext cx="2959099" cy="397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3475" y="2943575"/>
            <a:ext cx="3025926" cy="204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B9F886F335E439F70D05737DEB866" ma:contentTypeVersion="20" ma:contentTypeDescription="Create a new document." ma:contentTypeScope="" ma:versionID="fde2fcb975b25eb431a009a3194355b0">
  <xsd:schema xmlns:xsd="http://www.w3.org/2001/XMLSchema" xmlns:xs="http://www.w3.org/2001/XMLSchema" xmlns:p="http://schemas.microsoft.com/office/2006/metadata/properties" xmlns:ns2="8121c63c-c079-4dde-9368-6615550d9e69" xmlns:ns3="7acb38cf-83ee-4021-986a-91676412a9e3" xmlns:ns4="11627f60-91cb-47c6-bf39-d28b6e0e7344" targetNamespace="http://schemas.microsoft.com/office/2006/metadata/properties" ma:root="true" ma:fieldsID="e3fccecd5bb328caa534d38447e89981" ns2:_="" ns3:_="" ns4:_="">
    <xsd:import namespace="8121c63c-c079-4dde-9368-6615550d9e69"/>
    <xsd:import namespace="7acb38cf-83ee-4021-986a-91676412a9e3"/>
    <xsd:import namespace="11627f60-91cb-47c6-bf39-d28b6e0e7344"/>
    <xsd:element name="properties">
      <xsd:complexType>
        <xsd:sequence>
          <xsd:element name="documentManagement">
            <xsd:complexType>
              <xsd:all>
                <xsd:element ref="ns2:PHN_x0020_Loca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TaxCatchAll" minOccurs="0"/>
                <xsd:element ref="ns3:lcf76f155ced4ddcb4097134ff3c332f" minOccurs="0"/>
                <xsd:element ref="ns3:com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1c63c-c079-4dde-9368-6615550d9e69" elementFormDefault="qualified">
    <xsd:import namespace="http://schemas.microsoft.com/office/2006/documentManagement/types"/>
    <xsd:import namespace="http://schemas.microsoft.com/office/infopath/2007/PartnerControls"/>
    <xsd:element name="PHN_x0020_Location" ma:index="8" nillable="true" ma:displayName="PHN Location" ma:format="Dropdown" ma:internalName="PHN_x0020_Location">
      <xsd:simpleType>
        <xsd:restriction base="dms:Choice">
          <xsd:enumeration value="Central Coast"/>
          <xsd:enumeration value="Hunter"/>
          <xsd:enumeration value="New England"/>
          <xsd:enumeration value="Al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b38cf-83ee-4021-986a-91676412a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fed01f9-cc88-473d-afbc-199b91779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mment" ma:index="25" nillable="true" ma:displayName="comment" ma:format="Dropdown" ma:internalName="commen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27f60-91cb-47c6-bf39-d28b6e0e73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c9ff1bf-24f2-4dc6-b5eb-7eee02162a47}" ma:internalName="TaxCatchAll" ma:showField="CatchAllData" ma:web="11627f60-91cb-47c6-bf39-d28b6e0e73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8DC5F8-F3E0-4513-A9D1-E212D35C6A06}"/>
</file>

<file path=customXml/itemProps2.xml><?xml version="1.0" encoding="utf-8"?>
<ds:datastoreItem xmlns:ds="http://schemas.openxmlformats.org/officeDocument/2006/customXml" ds:itemID="{D0A4B38D-7D9E-49B1-A7AA-D6A2D664F68F}"/>
</file>

<file path=docProps/app.xml><?xml version="1.0" encoding="utf-8"?>
<Properties xmlns="http://schemas.openxmlformats.org/officeDocument/2006/extended-properties" xmlns:vt="http://schemas.openxmlformats.org/officeDocument/2006/docPropsVTypes">
  <Template>{AA8CF68C-DC0E-944C-863B-6D7C7D9A1050}tf10001062</Template>
  <TotalTime>0</TotalTime>
  <Words>590</Words>
  <Application>Microsoft Macintosh PowerPoint</Application>
  <PresentationFormat>On-screen Show (16:9)</PresentationFormat>
  <Paragraphs>66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Wingdings 3</vt:lpstr>
      <vt:lpstr>Calibri</vt:lpstr>
      <vt:lpstr>Garamond</vt:lpstr>
      <vt:lpstr>Montserrat</vt:lpstr>
      <vt:lpstr>Century Gothic</vt:lpstr>
      <vt:lpstr>Arial</vt:lpstr>
      <vt:lpstr>Ion</vt:lpstr>
      <vt:lpstr>PIEDS Webinar 8th Feb 2023</vt:lpstr>
      <vt:lpstr>Common Presentations</vt:lpstr>
      <vt:lpstr>Assessing for AAS/PIEDS use </vt:lpstr>
      <vt:lpstr>Remember it may not be obvious</vt:lpstr>
      <vt:lpstr>Red Flags</vt:lpstr>
      <vt:lpstr>Investigations</vt:lpstr>
      <vt:lpstr>Motivational strategies for each stage of change</vt:lpstr>
      <vt:lpstr>Management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PIEDS Webinar 8th Feb 2023</dc:title>
  <cp:lastModifiedBy>Esther Han</cp:lastModifiedBy>
  <cp:revision>1</cp:revision>
  <dcterms:modified xsi:type="dcterms:W3CDTF">2023-02-03T06:18:33Z</dcterms:modified>
</cp:coreProperties>
</file>