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91" r:id="rId4"/>
    <p:sldId id="292" r:id="rId5"/>
    <p:sldId id="285" r:id="rId6"/>
    <p:sldId id="286" r:id="rId7"/>
    <p:sldId id="284" r:id="rId8"/>
    <p:sldId id="287" r:id="rId9"/>
    <p:sldId id="288" r:id="rId10"/>
    <p:sldId id="264" r:id="rId11"/>
    <p:sldId id="296" r:id="rId12"/>
    <p:sldId id="297" r:id="rId13"/>
    <p:sldId id="293" r:id="rId14"/>
    <p:sldId id="261" r:id="rId15"/>
  </p:sldIdLst>
  <p:sldSz cx="24384000" cy="13716000"/>
  <p:notesSz cx="6797675" cy="9926638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1891" autoAdjust="0"/>
    <p:restoredTop sz="93792" autoAdjust="0"/>
  </p:normalViewPr>
  <p:slideViewPr>
    <p:cSldViewPr snapToGrid="0">
      <p:cViewPr varScale="1">
        <p:scale>
          <a:sx n="54" d="100"/>
          <a:sy n="54" d="100"/>
        </p:scale>
        <p:origin x="354" y="102"/>
      </p:cViewPr>
      <p:guideLst/>
    </p:cSldViewPr>
  </p:slideViewPr>
  <p:outlineViewPr>
    <p:cViewPr>
      <p:scale>
        <a:sx n="33" d="100"/>
        <a:sy n="33" d="100"/>
      </p:scale>
      <p:origin x="0" y="-23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04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8AA2F-70D8-4FF3-90C2-5C32D9D8B0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A315B-8AFB-444F-B67F-8D265CA52B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A0C1D905-8EE4-4216-8D70-E005579BFBDB}" type="datetimeFigureOut">
              <a:rPr lang="en-AU" smtClean="0"/>
              <a:t>2/09/2021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4244D-3BA9-4397-A112-C432F030C8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AAB69-78AE-4B43-9D36-09D0015A05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67BB3362-810D-4AC9-9F5F-50EF85C76E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32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7004010D-D2EE-42C6-B35D-0A54C22E9BEA}" type="datetimeFigureOut">
              <a:rPr lang="en-AU" smtClean="0"/>
              <a:t>2/09/2021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6" tIns="45633" rIns="91266" bIns="45633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66" tIns="45633" rIns="91266" bIns="456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3C4B6C43-EB0F-4D40-8B75-CB318E672F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329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266825"/>
            <a:ext cx="5953125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803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29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96988"/>
            <a:ext cx="5953125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2930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402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568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29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957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7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87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778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18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15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41425"/>
            <a:ext cx="5953125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86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B6C43-EB0F-4D40-8B75-CB318E672FB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5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3853589-26CB-4CB9-9548-DCB6E623608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53D2F7-6965-4FF4-A131-A6C28DF14B7A}"/>
              </a:ext>
            </a:extLst>
          </p:cNvPr>
          <p:cNvSpPr/>
          <p:nvPr userDrawn="1"/>
        </p:nvSpPr>
        <p:spPr>
          <a:xfrm>
            <a:off x="0" y="12801599"/>
            <a:ext cx="49536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E9670259-4695-428B-A004-7FC80D7094B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/>
              <a:t>To insert an image, select ‘Insert Picture’, or click on icon. Select ‘Picture Format &gt; Crop’ to edit size and position of picture.</a:t>
            </a:r>
            <a:endParaRPr lang="en-AU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21B9F2F-26B0-4A24-A667-3891557C1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200" y="0"/>
            <a:ext cx="3582000" cy="3582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ED58C3-00AA-4484-8DF5-6EBECA5E00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8400" y="13071600"/>
            <a:ext cx="5284800" cy="375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D3E7EB-F30F-47FB-9522-E6CE6DD80069}"/>
              </a:ext>
            </a:extLst>
          </p:cNvPr>
          <p:cNvSpPr txBox="1"/>
          <p:nvPr userDrawn="1"/>
        </p:nvSpPr>
        <p:spPr>
          <a:xfrm>
            <a:off x="0" y="13074905"/>
            <a:ext cx="4953600" cy="369332"/>
          </a:xfrm>
          <a:prstGeom prst="rect">
            <a:avLst/>
          </a:prstGeom>
          <a:noFill/>
        </p:spPr>
        <p:txBody>
          <a:bodyPr wrap="square" rIns="36000" rtlCol="0" anchor="ctr" anchorCtr="0">
            <a:spAutoFit/>
          </a:bodyPr>
          <a:lstStyle/>
          <a:p>
            <a:pPr algn="ctr"/>
            <a:r>
              <a:rPr lang="en-AU" sz="1800" b="1" cap="all" spc="360" baseline="0" dirty="0">
                <a:solidFill>
                  <a:schemeClr val="accent1"/>
                </a:solidFill>
              </a:rPr>
              <a:t>hneccphn.com.au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5201" y="5323269"/>
            <a:ext cx="9900000" cy="3888000"/>
          </a:xfrm>
          <a:blipFill>
            <a:blip r:embed="rId6"/>
            <a:stretch>
              <a:fillRect/>
            </a:stretch>
          </a:blipFill>
        </p:spPr>
        <p:txBody>
          <a:bodyPr lIns="540000" anchor="ctr" anchorCtr="0"/>
          <a:lstStyle>
            <a:lvl1pPr marL="0" indent="0" algn="l">
              <a:lnSpc>
                <a:spcPct val="95000"/>
              </a:lnSpc>
              <a:spcAft>
                <a:spcPts val="800"/>
              </a:spcAft>
              <a:buNone/>
              <a:defRPr sz="8000" b="0" spc="8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 algn="l">
              <a:spcAft>
                <a:spcPts val="1900"/>
              </a:spcAft>
              <a:buNone/>
              <a:defRPr sz="2800" b="1" cap="all" spc="580" baseline="0">
                <a:solidFill>
                  <a:schemeClr val="accent2"/>
                </a:solidFill>
              </a:defRPr>
            </a:lvl2pPr>
            <a:lvl3pPr marL="0" indent="0" algn="l">
              <a:lnSpc>
                <a:spcPct val="115000"/>
              </a:lnSpc>
              <a:spcAft>
                <a:spcPts val="200"/>
              </a:spcAft>
              <a:buNone/>
              <a:defRPr sz="2600" b="0">
                <a:solidFill>
                  <a:schemeClr val="bg1"/>
                </a:solidFill>
              </a:defRPr>
            </a:lvl3pPr>
            <a:lvl4pPr marL="0" indent="0" algn="l">
              <a:lnSpc>
                <a:spcPct val="108000"/>
              </a:lnSpc>
              <a:spcBef>
                <a:spcPts val="2400"/>
              </a:spcBef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4pPr>
            <a:lvl5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5pPr>
            <a:lvl6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6pPr>
            <a:lvl7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7pPr>
            <a:lvl8pPr marL="0" indent="0" algn="l">
              <a:lnSpc>
                <a:spcPct val="108000"/>
              </a:lnSpc>
              <a:buNone/>
              <a:defRPr sz="1100" b="0" cap="all" spc="110" baseline="0">
                <a:solidFill>
                  <a:schemeClr val="bg1"/>
                </a:solidFill>
              </a:defRPr>
            </a:lvl8pPr>
            <a:lvl9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1E8DA1B-BB9F-47BC-856C-97787394FE7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A5451E8C-4598-4E40-B968-31800F8ED2F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192001" y="0"/>
            <a:ext cx="12191998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612000" tIns="360000" rIns="576000" bIns="360000" anchor="ctr" anchorCtr="0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1992674"/>
            <a:ext cx="10707328" cy="7147474"/>
          </a:xfrm>
        </p:spPr>
        <p:txBody>
          <a:bodyPr/>
          <a:lstStyle>
            <a:lvl1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>
                <a:solidFill>
                  <a:schemeClr val="accent1"/>
                </a:solidFill>
              </a:defRPr>
            </a:lvl1pPr>
            <a:lvl2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2pPr>
            <a:lvl3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3pPr>
            <a:lvl4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4pPr>
            <a:lvl5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5pPr>
            <a:lvl6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6pPr>
            <a:lvl7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7pPr>
            <a:lvl8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8pPr>
            <a:lvl9pPr marL="576000" indent="-576000" algn="l">
              <a:lnSpc>
                <a:spcPct val="120000"/>
              </a:lnSpc>
              <a:spcAft>
                <a:spcPts val="2800"/>
              </a:spcAft>
              <a:buFont typeface="+mj-lt"/>
              <a:buAutoNum type="arabicPeriod"/>
              <a:defRPr sz="3200" b="0">
                <a:solidFill>
                  <a:schemeClr val="accent1"/>
                </a:solidFill>
              </a:defRPr>
            </a:lvl9pPr>
          </a:lstStyle>
          <a:p>
            <a:r>
              <a:rPr lang="en-US" dirty="0"/>
              <a:t>Click to add Item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E73E6-FDCE-4551-9914-A8AE71A4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6876"/>
            <a:ext cx="10707329" cy="947396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869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6875"/>
            <a:ext cx="7560000" cy="1142301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AB282-F46C-4825-ADA3-8950FFE4ED1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412413" y="1146176"/>
            <a:ext cx="13046028" cy="76044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C6AADC0-DCAD-4AE2-AC55-41F07A057F48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0429874" y="8921439"/>
            <a:ext cx="13039725" cy="339103"/>
          </a:xfrm>
          <a:noFill/>
        </p:spPr>
        <p:txBody>
          <a:bodyPr lIns="0" tIns="0" rIns="0" bIns="0"/>
          <a:lstStyle>
            <a:lvl1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1pPr>
            <a:lvl2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2pPr>
            <a:lvl3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1865A5-169A-4813-B84C-57A44BA31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2331087"/>
            <a:ext cx="7560000" cy="7560000"/>
          </a:xfrm>
        </p:spPr>
        <p:txBody>
          <a:bodyPr/>
          <a:lstStyle>
            <a:lvl1pPr>
              <a:defRPr lang="en-GB" smtClean="0"/>
            </a:lvl1pPr>
            <a:lvl2pPr>
              <a:defRPr sz="2200">
                <a:solidFill>
                  <a:schemeClr val="tx1"/>
                </a:solidFill>
              </a:defRPr>
            </a:lvl2pPr>
            <a:lvl3pPr marL="522000" indent="-522000">
              <a:buFont typeface="Arial" panose="020B0604020202020204" pitchFamily="34" charset="0"/>
              <a:buChar char="—"/>
              <a:defRPr/>
            </a:lvl3pPr>
          </a:lstStyle>
          <a:p>
            <a:pPr lvl="0"/>
            <a:r>
              <a:rPr lang="en-GB" dirty="0"/>
              <a:t>Click to add text, press the ‘Increase/Decrease’ button under the Home tab to move though the text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509874-E217-4B58-94FC-DEBE22E2F321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6875"/>
            <a:ext cx="12713110" cy="1142301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2241D3C3-F4AE-4E6B-8C5A-96DE510FF4B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5746400" y="1270800"/>
            <a:ext cx="7621200" cy="49896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FB4A0A9-6F7E-467A-93C3-2AFE423C39D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5746400" y="7143443"/>
            <a:ext cx="7621200" cy="49896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CE58EA3-BAD2-46D1-A9E6-3BEB5D2AD54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14400" y="9260543"/>
            <a:ext cx="10750835" cy="2098282"/>
          </a:xfrm>
          <a:blipFill>
            <a:blip r:embed="rId2"/>
            <a:srcRect/>
            <a:stretch>
              <a:fillRect l="-70" t="5449" r="98426" b="-69639"/>
            </a:stretch>
          </a:blipFill>
        </p:spPr>
        <p:txBody>
          <a:bodyPr lIns="0" tIns="0" rIns="0" bIns="0" anchor="ctr" anchorCtr="0"/>
          <a:lstStyle>
            <a:lvl1pPr marL="558000">
              <a:lnSpc>
                <a:spcPct val="113000"/>
              </a:lnSpc>
              <a:spcAft>
                <a:spcPts val="0"/>
              </a:spcAft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558000">
              <a:lnSpc>
                <a:spcPct val="113000"/>
              </a:lnSpc>
              <a:spcAft>
                <a:spcPts val="0"/>
              </a:spcAft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558000">
              <a:lnSpc>
                <a:spcPct val="113000"/>
              </a:lnSpc>
              <a:spcAft>
                <a:spcPts val="0"/>
              </a:spcAft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558000" indent="0">
              <a:lnSpc>
                <a:spcPct val="113000"/>
              </a:lnSpc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558000" indent="0">
              <a:lnSpc>
                <a:spcPct val="113000"/>
              </a:lnSpc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5pPr>
            <a:lvl6pPr marL="558000" indent="0">
              <a:lnSpc>
                <a:spcPct val="113000"/>
              </a:lnSpc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6pPr>
            <a:lvl7pPr marL="558000" indent="0" algn="l">
              <a:lnSpc>
                <a:spcPct val="113000"/>
              </a:lnSpc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7pPr>
            <a:lvl8pPr marL="55800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8pPr>
            <a:lvl9pPr marL="558000">
              <a:lnSpc>
                <a:spcPct val="113000"/>
              </a:lnSpc>
              <a:spcAft>
                <a:spcPts val="0"/>
              </a:spcAft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9pPr>
          </a:lstStyle>
          <a:p>
            <a:pPr lvl="0"/>
            <a:r>
              <a:rPr lang="en-US" dirty="0"/>
              <a:t>Click to add Pullout Quote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61A0B4D-D5AB-4569-B1A6-7A7BA254F17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5746400" y="6397257"/>
            <a:ext cx="7621200" cy="339103"/>
          </a:xfrm>
          <a:noFill/>
        </p:spPr>
        <p:txBody>
          <a:bodyPr lIns="0" tIns="0" rIns="0" bIns="0"/>
          <a:lstStyle>
            <a:lvl1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1pPr>
            <a:lvl2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2pPr>
            <a:lvl3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4FD5BE-F9BC-4118-BAAD-9242AD8BCB38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5746400" y="12275648"/>
            <a:ext cx="7621200" cy="339103"/>
          </a:xfrm>
          <a:noFill/>
        </p:spPr>
        <p:txBody>
          <a:bodyPr lIns="0" tIns="0" rIns="0" bIns="0"/>
          <a:lstStyle>
            <a:lvl1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1pPr>
            <a:lvl2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2pPr>
            <a:lvl3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n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accent6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Footnote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EE1D3-DF9F-459D-825E-85F2DAE7ED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3990" y="2331086"/>
            <a:ext cx="12713110" cy="6449377"/>
          </a:xfrm>
        </p:spPr>
        <p:txBody>
          <a:bodyPr/>
          <a:lstStyle/>
          <a:p>
            <a:pPr lvl="0"/>
            <a:r>
              <a:rPr lang="en-GB" dirty="0"/>
              <a:t>Click to add text, press the ‘Increase/Decrease’ button under the Home tab to move though the text styles.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3853589-26CB-4CB9-9548-DCB6E623608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53D2F7-6965-4FF4-A131-A6C28DF14B7A}"/>
              </a:ext>
            </a:extLst>
          </p:cNvPr>
          <p:cNvSpPr/>
          <p:nvPr userDrawn="1"/>
        </p:nvSpPr>
        <p:spPr>
          <a:xfrm>
            <a:off x="0" y="12801599"/>
            <a:ext cx="49536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D3E7EB-F30F-47FB-9522-E6CE6DD80069}"/>
              </a:ext>
            </a:extLst>
          </p:cNvPr>
          <p:cNvSpPr txBox="1"/>
          <p:nvPr userDrawn="1"/>
        </p:nvSpPr>
        <p:spPr>
          <a:xfrm>
            <a:off x="0" y="13074905"/>
            <a:ext cx="4953600" cy="369332"/>
          </a:xfrm>
          <a:prstGeom prst="rect">
            <a:avLst/>
          </a:prstGeom>
          <a:noFill/>
        </p:spPr>
        <p:txBody>
          <a:bodyPr wrap="square" rIns="36000" rtlCol="0" anchor="ctr" anchorCtr="0">
            <a:spAutoFit/>
          </a:bodyPr>
          <a:lstStyle/>
          <a:p>
            <a:pPr algn="ctr"/>
            <a:r>
              <a:rPr lang="en-AU" sz="1800" b="1" cap="all" spc="360" baseline="0" dirty="0">
                <a:solidFill>
                  <a:schemeClr val="accent1"/>
                </a:solidFill>
              </a:rPr>
              <a:t>hneccphn.com.au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F9B653-D83F-44FC-BC70-2CB08DC19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08800" y="11703600"/>
            <a:ext cx="6958800" cy="137677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1811652-AB9C-4F5F-9836-49A90DFEE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5201" y="4248002"/>
            <a:ext cx="10080000" cy="3888000"/>
          </a:xfrm>
          <a:blipFill>
            <a:blip r:embed="rId4"/>
            <a:stretch>
              <a:fillRect/>
            </a:stretch>
          </a:blipFill>
        </p:spPr>
        <p:txBody>
          <a:bodyPr lIns="540000" anchor="ctr" anchorCtr="0"/>
          <a:lstStyle>
            <a:lvl1pPr marL="0" indent="0" algn="l">
              <a:lnSpc>
                <a:spcPct val="95000"/>
              </a:lnSpc>
              <a:spcAft>
                <a:spcPts val="800"/>
              </a:spcAft>
              <a:buNone/>
              <a:defRPr sz="8000" b="0" spc="8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 algn="l">
              <a:spcAft>
                <a:spcPts val="1900"/>
              </a:spcAft>
              <a:buNone/>
              <a:defRPr sz="2800" b="1" cap="all" spc="580" baseline="0">
                <a:solidFill>
                  <a:schemeClr val="accent2"/>
                </a:solidFill>
              </a:defRPr>
            </a:lvl2pPr>
            <a:lvl3pPr marL="0" indent="0" algn="l">
              <a:lnSpc>
                <a:spcPct val="115000"/>
              </a:lnSpc>
              <a:spcAft>
                <a:spcPts val="200"/>
              </a:spcAft>
              <a:buNone/>
              <a:defRPr sz="2600" b="0">
                <a:solidFill>
                  <a:schemeClr val="bg1"/>
                </a:solidFill>
              </a:defRPr>
            </a:lvl3pPr>
            <a:lvl4pPr marL="0" indent="0" algn="l">
              <a:lnSpc>
                <a:spcPct val="108000"/>
              </a:lnSpc>
              <a:spcBef>
                <a:spcPts val="2400"/>
              </a:spcBef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4pPr>
            <a:lvl5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5pPr>
            <a:lvl6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6pPr>
            <a:lvl7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7pPr>
            <a:lvl8pPr marL="0" indent="0" algn="l">
              <a:lnSpc>
                <a:spcPct val="108000"/>
              </a:lnSpc>
              <a:buNone/>
              <a:defRPr sz="1100" b="0" cap="all" spc="110" baseline="0">
                <a:solidFill>
                  <a:schemeClr val="bg1"/>
                </a:solidFill>
              </a:defRPr>
            </a:lvl8pPr>
            <a:lvl9pPr marL="0" indent="0" algn="l">
              <a:lnSpc>
                <a:spcPct val="108000"/>
              </a:lnSpc>
              <a:spcAft>
                <a:spcPts val="0"/>
              </a:spcAft>
              <a:buNone/>
              <a:defRPr sz="1100" b="0" cap="all" spc="11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Back page title over two lines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0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146875"/>
            <a:ext cx="22472542" cy="1142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40245"/>
            <a:ext cx="22472542" cy="102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Numbered List Level 1 Fourth level</a:t>
            </a:r>
          </a:p>
          <a:p>
            <a:pPr lvl="4"/>
            <a:r>
              <a:rPr lang="en-US" dirty="0"/>
              <a:t>Numbered List Level 2 Fifth level</a:t>
            </a:r>
          </a:p>
          <a:p>
            <a:pPr lvl="5"/>
            <a:r>
              <a:rPr lang="en-US" dirty="0"/>
              <a:t>Bullet List Level 1 Sixth level</a:t>
            </a:r>
          </a:p>
          <a:p>
            <a:pPr lvl="6"/>
            <a:r>
              <a:rPr lang="en-US" dirty="0"/>
              <a:t>Bullet List Level 2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97750" y="12682888"/>
            <a:ext cx="173355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 spc="20" baseline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12682888"/>
            <a:ext cx="1903095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 spc="2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72000" y="12801600"/>
            <a:ext cx="2412000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75" r:id="rId3"/>
    <p:sldLayoutId id="2147483650" r:id="rId4"/>
    <p:sldLayoutId id="2147483655" r:id="rId5"/>
    <p:sldLayoutId id="2147483676" r:id="rId6"/>
  </p:sldLayoutIdLst>
  <p:hf hdr="0" dt="0"/>
  <p:txStyles>
    <p:titleStyle>
      <a:lvl1pPr algn="l" defTabSz="1828800" rtl="0" eaLnBrk="1" latinLnBrk="0" hangingPunct="1">
        <a:lnSpc>
          <a:spcPct val="105000"/>
        </a:lnSpc>
        <a:spcBef>
          <a:spcPct val="0"/>
        </a:spcBef>
        <a:buNone/>
        <a:defRPr sz="2800" b="1" kern="1200" cap="all" spc="5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0"/>
        </a:spcBef>
        <a:spcAft>
          <a:spcPts val="2500"/>
        </a:spcAft>
        <a:buFont typeface="Arial" panose="020B0604020202020204" pitchFamily="34" charset="0"/>
        <a:buNone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1828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600" kern="1200" spc="2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18288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en-US" sz="2200" kern="1200" spc="20" baseline="0" dirty="0">
          <a:solidFill>
            <a:schemeClr val="tx2"/>
          </a:solidFill>
          <a:latin typeface="+mn-lt"/>
          <a:ea typeface="+mn-ea"/>
          <a:cs typeface="+mn-cs"/>
        </a:defRPr>
      </a:lvl3pPr>
      <a:lvl4pPr marL="522000" indent="-522000" algn="l" defTabSz="18288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+mj-lt"/>
        <a:buAutoNum type="arabicPeriod"/>
        <a:defRPr lang="en-US" sz="2200" b="0" kern="1200" spc="0" baseline="0" dirty="0">
          <a:solidFill>
            <a:schemeClr val="tx2"/>
          </a:solidFill>
          <a:latin typeface="+mn-lt"/>
          <a:ea typeface="+mn-ea"/>
          <a:cs typeface="+mn-cs"/>
        </a:defRPr>
      </a:lvl4pPr>
      <a:lvl5pPr marL="1026000" indent="-522000" algn="l" defTabSz="18288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+mj-lt"/>
        <a:buAutoNum type="alphaLcPeriod"/>
        <a:defRPr lang="en-US" sz="2200" kern="1200" spc="0" baseline="0" dirty="0">
          <a:solidFill>
            <a:schemeClr val="tx2"/>
          </a:solidFill>
          <a:latin typeface="+mn-lt"/>
          <a:ea typeface="+mn-ea"/>
          <a:cs typeface="+mn-cs"/>
        </a:defRPr>
      </a:lvl5pPr>
      <a:lvl6pPr marL="522000" indent="-522000" algn="l" defTabSz="1828800" rtl="0" eaLnBrk="1" latinLnBrk="0" hangingPunct="1">
        <a:lnSpc>
          <a:spcPct val="120000"/>
        </a:lnSpc>
        <a:spcBef>
          <a:spcPts val="0"/>
        </a:spcBef>
        <a:spcAft>
          <a:spcPts val="2000"/>
        </a:spcAft>
        <a:buFont typeface="Arial" panose="020B0604020202020204" pitchFamily="34" charset="0"/>
        <a:buChar char="–"/>
        <a:defRPr lang="en-US" sz="2200" kern="1200" spc="20" baseline="0" dirty="0">
          <a:solidFill>
            <a:schemeClr val="tx2"/>
          </a:solidFill>
          <a:latin typeface="+mn-lt"/>
          <a:ea typeface="+mn-ea"/>
          <a:cs typeface="+mn-cs"/>
        </a:defRPr>
      </a:lvl6pPr>
      <a:lvl7pPr marL="1026000" indent="-522000" algn="l" defTabSz="18288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&gt;"/>
        <a:defRPr lang="en-US" sz="2200" kern="1200" spc="20" baseline="0" dirty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18288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lang="en-US" sz="1600" kern="1200" spc="0" baseline="0" dirty="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18288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en-GB" sz="1600" kern="1200" spc="20" baseline="0" dirty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cgp.org.au/afp/2014/september/starting-off-in-general-practice-%E2%80%93-consultation-skill-tips-for-new-gp-registrar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tientinfo.org.au/" TargetMode="External"/><Relationship Id="rId5" Type="http://schemas.openxmlformats.org/officeDocument/2006/relationships/hyperlink" Target="https://centralcoast.healthpathways.org.au/" TargetMode="External"/><Relationship Id="rId4" Type="http://schemas.openxmlformats.org/officeDocument/2006/relationships/hyperlink" Target="http://www.hne.healthpathways.org.a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acsolutions.com.au/practice-registration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thephn.com.au/programs-resources/sent-ereferr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phn.com.au/education-event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hephn.com.au/education-resources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feworkaustralia.gov.au/topic/mental-health" TargetMode="External"/><Relationship Id="rId3" Type="http://schemas.openxmlformats.org/officeDocument/2006/relationships/hyperlink" Target="https://crana.org.au/workforce-support/bush-support-services" TargetMode="External"/><Relationship Id="rId7" Type="http://schemas.openxmlformats.org/officeDocument/2006/relationships/hyperlink" Target="https://www.accesseap.com.a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covery@nswrdn.com.au" TargetMode="External"/><Relationship Id="rId11" Type="http://schemas.openxmlformats.org/officeDocument/2006/relationships/hyperlink" Target="http://dhas.org.au/" TargetMode="External"/><Relationship Id="rId5" Type="http://schemas.openxmlformats.org/officeDocument/2006/relationships/hyperlink" Target="https://www.phoenixaustralia.org/wp-content/uploads/2020/06/Primary-care-Tips-for-supporting-medical-centre-staff.pdf" TargetMode="External"/><Relationship Id="rId10" Type="http://schemas.openxmlformats.org/officeDocument/2006/relationships/hyperlink" Target="https://www.healthdirect.gov.au/dealing-with-stress" TargetMode="External"/><Relationship Id="rId4" Type="http://schemas.openxmlformats.org/officeDocument/2006/relationships/hyperlink" Target="https://www.phoenixaustralia.org/for-practitioners/practitioner-resources/" TargetMode="External"/><Relationship Id="rId9" Type="http://schemas.openxmlformats.org/officeDocument/2006/relationships/hyperlink" Target="https://www.lifeline.org.a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1B727AF-57BC-4555-AD38-1384D5D7F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061" y="5323268"/>
            <a:ext cx="10605992" cy="4392232"/>
          </a:xfrm>
        </p:spPr>
        <p:txBody>
          <a:bodyPr/>
          <a:lstStyle/>
          <a:p>
            <a:r>
              <a:rPr lang="en-AU" dirty="0"/>
              <a:t>Supporting Success for Registrars in General Practice </a:t>
            </a:r>
          </a:p>
          <a:p>
            <a:pPr lvl="1"/>
            <a:r>
              <a:rPr lang="en-AU" dirty="0"/>
              <a:t>Strategies, tips, A GP’s perspective</a:t>
            </a:r>
          </a:p>
          <a:p>
            <a:pPr lvl="2"/>
            <a:r>
              <a:rPr lang="en-AU" dirty="0"/>
              <a:t>Allison Leys</a:t>
            </a:r>
          </a:p>
          <a:p>
            <a:pPr lvl="2"/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September 2021</a:t>
            </a:r>
          </a:p>
          <a:p>
            <a:pPr lvl="3"/>
            <a:r>
              <a:rPr lang="en-AU" dirty="0"/>
              <a:t>HNECC PHN ACKNOWLEDGES THE TRADITIONAL OWNERS &amp; CUSTODIANS OF THE </a:t>
            </a:r>
            <a:br>
              <a:rPr lang="en-AU" dirty="0"/>
            </a:br>
            <a:r>
              <a:rPr lang="en-AU" dirty="0"/>
              <a:t>LAND THAT WE LIVE &amp; WORK ON AS THE FIRST PEOPLE OF THIS COUNTRY.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BFD17-D97B-4D82-A8B6-085F2C8F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180" y="0"/>
            <a:ext cx="1230382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3" y="398393"/>
            <a:ext cx="9465733" cy="1074807"/>
          </a:xfrm>
        </p:spPr>
        <p:txBody>
          <a:bodyPr/>
          <a:lstStyle/>
          <a:p>
            <a:r>
              <a:rPr lang="en-AU" dirty="0"/>
              <a:t>Proven </a:t>
            </a:r>
            <a:r>
              <a:rPr lang="en-AU" dirty="0" err="1"/>
              <a:t>strateigies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27D9FA9-12A0-457A-84B1-E5A550605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674" y="1751547"/>
            <a:ext cx="11266715" cy="110351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/>
              <a:t>Use of interviews with applicants to; 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Promote that GP’s are offered a flexible work schedule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Promote the benefits of being a GP</a:t>
            </a:r>
            <a:br>
              <a:rPr lang="en-US" sz="3600" dirty="0"/>
            </a:br>
            <a:r>
              <a:rPr lang="en-US" sz="3600" dirty="0"/>
              <a:t>	lifestyle,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	variety of work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	better balance for family and relationships 	less on-call commitments 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Screen for applicants who indicate their interest to stay in your area or in rural/remote areas long term.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	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CFF325-5089-4D0C-8AB4-6EC59383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6533" y="-33866"/>
            <a:ext cx="12327467" cy="137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B027FA-A0EA-435C-BB4C-D3D00C828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964594"/>
            <a:ext cx="22216533" cy="11448544"/>
          </a:xfrm>
        </p:spPr>
        <p:txBody>
          <a:bodyPr/>
          <a:lstStyle/>
          <a:p>
            <a:pPr marL="0" indent="0">
              <a:buNone/>
            </a:pPr>
            <a:r>
              <a:rPr lang="en-AU" b="1" u="sng" dirty="0"/>
              <a:t>Common Challenges &amp; Barriers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b="1" dirty="0"/>
              <a:t>Accommodation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dirty="0"/>
              <a:t>	Issues short term leases can be hard to find and registrars often have a lack of rental history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dirty="0"/>
              <a:t>	Looking beyond real estate rental to the Airbnb market, purchase accommodation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b="1" dirty="0"/>
              <a:t>Income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dirty="0"/>
              <a:t>	Employee vs Contract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dirty="0"/>
              <a:t>	Help GP’s minimise tax debts – look into trained medical accountants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dirty="0"/>
              <a:t>	Consider paying a higher percentage as an incentive for doctors to remain at the practice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AU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AU" b="1" dirty="0"/>
              <a:t>Lifestyle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	Look at ways to you support registrars/GP’s/locums enjoy the lifestyle that your area offers	- day trips/weekend 	trips/ local attractions/ sporting groups and clubs/ restaurants and so on.  Consider what might be relevant and 	appealing for a registrar’s / doctor’s partner and family if they have one. </a:t>
            </a:r>
          </a:p>
          <a:p>
            <a:pPr marL="0" indent="0">
              <a:buNone/>
            </a:pPr>
            <a:r>
              <a:rPr lang="en-AU" dirty="0"/>
              <a:t>	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And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>
                <a:hlinkClick r:id="rId3"/>
              </a:rPr>
              <a:t>Info from RACGP….</a:t>
            </a:r>
          </a:p>
          <a:p>
            <a:pPr marL="0" indent="0">
              <a:buNone/>
            </a:pPr>
            <a:r>
              <a:rPr lang="en-AU" dirty="0">
                <a:hlinkClick r:id="rId3"/>
              </a:rPr>
              <a:t>https://www.racgp.org.au/afp/2014/september/starting-off-in-general-practice-%E2%80%93-consultation-skill-tips-for-new-gp-registrars/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605009"/>
            <a:ext cx="20887765" cy="1056723"/>
          </a:xfrm>
        </p:spPr>
        <p:txBody>
          <a:bodyPr/>
          <a:lstStyle/>
          <a:p>
            <a:r>
              <a:rPr lang="en-US" dirty="0"/>
              <a:t>Proven Strategies - Identifying and </a:t>
            </a:r>
            <a:r>
              <a:rPr lang="en-US" dirty="0" err="1"/>
              <a:t>minimising</a:t>
            </a:r>
            <a:r>
              <a:rPr lang="en-US" dirty="0"/>
              <a:t> barriers &amp; </a:t>
            </a:r>
            <a:r>
              <a:rPr lang="en-US" dirty="0" err="1"/>
              <a:t>chellenges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30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3" y="398393"/>
            <a:ext cx="9465733" cy="1074807"/>
          </a:xfrm>
        </p:spPr>
        <p:txBody>
          <a:bodyPr/>
          <a:lstStyle/>
          <a:p>
            <a:r>
              <a:rPr lang="en-AU" dirty="0"/>
              <a:t>Proven strategies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27D9FA9-12A0-457A-84B1-E5A550605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885" y="1473200"/>
            <a:ext cx="11266715" cy="110351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3600" b="1" dirty="0"/>
              <a:t>Teaching Model 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Practice Management 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Office operations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MBS claiming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Practice and Business establishment 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Tax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Nursing home and home visits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Whole team approach to patient care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0" lvl="2" indent="0">
              <a:spcAft>
                <a:spcPts val="0"/>
              </a:spcAft>
              <a:buNone/>
            </a:pPr>
            <a:r>
              <a:rPr lang="en-US" sz="3600" b="1" dirty="0"/>
              <a:t>Other ideas</a:t>
            </a:r>
          </a:p>
          <a:p>
            <a:pPr marL="571500" lvl="2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Networks, Connections and Presence 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3600" dirty="0"/>
              <a:t>	</a:t>
            </a:r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spcAft>
                <a:spcPts val="0"/>
              </a:spcAft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CFF325-5089-4D0C-8AB4-6EC59383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6533" y="-33866"/>
            <a:ext cx="12327467" cy="137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1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B027FA-A0EA-435C-BB4C-D3D00C828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533953"/>
            <a:ext cx="21428016" cy="77276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Share with registrars, stories and history about your town and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Main shopping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Radio frequencies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Exercise, sport and recreation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Out of town adventures – day and weekend trips from your town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Dining in and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Coffee, hair salons etc.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1493"/>
            <a:ext cx="15194603" cy="845797"/>
          </a:xfrm>
        </p:spPr>
        <p:txBody>
          <a:bodyPr/>
          <a:lstStyle/>
          <a:p>
            <a:r>
              <a:rPr lang="en-US" dirty="0"/>
              <a:t>Ideas to Welcome registrars and doctors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6D7DA-E20D-46EB-A0F6-0692D5873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619" y="1151493"/>
            <a:ext cx="6200775" cy="7600950"/>
          </a:xfrm>
          <a:prstGeom prst="rect">
            <a:avLst/>
          </a:prstGeom>
        </p:spPr>
      </p:pic>
      <p:pic>
        <p:nvPicPr>
          <p:cNvPr id="5" name="Picture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DDE53FF6-AA43-4F9A-A994-E1098FAA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0108">
            <a:off x="13890060" y="3710024"/>
            <a:ext cx="6057900" cy="84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399AE-7CBD-4526-AC2D-0F0C8C01A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622" y="674852"/>
            <a:ext cx="12635555" cy="10563955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B3FA9135-94EC-4D51-AD2F-C456190E1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4787" y="3685178"/>
            <a:ext cx="6349875" cy="3017322"/>
          </a:xfrm>
        </p:spPr>
        <p:txBody>
          <a:bodyPr/>
          <a:lstStyle/>
          <a:p>
            <a:r>
              <a:rPr lang="en-GB" dirty="0"/>
              <a:t>Questions </a:t>
            </a:r>
          </a:p>
          <a:p>
            <a:r>
              <a:rPr lang="en-GB" dirty="0"/>
              <a:t>        &amp;</a:t>
            </a:r>
          </a:p>
          <a:p>
            <a:r>
              <a:rPr lang="en-GB" dirty="0"/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142192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7813E-354B-4B76-A1AB-02B99473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327" y="2704290"/>
            <a:ext cx="11051673" cy="737356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6B027FA-A0EA-435C-BB4C-D3D00C828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263437"/>
            <a:ext cx="10707328" cy="105381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maximise your outcomes and experience working in General Practice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 benefits of working in General Practice, a GP’s perspective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 where to access the local health referral pathways you are looking for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 how to access the latest education and navigate to the PHN’s Education library for the health topics you are interested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Gain confidence in understanding MBS billing and item number descriptors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Gain resources to access specialised mental health and wellbeing support for you, your family, and patients through the PHN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1094"/>
            <a:ext cx="10707329" cy="947396"/>
          </a:xfrm>
        </p:spPr>
        <p:txBody>
          <a:bodyPr/>
          <a:lstStyle/>
          <a:p>
            <a:r>
              <a:rPr lang="en-AU" dirty="0"/>
              <a:t>Learning outcomes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04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69" y="585792"/>
            <a:ext cx="10707329" cy="1323653"/>
          </a:xfrm>
        </p:spPr>
        <p:txBody>
          <a:bodyPr/>
          <a:lstStyle/>
          <a:p>
            <a:r>
              <a:rPr lang="en-AU" sz="3600" dirty="0"/>
              <a:t>Local health referrals &amp; health information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PHN © 2020 Editable Document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27D9FA9-12A0-457A-84B1-E5A550605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857" y="2705971"/>
            <a:ext cx="11362977" cy="7217924"/>
          </a:xfrm>
        </p:spPr>
        <p:txBody>
          <a:bodyPr/>
          <a:lstStyle/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online health information portal for point of care</a:t>
            </a: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provides information on assessment and manage medical conditions</a:t>
            </a: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33A0"/>
                </a:solidFill>
                <a:latin typeface="Arial" panose="020B0604020202020204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eferral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pathways to local specialists and services in the timeliest way. </a:t>
            </a: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33A0"/>
                </a:solidFill>
                <a:latin typeface="Arial" panose="020B0604020202020204"/>
              </a:rPr>
              <a:t>GP’s and clinicians only, password access required</a:t>
            </a: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indent="0">
              <a:spcAft>
                <a:spcPts val="1000"/>
              </a:spcAft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3CE42-D7F9-4EFB-BF58-672F9579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938" y="-272375"/>
            <a:ext cx="12112910" cy="6328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09E2B-9021-45DF-9AF3-B0B18F4BA6C7}"/>
              </a:ext>
            </a:extLst>
          </p:cNvPr>
          <p:cNvSpPr txBox="1"/>
          <p:nvPr/>
        </p:nvSpPr>
        <p:spPr>
          <a:xfrm>
            <a:off x="750569" y="7401067"/>
            <a:ext cx="119491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Hunter New England Health Pathways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u="none" strike="noStrike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www.hne.healthpathways.org.au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Username:hnehealth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Password: p1thw1ys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Central Coast Health Pathways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u="none" strike="noStrike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https://centralcoast.healthpathways.org.au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Username: centralcoast</a:t>
            </a:r>
            <a:b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AU" sz="36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Password: 1connect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C53D3-7B25-490D-9EE2-7C9266262423}"/>
              </a:ext>
            </a:extLst>
          </p:cNvPr>
          <p:cNvSpPr txBox="1"/>
          <p:nvPr/>
        </p:nvSpPr>
        <p:spPr>
          <a:xfrm>
            <a:off x="15408613" y="10807707"/>
            <a:ext cx="7126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patients and community members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AU" sz="3200" u="none" strike="noStrike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http://www.patientinfo.org.au/</a:t>
            </a:r>
            <a:r>
              <a:rPr lang="en-AU" sz="32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 </a:t>
            </a:r>
          </a:p>
          <a:p>
            <a:pPr marR="0" lvl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AU" sz="3200" dirty="0">
                <a:solidFill>
                  <a:schemeClr val="accent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No password required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9C52498-1600-461C-83B4-1995F7F23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8613" y="7903906"/>
            <a:ext cx="8975387" cy="29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12955262"/>
            <a:ext cx="19030950" cy="730250"/>
          </a:xfrm>
        </p:spPr>
        <p:txBody>
          <a:bodyPr/>
          <a:lstStyle/>
          <a:p>
            <a:r>
              <a:rPr lang="en-GB" dirty="0"/>
              <a:t>PHN © 2020 Editable Document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09E2B-9021-45DF-9AF3-B0B18F4BA6C7}"/>
              </a:ext>
            </a:extLst>
          </p:cNvPr>
          <p:cNvSpPr txBox="1"/>
          <p:nvPr/>
        </p:nvSpPr>
        <p:spPr>
          <a:xfrm>
            <a:off x="318000" y="3711804"/>
            <a:ext cx="23903871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Secure electronic referrals to public and consenting private specialists allied health.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SeNT eReferral supports General Practitioners safely deliver the required information to the right service and enable accurate and prompt patient triage.</a:t>
            </a:r>
            <a:endParaRPr lang="en-GB" sz="3200" dirty="0">
              <a:solidFill>
                <a:schemeClr val="accent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SeNT eReferrals use locally agreed referral criteria and service information sourced from HNE Community HealthPathways.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The PHN supports General Practice by funding the purchase and installation of software and provide initial training for eligible users.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For  factsheets, contact details for relevant Digital Health Team member, more training, information on updates, …access DH page on website here …..installation; </a:t>
            </a:r>
            <a:r>
              <a:rPr lang="en-US" sz="32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BPAC website</a:t>
            </a:r>
            <a:r>
              <a:rPr lang="en-US" sz="3200" dirty="0">
                <a:solidFill>
                  <a:schemeClr val="accent1"/>
                </a:solidFill>
              </a:rPr>
              <a:t>, enter practice details, a member of the team will make contact with you.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Training and updates on using the program, contact </a:t>
            </a:r>
            <a:r>
              <a:rPr lang="en-US" sz="32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PHN's Digital Health Page</a:t>
            </a:r>
            <a:r>
              <a:rPr lang="en-US" sz="3200" dirty="0">
                <a:solidFill>
                  <a:schemeClr val="accent1"/>
                </a:solidFill>
              </a:rPr>
              <a:t>  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For </a:t>
            </a:r>
            <a:r>
              <a:rPr lang="en-US" sz="3200" b="0" i="0" dirty="0">
                <a:solidFill>
                  <a:schemeClr val="accent1"/>
                </a:solidFill>
                <a:effectLst/>
              </a:rPr>
              <a:t>technical IT support contact BPAC 1800 247 544</a:t>
            </a:r>
            <a:endParaRPr lang="en-US" sz="3200" dirty="0">
              <a:solidFill>
                <a:schemeClr val="accent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128C8EFF-C8D8-441A-B2A9-1C057C86A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67" y="16986666"/>
            <a:ext cx="15359094" cy="21460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1808-813C-4932-A1FB-3151B33F58FF}"/>
              </a:ext>
            </a:extLst>
          </p:cNvPr>
          <p:cNvSpPr txBox="1"/>
          <p:nvPr/>
        </p:nvSpPr>
        <p:spPr>
          <a:xfrm>
            <a:off x="1140627" y="355023"/>
            <a:ext cx="45014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SeNT eReferral 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584DA7-F253-4CB1-A0AE-980AA7F182F8}"/>
              </a:ext>
            </a:extLst>
          </p:cNvPr>
          <p:cNvSpPr txBox="1"/>
          <p:nvPr/>
        </p:nvSpPr>
        <p:spPr>
          <a:xfrm>
            <a:off x="15316200" y="741019"/>
            <a:ext cx="89056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Online eReferrals are the way to go and  certainly the way of the future”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 Guy Streeter-Smith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91DBE5-C71F-40AB-821B-A2C62FC65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986986"/>
            <a:ext cx="14080955" cy="16319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42C4AF-25D9-45C8-8B8C-3C63374F4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245175"/>
            <a:ext cx="24384000" cy="24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3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4B7AFC-5D6E-49CB-8FEC-DBF172F95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2915" y="4927600"/>
            <a:ext cx="12271757" cy="8788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772311"/>
            <a:ext cx="10707329" cy="2515638"/>
          </a:xfrm>
        </p:spPr>
        <p:txBody>
          <a:bodyPr/>
          <a:lstStyle/>
          <a:p>
            <a:r>
              <a:rPr lang="en-US" dirty="0"/>
              <a:t>Make accessing the latest education easy for registrars 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 descr="A picture containing text, screenshot, indoor, electronics&#10;&#10;Description automatically generated">
            <a:extLst>
              <a:ext uri="{FF2B5EF4-FFF2-40B4-BE49-F238E27FC236}">
                <a16:creationId xmlns:a16="http://schemas.microsoft.com/office/drawing/2014/main" id="{A174367B-E34C-408D-9F5E-2EF8D6107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915" y="-148782"/>
            <a:ext cx="12318383" cy="5232400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609472-3499-4D59-9A9B-C5F301DAB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4858">
            <a:off x="2539452" y="4325193"/>
            <a:ext cx="9311116" cy="736687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FE1E7B2-2E22-4971-AA03-DF5D25934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992674"/>
            <a:ext cx="7653868" cy="2515638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www.thephn.com.au/education-events</a:t>
            </a:r>
            <a:endParaRPr lang="en-AU" dirty="0"/>
          </a:p>
          <a:p>
            <a:pPr marL="0" indent="0">
              <a:buNone/>
            </a:pPr>
            <a:r>
              <a:rPr lang="en-AU" sz="2800" dirty="0"/>
              <a:t>* TIP: save this page as a favourites for your registrar during their orientation to your practice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33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576790"/>
            <a:ext cx="7620001" cy="189403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phN’s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education library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8011FE0-9202-4A62-8A09-72D040D8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100" y="5265432"/>
            <a:ext cx="12431553" cy="8334614"/>
          </a:xfrm>
          <a:prstGeom prst="rect">
            <a:avLst/>
          </a:prstGeom>
        </p:spPr>
      </p:pic>
      <p:pic>
        <p:nvPicPr>
          <p:cNvPr id="12" name="Picture 11" descr="A picture containing text, person, indoor, screenshot&#10;&#10;Description automatically generated">
            <a:extLst>
              <a:ext uri="{FF2B5EF4-FFF2-40B4-BE49-F238E27FC236}">
                <a16:creationId xmlns:a16="http://schemas.microsoft.com/office/drawing/2014/main" id="{C68E7AF1-3AC6-4102-B872-697BAE33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101" y="-220133"/>
            <a:ext cx="12431553" cy="515172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DE19AE8-96A0-4FF2-992C-81273CE20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079" y="2314407"/>
            <a:ext cx="6722534" cy="7147474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www.thephn.com.au/education-resources</a:t>
            </a:r>
            <a:endParaRPr lang="en-AU" sz="28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869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772311"/>
            <a:ext cx="10707329" cy="730250"/>
          </a:xfrm>
        </p:spPr>
        <p:txBody>
          <a:bodyPr/>
          <a:lstStyle/>
          <a:p>
            <a:r>
              <a:rPr lang="en-US" dirty="0"/>
              <a:t>Primary care support 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0F4-AE4C-4EAD-83C3-45FBCB498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2470826"/>
            <a:ext cx="10222500" cy="123691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36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9FED4-93E9-48A1-84B5-E4B5446BC937}"/>
              </a:ext>
            </a:extLst>
          </p:cNvPr>
          <p:cNvSpPr txBox="1"/>
          <p:nvPr/>
        </p:nvSpPr>
        <p:spPr>
          <a:xfrm>
            <a:off x="793313" y="1778858"/>
            <a:ext cx="12192000" cy="1719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28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A0"/>
                </a:solidFill>
              </a:rPr>
              <a:t>Focus Areas</a:t>
            </a:r>
          </a:p>
          <a:p>
            <a:pPr marL="285750" marR="0" lvl="0" indent="-28575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33A0"/>
                </a:solidFill>
                <a:latin typeface="Arial" panose="020B0604020202020204"/>
              </a:rPr>
              <a:t>Communities of Practice</a:t>
            </a:r>
          </a:p>
        </p:txBody>
      </p:sp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EB2CB1D-7222-489E-B4A4-90E9BD6E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313" y="0"/>
            <a:ext cx="9870256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6B951-233E-4059-93B4-2218AB28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431" y="3748155"/>
            <a:ext cx="4048125" cy="42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B1D77-B924-4CB4-9882-69403743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7872">
            <a:off x="786771" y="7507866"/>
            <a:ext cx="11966807" cy="51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CC52B8-468E-481A-B13A-FDCC16271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820" y="1009176"/>
            <a:ext cx="9668180" cy="126542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772310"/>
            <a:ext cx="10648951" cy="1189839"/>
          </a:xfrm>
        </p:spPr>
        <p:txBody>
          <a:bodyPr/>
          <a:lstStyle/>
          <a:p>
            <a:r>
              <a:rPr lang="en-US" dirty="0"/>
              <a:t>confidence in MBS billing and </a:t>
            </a:r>
            <a:r>
              <a:rPr lang="en-US" dirty="0" err="1"/>
              <a:t>mbs</a:t>
            </a:r>
            <a:r>
              <a:rPr lang="en-US" dirty="0"/>
              <a:t>  item number descriptors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50F4-AE4C-4EAD-83C3-45FBCB498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2470826"/>
            <a:ext cx="10222500" cy="8789841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Good ideas for how Practice managers can support registrars can be found in the Practice Managers toolkit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Tips:</a:t>
            </a:r>
          </a:p>
          <a:p>
            <a:pPr marL="0" indent="0">
              <a:buNone/>
            </a:pPr>
            <a:r>
              <a:rPr lang="en-AU" dirty="0"/>
              <a:t>Use item number on appointment type to help with familiarity of MBS item numbers</a:t>
            </a:r>
          </a:p>
          <a:p>
            <a:pPr marL="0" indent="0">
              <a:buNone/>
            </a:pPr>
            <a:r>
              <a:rPr lang="en-AU" dirty="0"/>
              <a:t>Save MBS online in favourites</a:t>
            </a:r>
          </a:p>
          <a:p>
            <a:pPr marL="0" indent="0">
              <a:buNone/>
            </a:pPr>
            <a:r>
              <a:rPr lang="en-AU" dirty="0"/>
              <a:t>Provide education about rejected billings and how this impacts the practice</a:t>
            </a:r>
          </a:p>
          <a:p>
            <a:pPr marL="0" indent="0">
              <a:buNone/>
            </a:pPr>
            <a:r>
              <a:rPr lang="en-AU" dirty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0EB0B4F-0026-454C-9C01-9E40DB1D0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667" y="0"/>
            <a:ext cx="9608486" cy="2929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CE14A-1C43-4041-A8C1-553C3D420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8589" y="2929629"/>
            <a:ext cx="9608487" cy="22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29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EE43A5-3CF0-4973-83BA-7F1A053F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772310"/>
            <a:ext cx="22199601" cy="1189839"/>
          </a:xfrm>
        </p:spPr>
        <p:txBody>
          <a:bodyPr/>
          <a:lstStyle/>
          <a:p>
            <a:r>
              <a:rPr lang="en-US" dirty="0"/>
              <a:t>specialised mental health and wellbeing support for you, your family, and patients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E750B6-5584-4CAF-AAC8-0DC9BC05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PHN © 2020 Editable Document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B428BE-8FA5-43B7-8A0A-EFF0B35E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1619C0B-1380-44AF-902A-937A25EE0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14545"/>
              </p:ext>
            </p:extLst>
          </p:nvPr>
        </p:nvGraphicFramePr>
        <p:xfrm>
          <a:off x="723900" y="2032905"/>
          <a:ext cx="22936200" cy="10460515"/>
        </p:xfrm>
        <a:graphic>
          <a:graphicData uri="http://schemas.openxmlformats.org/drawingml/2006/table">
            <a:tbl>
              <a:tblPr firstRow="1" firstCol="1" bandRow="1"/>
              <a:tblGrid>
                <a:gridCol w="6140872">
                  <a:extLst>
                    <a:ext uri="{9D8B030D-6E8A-4147-A177-3AD203B41FA5}">
                      <a16:colId xmlns:a16="http://schemas.microsoft.com/office/drawing/2014/main" val="224299263"/>
                    </a:ext>
                  </a:extLst>
                </a:gridCol>
                <a:gridCol w="14683868">
                  <a:extLst>
                    <a:ext uri="{9D8B030D-6E8A-4147-A177-3AD203B41FA5}">
                      <a16:colId xmlns:a16="http://schemas.microsoft.com/office/drawing/2014/main" val="1826238582"/>
                    </a:ext>
                  </a:extLst>
                </a:gridCol>
                <a:gridCol w="2111460">
                  <a:extLst>
                    <a:ext uri="{9D8B030D-6E8A-4147-A177-3AD203B41FA5}">
                      <a16:colId xmlns:a16="http://schemas.microsoft.com/office/drawing/2014/main" val="2596962487"/>
                    </a:ext>
                  </a:extLst>
                </a:gridCol>
              </a:tblGrid>
              <a:tr h="107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 i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CONTACT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512465"/>
                  </a:ext>
                </a:extLst>
              </a:tr>
              <a:tr h="633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i="1" u="sng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CranaPlus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24/7 personalised care for remote health work­ers and their families.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1800 805 391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08658"/>
                  </a:ext>
                </a:extLst>
              </a:tr>
              <a:tr h="107628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i="1" u="sng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Phoenix Australia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trauma related training and programs to teach the skills required to provide practical, effective support and treatment. 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03 9035 5599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79034"/>
                  </a:ext>
                </a:extLst>
              </a:tr>
              <a:tr h="78286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b="1" i="1" u="sng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Tips for supporting medical centre staff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b="1" i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49286"/>
                  </a:ext>
                </a:extLst>
              </a:tr>
              <a:tr h="730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i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RDN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Wellbeing Grants to support practitioners, their partners and family.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02 4924 8000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244969"/>
                  </a:ext>
                </a:extLst>
              </a:tr>
              <a:tr h="1018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i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Members Assistance Program through AccessEAP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Currently provide 3 free counselling sessions for practice staff in the HNECCPHN region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1800 818 728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362793"/>
                  </a:ext>
                </a:extLst>
              </a:tr>
              <a:tr h="99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 i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Safe Work Australia - Workplace Mental Health Resources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Provides a range of information and resources to support business and employees prevent or minimise risks to psychological health. 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13 10 50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96771"/>
                  </a:ext>
                </a:extLst>
              </a:tr>
              <a:tr h="81088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b="1" i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LIFELINE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national charity providing all Australians experiencing emotional distress with access to 24-hour crisis support and suicide prevention services.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13 11 14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22418"/>
                  </a:ext>
                </a:extLst>
              </a:tr>
              <a:tr h="67268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bushfire affected areas: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1300 152 854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408553"/>
                  </a:ext>
                </a:extLst>
              </a:tr>
              <a:tr h="1076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b="1" i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Health Direct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Symptom checker guides you to the next appropriate healthcare steps, whether it’s self-care, talking to a health professional, going to a hospital or calling triple zero (000)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1800 022 222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21140"/>
                  </a:ext>
                </a:extLst>
              </a:tr>
              <a:tr h="1583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b="1" u="sng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Doctors Health Advisory Service</a:t>
                      </a:r>
                      <a:endParaRPr lang="en-AU" sz="24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AU" sz="2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DRS4DRS promotes the health and wellbeing of doctors and medical students across Australia. A telephone call-back help line, providing independent and confidential advice for practitioners and students, and for colleagues and family members in NSW and the ACT.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AU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02 9437 6552 </a:t>
                      </a:r>
                      <a:endParaRPr lang="en-AU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842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735559"/>
      </p:ext>
    </p:extLst>
  </p:cSld>
  <p:clrMapOvr>
    <a:masterClrMapping/>
  </p:clrMapOvr>
</p:sld>
</file>

<file path=ppt/theme/theme1.xml><?xml version="1.0" encoding="utf-8"?>
<a:theme xmlns:a="http://schemas.openxmlformats.org/drawingml/2006/main" name="PHN Theme">
  <a:themeElements>
    <a:clrScheme name="PHN">
      <a:dk1>
        <a:sysClr val="windowText" lastClr="000000"/>
      </a:dk1>
      <a:lt1>
        <a:sysClr val="window" lastClr="FFFFFF"/>
      </a:lt1>
      <a:dk2>
        <a:srgbClr val="1A1A1A"/>
      </a:dk2>
      <a:lt2>
        <a:srgbClr val="FFFFFF"/>
      </a:lt2>
      <a:accent1>
        <a:srgbClr val="0033A0"/>
      </a:accent1>
      <a:accent2>
        <a:srgbClr val="A4DBE8"/>
      </a:accent2>
      <a:accent3>
        <a:srgbClr val="ECECEB"/>
      </a:accent3>
      <a:accent4>
        <a:srgbClr val="0033A0"/>
      </a:accent4>
      <a:accent5>
        <a:srgbClr val="A4DBE8"/>
      </a:accent5>
      <a:accent6>
        <a:srgbClr val="8C8C8C"/>
      </a:accent6>
      <a:hlink>
        <a:srgbClr val="1A1A1A"/>
      </a:hlink>
      <a:folHlink>
        <a:srgbClr val="1A1A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pporting Success for Registrars in General Practice " id="{43D4122F-2D06-484B-9296-0A39B5A9CB8C}" vid="{C31F93AF-81D8-4107-A82D-00F3EA2187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1195</Words>
  <Application>Microsoft Office PowerPoint</Application>
  <PresentationFormat>Custom</PresentationFormat>
  <Paragraphs>221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Helvetica</vt:lpstr>
      <vt:lpstr>Roboto</vt:lpstr>
      <vt:lpstr>PHN Theme</vt:lpstr>
      <vt:lpstr>PowerPoint Presentation</vt:lpstr>
      <vt:lpstr>Learning outcomes</vt:lpstr>
      <vt:lpstr>Local health referrals &amp; health information</vt:lpstr>
      <vt:lpstr>PowerPoint Presentation</vt:lpstr>
      <vt:lpstr>Make accessing the latest education easy for registrars </vt:lpstr>
      <vt:lpstr>The phN’s  education library</vt:lpstr>
      <vt:lpstr>Primary care support </vt:lpstr>
      <vt:lpstr>confidence in MBS billing and mbs  item number descriptors</vt:lpstr>
      <vt:lpstr>specialised mental health and wellbeing support for you, your family, and patients</vt:lpstr>
      <vt:lpstr>Proven strateigies</vt:lpstr>
      <vt:lpstr>Proven Strategies - Identifying and minimising barriers &amp; chellenges</vt:lpstr>
      <vt:lpstr>Proven strategies </vt:lpstr>
      <vt:lpstr>Ideas to Welcome registrars and doctors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Clickt  oadd sad</dc:title>
  <dc:creator>Timplates</dc:creator>
  <cp:lastModifiedBy>Allison Leys</cp:lastModifiedBy>
  <cp:revision>174</cp:revision>
  <cp:lastPrinted>2021-08-30T05:16:40Z</cp:lastPrinted>
  <dcterms:created xsi:type="dcterms:W3CDTF">2017-11-21T14:37:44Z</dcterms:created>
  <dcterms:modified xsi:type="dcterms:W3CDTF">2021-09-01T23:04:37Z</dcterms:modified>
</cp:coreProperties>
</file>